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5"/>
  </p:notesMasterIdLst>
  <p:sldIdLst>
    <p:sldId id="256" r:id="rId2"/>
    <p:sldId id="527" r:id="rId3"/>
    <p:sldId id="815" r:id="rId4"/>
    <p:sldId id="816" r:id="rId5"/>
    <p:sldId id="297" r:id="rId6"/>
    <p:sldId id="817" r:id="rId7"/>
    <p:sldId id="696" r:id="rId8"/>
    <p:sldId id="697" r:id="rId9"/>
    <p:sldId id="610" r:id="rId10"/>
    <p:sldId id="698" r:id="rId11"/>
    <p:sldId id="634" r:id="rId12"/>
    <p:sldId id="699" r:id="rId13"/>
    <p:sldId id="614" r:id="rId14"/>
    <p:sldId id="703" r:id="rId15"/>
    <p:sldId id="701" r:id="rId16"/>
    <p:sldId id="702" r:id="rId17"/>
    <p:sldId id="646" r:id="rId18"/>
    <p:sldId id="704" r:id="rId19"/>
    <p:sldId id="648" r:id="rId20"/>
    <p:sldId id="818" r:id="rId21"/>
    <p:sldId id="667" r:id="rId22"/>
    <p:sldId id="821" r:id="rId23"/>
    <p:sldId id="420" r:id="rId24"/>
    <p:sldId id="446" r:id="rId25"/>
    <p:sldId id="437" r:id="rId26"/>
    <p:sldId id="457" r:id="rId27"/>
    <p:sldId id="456" r:id="rId28"/>
    <p:sldId id="447" r:id="rId29"/>
    <p:sldId id="436" r:id="rId30"/>
    <p:sldId id="448" r:id="rId31"/>
    <p:sldId id="449" r:id="rId32"/>
    <p:sldId id="853" r:id="rId33"/>
    <p:sldId id="834" r:id="rId34"/>
    <p:sldId id="458" r:id="rId35"/>
    <p:sldId id="466" r:id="rId36"/>
    <p:sldId id="459" r:id="rId37"/>
    <p:sldId id="460" r:id="rId38"/>
    <p:sldId id="461" r:id="rId39"/>
    <p:sldId id="462" r:id="rId40"/>
    <p:sldId id="833" r:id="rId41"/>
    <p:sldId id="423" r:id="rId42"/>
    <p:sldId id="463" r:id="rId43"/>
    <p:sldId id="464" r:id="rId44"/>
    <p:sldId id="424" r:id="rId45"/>
    <p:sldId id="823" r:id="rId46"/>
    <p:sldId id="824" r:id="rId47"/>
    <p:sldId id="454" r:id="rId48"/>
    <p:sldId id="421" r:id="rId49"/>
    <p:sldId id="398" r:id="rId50"/>
    <p:sldId id="825" r:id="rId51"/>
    <p:sldId id="400" r:id="rId52"/>
    <p:sldId id="475" r:id="rId53"/>
    <p:sldId id="399" r:id="rId54"/>
    <p:sldId id="469" r:id="rId55"/>
    <p:sldId id="425" r:id="rId56"/>
    <p:sldId id="846" r:id="rId57"/>
    <p:sldId id="847" r:id="rId58"/>
    <p:sldId id="848" r:id="rId59"/>
    <p:sldId id="433" r:id="rId60"/>
    <p:sldId id="838" r:id="rId61"/>
    <p:sldId id="839" r:id="rId62"/>
    <p:sldId id="850" r:id="rId63"/>
    <p:sldId id="434" r:id="rId64"/>
    <p:sldId id="851" r:id="rId65"/>
    <p:sldId id="837" r:id="rId66"/>
    <p:sldId id="826" r:id="rId67"/>
    <p:sldId id="835" r:id="rId68"/>
    <p:sldId id="836" r:id="rId69"/>
    <p:sldId id="813" r:id="rId70"/>
    <p:sldId id="862" r:id="rId71"/>
    <p:sldId id="840" r:id="rId72"/>
    <p:sldId id="852" r:id="rId73"/>
    <p:sldId id="845" r:id="rId74"/>
    <p:sldId id="841" r:id="rId75"/>
    <p:sldId id="843" r:id="rId76"/>
    <p:sldId id="844" r:id="rId77"/>
    <p:sldId id="860" r:id="rId78"/>
    <p:sldId id="861" r:id="rId79"/>
    <p:sldId id="858" r:id="rId80"/>
    <p:sldId id="859" r:id="rId81"/>
    <p:sldId id="572" r:id="rId82"/>
    <p:sldId id="863" r:id="rId83"/>
    <p:sldId id="468" r:id="rId84"/>
    <p:sldId id="442" r:id="rId85"/>
    <p:sldId id="478" r:id="rId86"/>
    <p:sldId id="476" r:id="rId87"/>
    <p:sldId id="477" r:id="rId88"/>
    <p:sldId id="422" r:id="rId89"/>
    <p:sldId id="854" r:id="rId90"/>
    <p:sldId id="856" r:id="rId91"/>
    <p:sldId id="855" r:id="rId92"/>
    <p:sldId id="857" r:id="rId93"/>
    <p:sldId id="864" r:id="rId94"/>
    <p:sldId id="528" r:id="rId95"/>
    <p:sldId id="819" r:id="rId96"/>
    <p:sldId id="600" r:id="rId97"/>
    <p:sldId id="609" r:id="rId98"/>
    <p:sldId id="601" r:id="rId99"/>
    <p:sldId id="347" r:id="rId100"/>
    <p:sldId id="341" r:id="rId101"/>
    <p:sldId id="683" r:id="rId102"/>
    <p:sldId id="630" r:id="rId103"/>
    <p:sldId id="299" r:id="rId104"/>
    <p:sldId id="604" r:id="rId105"/>
    <p:sldId id="301" r:id="rId106"/>
    <p:sldId id="606" r:id="rId107"/>
    <p:sldId id="313" r:id="rId108"/>
    <p:sldId id="607" r:id="rId109"/>
    <p:sldId id="621" r:id="rId110"/>
    <p:sldId id="608" r:id="rId111"/>
    <p:sldId id="664" r:id="rId112"/>
    <p:sldId id="352" r:id="rId113"/>
    <p:sldId id="611" r:id="rId114"/>
    <p:sldId id="684" r:id="rId115"/>
    <p:sldId id="620" r:id="rId116"/>
    <p:sldId id="665" r:id="rId117"/>
    <p:sldId id="761" r:id="rId118"/>
    <p:sldId id="728" r:id="rId119"/>
    <p:sldId id="749" r:id="rId120"/>
    <p:sldId id="745" r:id="rId121"/>
    <p:sldId id="744" r:id="rId122"/>
    <p:sldId id="866" r:id="rId123"/>
    <p:sldId id="814" r:id="rId124"/>
    <p:sldId id="803" r:id="rId125"/>
    <p:sldId id="746" r:id="rId126"/>
    <p:sldId id="629" r:id="rId127"/>
    <p:sldId id="756" r:id="rId128"/>
    <p:sldId id="631" r:id="rId129"/>
    <p:sldId id="757" r:id="rId130"/>
    <p:sldId id="762" r:id="rId131"/>
    <p:sldId id="763" r:id="rId132"/>
    <p:sldId id="632" r:id="rId133"/>
    <p:sldId id="758" r:id="rId134"/>
    <p:sldId id="656" r:id="rId135"/>
    <p:sldId id="759" r:id="rId136"/>
    <p:sldId id="865" r:id="rId137"/>
    <p:sldId id="820" r:id="rId138"/>
    <p:sldId id="438" r:id="rId139"/>
    <p:sldId id="497" r:id="rId140"/>
    <p:sldId id="439" r:id="rId141"/>
    <p:sldId id="496" r:id="rId142"/>
    <p:sldId id="440" r:id="rId143"/>
    <p:sldId id="585" r:id="rId144"/>
    <p:sldId id="350" r:id="rId145"/>
    <p:sldId id="278" r:id="rId146"/>
    <p:sldId id="668" r:id="rId147"/>
    <p:sldId id="372" r:id="rId148"/>
    <p:sldId id="374" r:id="rId149"/>
    <p:sldId id="345" r:id="rId150"/>
    <p:sldId id="766" r:id="rId151"/>
    <p:sldId id="767" r:id="rId152"/>
    <p:sldId id="768" r:id="rId153"/>
    <p:sldId id="378" r:id="rId154"/>
    <p:sldId id="769" r:id="rId155"/>
    <p:sldId id="770" r:id="rId156"/>
    <p:sldId id="771" r:id="rId157"/>
    <p:sldId id="772" r:id="rId158"/>
    <p:sldId id="773" r:id="rId159"/>
    <p:sldId id="774" r:id="rId160"/>
    <p:sldId id="775" r:id="rId161"/>
    <p:sldId id="776" r:id="rId162"/>
    <p:sldId id="777" r:id="rId163"/>
    <p:sldId id="778" r:id="rId164"/>
    <p:sldId id="779" r:id="rId165"/>
    <p:sldId id="780" r:id="rId166"/>
    <p:sldId id="781" r:id="rId167"/>
    <p:sldId id="782" r:id="rId168"/>
    <p:sldId id="369" r:id="rId169"/>
    <p:sldId id="783" r:id="rId170"/>
    <p:sldId id="360" r:id="rId171"/>
    <p:sldId id="784" r:id="rId172"/>
    <p:sldId id="296" r:id="rId173"/>
    <p:sldId id="348" r:id="rId174"/>
    <p:sldId id="295" r:id="rId175"/>
    <p:sldId id="371" r:id="rId176"/>
    <p:sldId id="671" r:id="rId177"/>
    <p:sldId id="364" r:id="rId178"/>
    <p:sldId id="368" r:id="rId179"/>
    <p:sldId id="672" r:id="rId180"/>
    <p:sldId id="430" r:id="rId181"/>
    <p:sldId id="290" r:id="rId182"/>
    <p:sldId id="822" r:id="rId183"/>
    <p:sldId id="281" r:id="rId18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12"/>
    <p:restoredTop sz="79116" autoAdjust="0"/>
  </p:normalViewPr>
  <p:slideViewPr>
    <p:cSldViewPr snapToGrid="0" snapToObjects="1">
      <p:cViewPr varScale="1">
        <p:scale>
          <a:sx n="100" d="100"/>
          <a:sy n="100" d="100"/>
        </p:scale>
        <p:origin x="2736" y="16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viewProps" Target="viewProps.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3674DE-9C4F-3842-ACFD-279DBF9975E3}" type="datetimeFigureOut">
              <a:rPr lang="en-US" smtClean="0"/>
              <a:pPr/>
              <a:t>6/22/24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49CB24-BEAC-6A41-9A10-BFD56146B867}" type="slidenum">
              <a:rPr lang="en-US" smtClean="0"/>
              <a:pPr/>
              <a:t>‹#›</a:t>
            </a:fld>
            <a:endParaRPr lang="en-US"/>
          </a:p>
        </p:txBody>
      </p:sp>
    </p:spTree>
    <p:extLst>
      <p:ext uri="{BB962C8B-B14F-4D97-AF65-F5344CB8AC3E}">
        <p14:creationId xmlns:p14="http://schemas.microsoft.com/office/powerpoint/2010/main" val="31382449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a:t>
            </a:fld>
            <a:endParaRPr lang="en-US"/>
          </a:p>
        </p:txBody>
      </p:sp>
    </p:spTree>
    <p:extLst>
      <p:ext uri="{BB962C8B-B14F-4D97-AF65-F5344CB8AC3E}">
        <p14:creationId xmlns:p14="http://schemas.microsoft.com/office/powerpoint/2010/main" val="2360661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43</a:t>
            </a:fld>
            <a:endParaRPr lang="en-US"/>
          </a:p>
        </p:txBody>
      </p:sp>
    </p:spTree>
    <p:extLst>
      <p:ext uri="{BB962C8B-B14F-4D97-AF65-F5344CB8AC3E}">
        <p14:creationId xmlns:p14="http://schemas.microsoft.com/office/powerpoint/2010/main" val="2395422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49</a:t>
            </a:fld>
            <a:endParaRPr lang="en-US"/>
          </a:p>
        </p:txBody>
      </p:sp>
    </p:spTree>
    <p:extLst>
      <p:ext uri="{BB962C8B-B14F-4D97-AF65-F5344CB8AC3E}">
        <p14:creationId xmlns:p14="http://schemas.microsoft.com/office/powerpoint/2010/main" val="2179643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“good enough” in many cases.</a:t>
            </a:r>
          </a:p>
        </p:txBody>
      </p:sp>
      <p:sp>
        <p:nvSpPr>
          <p:cNvPr id="4" name="Slide Number Placeholder 3"/>
          <p:cNvSpPr>
            <a:spLocks noGrp="1"/>
          </p:cNvSpPr>
          <p:nvPr>
            <p:ph type="sldNum" sz="quarter" idx="5"/>
          </p:nvPr>
        </p:nvSpPr>
        <p:spPr/>
        <p:txBody>
          <a:bodyPr/>
          <a:lstStyle/>
          <a:p>
            <a:fld id="{2C9BF270-F648-CA44-8B20-DE81D7164CE0}" type="slidenum">
              <a:rPr lang="en-US" smtClean="0"/>
              <a:t>50</a:t>
            </a:fld>
            <a:endParaRPr lang="en-US"/>
          </a:p>
        </p:txBody>
      </p:sp>
    </p:spTree>
    <p:extLst>
      <p:ext uri="{BB962C8B-B14F-4D97-AF65-F5344CB8AC3E}">
        <p14:creationId xmlns:p14="http://schemas.microsoft.com/office/powerpoint/2010/main" val="22211550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here is that there is no existing subsequent message to replace with a fault, but we still want to communicate faults back</a:t>
            </a:r>
          </a:p>
        </p:txBody>
      </p:sp>
      <p:sp>
        <p:nvSpPr>
          <p:cNvPr id="4" name="Slide Number Placeholder 3"/>
          <p:cNvSpPr>
            <a:spLocks noGrp="1"/>
          </p:cNvSpPr>
          <p:nvPr>
            <p:ph type="sldNum" sz="quarter" idx="5"/>
          </p:nvPr>
        </p:nvSpPr>
        <p:spPr/>
        <p:txBody>
          <a:bodyPr/>
          <a:lstStyle/>
          <a:p>
            <a:fld id="{2C9BF270-F648-CA44-8B20-DE81D7164CE0}" type="slidenum">
              <a:rPr lang="en-US" smtClean="0"/>
              <a:t>51</a:t>
            </a:fld>
            <a:endParaRPr lang="en-US"/>
          </a:p>
        </p:txBody>
      </p:sp>
    </p:spTree>
    <p:extLst>
      <p:ext uri="{BB962C8B-B14F-4D97-AF65-F5344CB8AC3E}">
        <p14:creationId xmlns:p14="http://schemas.microsoft.com/office/powerpoint/2010/main" val="1788254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to understanding this is that any message in the conversation, between these two components, after the first, may indicate a fault instead of the normal outcome</a:t>
            </a:r>
          </a:p>
        </p:txBody>
      </p:sp>
      <p:sp>
        <p:nvSpPr>
          <p:cNvPr id="4" name="Slide Number Placeholder 3"/>
          <p:cNvSpPr>
            <a:spLocks noGrp="1"/>
          </p:cNvSpPr>
          <p:nvPr>
            <p:ph type="sldNum" sz="quarter" idx="5"/>
          </p:nvPr>
        </p:nvSpPr>
        <p:spPr/>
        <p:txBody>
          <a:bodyPr/>
          <a:lstStyle/>
          <a:p>
            <a:fld id="{2C9BF270-F648-CA44-8B20-DE81D7164CE0}" type="slidenum">
              <a:rPr lang="en-US" smtClean="0"/>
              <a:t>53</a:t>
            </a:fld>
            <a:endParaRPr lang="en-US"/>
          </a:p>
        </p:txBody>
      </p:sp>
    </p:spTree>
    <p:extLst>
      <p:ext uri="{BB962C8B-B14F-4D97-AF65-F5344CB8AC3E}">
        <p14:creationId xmlns:p14="http://schemas.microsoft.com/office/powerpoint/2010/main" val="2349631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59</a:t>
            </a:fld>
            <a:endParaRPr lang="en-US"/>
          </a:p>
        </p:txBody>
      </p:sp>
    </p:spTree>
    <p:extLst>
      <p:ext uri="{BB962C8B-B14F-4D97-AF65-F5344CB8AC3E}">
        <p14:creationId xmlns:p14="http://schemas.microsoft.com/office/powerpoint/2010/main" val="4227660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60</a:t>
            </a:fld>
            <a:endParaRPr lang="en-US"/>
          </a:p>
        </p:txBody>
      </p:sp>
    </p:spTree>
    <p:extLst>
      <p:ext uri="{BB962C8B-B14F-4D97-AF65-F5344CB8AC3E}">
        <p14:creationId xmlns:p14="http://schemas.microsoft.com/office/powerpoint/2010/main" val="3782510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61</a:t>
            </a:fld>
            <a:endParaRPr lang="en-US"/>
          </a:p>
        </p:txBody>
      </p:sp>
    </p:spTree>
    <p:extLst>
      <p:ext uri="{BB962C8B-B14F-4D97-AF65-F5344CB8AC3E}">
        <p14:creationId xmlns:p14="http://schemas.microsoft.com/office/powerpoint/2010/main" val="10926182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62</a:t>
            </a:fld>
            <a:endParaRPr lang="en-US"/>
          </a:p>
        </p:txBody>
      </p:sp>
    </p:spTree>
    <p:extLst>
      <p:ext uri="{BB962C8B-B14F-4D97-AF65-F5344CB8AC3E}">
        <p14:creationId xmlns:p14="http://schemas.microsoft.com/office/powerpoint/2010/main" val="8466013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63</a:t>
            </a:fld>
            <a:endParaRPr lang="en-US"/>
          </a:p>
        </p:txBody>
      </p:sp>
    </p:spTree>
    <p:extLst>
      <p:ext uri="{BB962C8B-B14F-4D97-AF65-F5344CB8AC3E}">
        <p14:creationId xmlns:p14="http://schemas.microsoft.com/office/powerpoint/2010/main" val="3727704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2</a:t>
            </a:fld>
            <a:endParaRPr lang="en-US"/>
          </a:p>
        </p:txBody>
      </p:sp>
    </p:spTree>
    <p:extLst>
      <p:ext uri="{BB962C8B-B14F-4D97-AF65-F5344CB8AC3E}">
        <p14:creationId xmlns:p14="http://schemas.microsoft.com/office/powerpoint/2010/main" val="1984934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64</a:t>
            </a:fld>
            <a:endParaRPr lang="en-US"/>
          </a:p>
        </p:txBody>
      </p:sp>
    </p:spTree>
    <p:extLst>
      <p:ext uri="{BB962C8B-B14F-4D97-AF65-F5344CB8AC3E}">
        <p14:creationId xmlns:p14="http://schemas.microsoft.com/office/powerpoint/2010/main" val="24559533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67</a:t>
            </a:fld>
            <a:endParaRPr lang="en-US"/>
          </a:p>
        </p:txBody>
      </p:sp>
    </p:spTree>
    <p:extLst>
      <p:ext uri="{BB962C8B-B14F-4D97-AF65-F5344CB8AC3E}">
        <p14:creationId xmlns:p14="http://schemas.microsoft.com/office/powerpoint/2010/main" val="224848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68</a:t>
            </a:fld>
            <a:endParaRPr lang="en-US"/>
          </a:p>
        </p:txBody>
      </p:sp>
    </p:spTree>
    <p:extLst>
      <p:ext uri="{BB962C8B-B14F-4D97-AF65-F5344CB8AC3E}">
        <p14:creationId xmlns:p14="http://schemas.microsoft.com/office/powerpoint/2010/main" val="42048382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70</a:t>
            </a:fld>
            <a:endParaRPr lang="en-US"/>
          </a:p>
        </p:txBody>
      </p:sp>
    </p:spTree>
    <p:extLst>
      <p:ext uri="{BB962C8B-B14F-4D97-AF65-F5344CB8AC3E}">
        <p14:creationId xmlns:p14="http://schemas.microsoft.com/office/powerpoint/2010/main" val="5432492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71</a:t>
            </a:fld>
            <a:endParaRPr lang="en-US"/>
          </a:p>
        </p:txBody>
      </p:sp>
    </p:spTree>
    <p:extLst>
      <p:ext uri="{BB962C8B-B14F-4D97-AF65-F5344CB8AC3E}">
        <p14:creationId xmlns:p14="http://schemas.microsoft.com/office/powerpoint/2010/main" val="42497335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5702F1-E670-9244-8EDC-9C17B3FACD05}" type="slidenum">
              <a:rPr lang="en-US" smtClean="0"/>
              <a:t>72</a:t>
            </a:fld>
            <a:endParaRPr lang="en-US"/>
          </a:p>
        </p:txBody>
      </p:sp>
    </p:spTree>
    <p:extLst>
      <p:ext uri="{BB962C8B-B14F-4D97-AF65-F5344CB8AC3E}">
        <p14:creationId xmlns:p14="http://schemas.microsoft.com/office/powerpoint/2010/main" val="193102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73</a:t>
            </a:fld>
            <a:endParaRPr lang="en-US"/>
          </a:p>
        </p:txBody>
      </p:sp>
    </p:spTree>
    <p:extLst>
      <p:ext uri="{BB962C8B-B14F-4D97-AF65-F5344CB8AC3E}">
        <p14:creationId xmlns:p14="http://schemas.microsoft.com/office/powerpoint/2010/main" val="36645126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74</a:t>
            </a:fld>
            <a:endParaRPr lang="en-US"/>
          </a:p>
        </p:txBody>
      </p:sp>
    </p:spTree>
    <p:extLst>
      <p:ext uri="{BB962C8B-B14F-4D97-AF65-F5344CB8AC3E}">
        <p14:creationId xmlns:p14="http://schemas.microsoft.com/office/powerpoint/2010/main" val="11265461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75</a:t>
            </a:fld>
            <a:endParaRPr lang="en-US"/>
          </a:p>
        </p:txBody>
      </p:sp>
    </p:spTree>
    <p:extLst>
      <p:ext uri="{BB962C8B-B14F-4D97-AF65-F5344CB8AC3E}">
        <p14:creationId xmlns:p14="http://schemas.microsoft.com/office/powerpoint/2010/main" val="28499930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76</a:t>
            </a:fld>
            <a:endParaRPr lang="en-US"/>
          </a:p>
        </p:txBody>
      </p:sp>
    </p:spTree>
    <p:extLst>
      <p:ext uri="{BB962C8B-B14F-4D97-AF65-F5344CB8AC3E}">
        <p14:creationId xmlns:p14="http://schemas.microsoft.com/office/powerpoint/2010/main" val="252319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problem with using producer and consumer is that the consumer of the message might be the one exposing operations: i.e. receiving a command, or the producer of the API might be the one exposing operations i.e. sending a notification. By thinking instead about requestor and producer we make the role clearer =&gt; are you providing the API or using it.</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23</a:t>
            </a:fld>
            <a:endParaRPr lang="en-US"/>
          </a:p>
        </p:txBody>
      </p:sp>
    </p:spTree>
    <p:extLst>
      <p:ext uri="{BB962C8B-B14F-4D97-AF65-F5344CB8AC3E}">
        <p14:creationId xmlns:p14="http://schemas.microsoft.com/office/powerpoint/2010/main" val="2170907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78</a:t>
            </a:fld>
            <a:endParaRPr lang="en-US"/>
          </a:p>
        </p:txBody>
      </p:sp>
    </p:spTree>
    <p:extLst>
      <p:ext uri="{BB962C8B-B14F-4D97-AF65-F5344CB8AC3E}">
        <p14:creationId xmlns:p14="http://schemas.microsoft.com/office/powerpoint/2010/main" val="18217357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79</a:t>
            </a:fld>
            <a:endParaRPr lang="en-US"/>
          </a:p>
        </p:txBody>
      </p:sp>
    </p:spTree>
    <p:extLst>
      <p:ext uri="{BB962C8B-B14F-4D97-AF65-F5344CB8AC3E}">
        <p14:creationId xmlns:p14="http://schemas.microsoft.com/office/powerpoint/2010/main" val="21864820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easier option is to publish not deltas but complete new versions of the upstream change, that can be applied to replace everything downstream. We can then apply the rule of ‘write if later’ in other words if we have v0, we can write v2 even if we do not see v1 because v2 is later and either overwrites or include v1 changes. We can then safely discard v1 changes.</a:t>
            </a:r>
          </a:p>
        </p:txBody>
      </p:sp>
      <p:sp>
        <p:nvSpPr>
          <p:cNvPr id="4" name="Slide Number Placeholder 3"/>
          <p:cNvSpPr>
            <a:spLocks noGrp="1"/>
          </p:cNvSpPr>
          <p:nvPr>
            <p:ph type="sldNum" sz="quarter" idx="5"/>
          </p:nvPr>
        </p:nvSpPr>
        <p:spPr/>
        <p:txBody>
          <a:bodyPr/>
          <a:lstStyle/>
          <a:p>
            <a:fld id="{F949CB24-BEAC-6A41-9A10-BFD56146B867}" type="slidenum">
              <a:rPr lang="en-US" smtClean="0"/>
              <a:pPr/>
              <a:t>80</a:t>
            </a:fld>
            <a:endParaRPr lang="en-US"/>
          </a:p>
        </p:txBody>
      </p:sp>
    </p:spTree>
    <p:extLst>
      <p:ext uri="{BB962C8B-B14F-4D97-AF65-F5344CB8AC3E}">
        <p14:creationId xmlns:p14="http://schemas.microsoft.com/office/powerpoint/2010/main" val="21801144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easier option is to publish not deltas but complete new versions of the upstream change, that can be applied to replace everything downstream. We can then apply the rule of ‘write if later’ in other words if we have v0, we can write v2 even if we do not see v1 because v2 is later and either overwrites or include v1 changes. We can then safely discard v1 changes.</a:t>
            </a:r>
          </a:p>
        </p:txBody>
      </p:sp>
      <p:sp>
        <p:nvSpPr>
          <p:cNvPr id="4" name="Slide Number Placeholder 3"/>
          <p:cNvSpPr>
            <a:spLocks noGrp="1"/>
          </p:cNvSpPr>
          <p:nvPr>
            <p:ph type="sldNum" sz="quarter" idx="5"/>
          </p:nvPr>
        </p:nvSpPr>
        <p:spPr/>
        <p:txBody>
          <a:bodyPr/>
          <a:lstStyle/>
          <a:p>
            <a:fld id="{F949CB24-BEAC-6A41-9A10-BFD56146B867}" type="slidenum">
              <a:rPr lang="en-US" smtClean="0"/>
              <a:pPr/>
              <a:t>81</a:t>
            </a:fld>
            <a:endParaRPr lang="en-US"/>
          </a:p>
        </p:txBody>
      </p:sp>
    </p:spTree>
    <p:extLst>
      <p:ext uri="{BB962C8B-B14F-4D97-AF65-F5344CB8AC3E}">
        <p14:creationId xmlns:p14="http://schemas.microsoft.com/office/powerpoint/2010/main" val="27624413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82</a:t>
            </a:fld>
            <a:endParaRPr lang="en-US"/>
          </a:p>
        </p:txBody>
      </p:sp>
    </p:spTree>
    <p:extLst>
      <p:ext uri="{BB962C8B-B14F-4D97-AF65-F5344CB8AC3E}">
        <p14:creationId xmlns:p14="http://schemas.microsoft.com/office/powerpoint/2010/main" val="11808619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dirty="0">
                <a:latin typeface="Chalkboard" panose="03050602040202020205" pitchFamily="66" charset="77"/>
                <a:cs typeface="Arial" panose="020B0604020202020204" pitchFamily="34" charset="0"/>
              </a:rPr>
              <a:t>A conversation is a series of paired interactions between participants over time to achieve an outcome.</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A conversation occurs between two or more participants.</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In each interaction, a participant may have the role of a requestor – making a request of another participant - or a provider – satisfying a request for another participant.</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Participants take turns and may switch roles, sometimes acting as a requestor and at other times as a provider during a conversation.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Within a conversation each interaction relates to a previous interaction in the same conversation.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Typically we use a correlation identifier for interactions and a conversation id for the whole (which may be natural such as order id).</a:t>
            </a:r>
          </a:p>
          <a:p>
            <a:endParaRPr lang="en-US" dirty="0"/>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84</a:t>
            </a:fld>
            <a:endParaRPr lang="en-US"/>
          </a:p>
        </p:txBody>
      </p:sp>
    </p:spTree>
    <p:extLst>
      <p:ext uri="{BB962C8B-B14F-4D97-AF65-F5344CB8AC3E}">
        <p14:creationId xmlns:p14="http://schemas.microsoft.com/office/powerpoint/2010/main" val="25726528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0" dirty="0">
                <a:latin typeface="Chalkboard" panose="03050602040202020205" pitchFamily="66" charset="77"/>
                <a:ea typeface="Times New Roman" panose="02020603050405020304" pitchFamily="18" charset="0"/>
                <a:cs typeface="Arial" panose="020B0604020202020204" pitchFamily="34" charset="0"/>
              </a:rPr>
              <a:t>In human communication</a:t>
            </a:r>
            <a:r>
              <a:rPr lang="en-GB" sz="1200" dirty="0">
                <a:latin typeface="Chalkboard" panose="03050602040202020205" pitchFamily="66" charset="77"/>
                <a:cs typeface="Arial" panose="020B0604020202020204" pitchFamily="34" charset="0"/>
              </a:rPr>
              <a:t>, participants take turns speaking and listening. Each participant has an opportunity to express their thoughts, ideas, or opinions while others listen. This idea is known as turn-taking</a:t>
            </a:r>
          </a:p>
          <a:p>
            <a:r>
              <a:rPr lang="en-GB" dirty="0">
                <a:latin typeface="Chalkboard" panose="03050602040202020205" pitchFamily="66" charset="77"/>
                <a:cs typeface="Arial" panose="020B0604020202020204" pitchFamily="34" charset="0"/>
              </a:rPr>
              <a:t>In software, one process initiates a request by sending a message to another process, which acts as the provider. </a:t>
            </a:r>
          </a:p>
          <a:p>
            <a:r>
              <a:rPr lang="en-GB" dirty="0">
                <a:latin typeface="Chalkboard" panose="03050602040202020205" pitchFamily="66" charset="77"/>
                <a:cs typeface="Arial" panose="020B0604020202020204" pitchFamily="34" charset="0"/>
              </a:rPr>
              <a:t>The provider processes the request asynchronously and provides a reply or response to the requestor.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The dialogue style results in choreographed interactions among processes. Processes engage in a decentralized dialogue, exchanging messages to accomplish a specific task or workflow. Each process communicates its part of the process, triggers actions in other processes, and responds to messages received.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kern="0" dirty="0">
                <a:latin typeface="Chalkboard" panose="03050602040202020205" pitchFamily="66" charset="77"/>
                <a:ea typeface="Times New Roman" panose="02020603050405020304" pitchFamily="18" charset="0"/>
                <a:cs typeface="Arial" panose="020B0604020202020204" pitchFamily="34" charset="0"/>
              </a:rPr>
              <a:t>Each process takes its turn to send a message, and other processes, acting as listeners, receive and process those messages in a sequential manner.</a:t>
            </a:r>
            <a:endParaRPr lang="en-GB" dirty="0">
              <a:latin typeface="Chalkboard" panose="03050602040202020205" pitchFamily="66" charset="77"/>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kern="0" dirty="0">
                <a:latin typeface="Chalkboard" panose="03050602040202020205" pitchFamily="66" charset="77"/>
                <a:ea typeface="Times New Roman" panose="02020603050405020304" pitchFamily="18" charset="0"/>
                <a:cs typeface="Arial" panose="020B0604020202020204" pitchFamily="34" charset="0"/>
              </a:rPr>
              <a:t>Turn-taking thus ensures causality is respected in a flow. </a:t>
            </a:r>
            <a:endParaRPr lang="en-GB" dirty="0">
              <a:latin typeface="Chalkboard" panose="03050602040202020205" pitchFamily="66" charset="77"/>
              <a:cs typeface="Arial" panose="020B0604020202020204" pitchFamily="34" charset="0"/>
            </a:endParaRPr>
          </a:p>
          <a:p>
            <a:endParaRPr lang="en-GB" dirty="0"/>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85</a:t>
            </a:fld>
            <a:endParaRPr lang="en-US"/>
          </a:p>
        </p:txBody>
      </p:sp>
    </p:spTree>
    <p:extLst>
      <p:ext uri="{BB962C8B-B14F-4D97-AF65-F5344CB8AC3E}">
        <p14:creationId xmlns:p14="http://schemas.microsoft.com/office/powerpoint/2010/main" val="1100201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86</a:t>
            </a:fld>
            <a:endParaRPr lang="en-US"/>
          </a:p>
        </p:txBody>
      </p:sp>
    </p:spTree>
    <p:extLst>
      <p:ext uri="{BB962C8B-B14F-4D97-AF65-F5344CB8AC3E}">
        <p14:creationId xmlns:p14="http://schemas.microsoft.com/office/powerpoint/2010/main" val="18694100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87</a:t>
            </a:fld>
            <a:endParaRPr lang="en-US"/>
          </a:p>
        </p:txBody>
      </p:sp>
    </p:spTree>
    <p:extLst>
      <p:ext uri="{BB962C8B-B14F-4D97-AF65-F5344CB8AC3E}">
        <p14:creationId xmlns:p14="http://schemas.microsoft.com/office/powerpoint/2010/main" val="40962229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89</a:t>
            </a:fld>
            <a:endParaRPr lang="en-US"/>
          </a:p>
        </p:txBody>
      </p:sp>
    </p:spTree>
    <p:extLst>
      <p:ext uri="{BB962C8B-B14F-4D97-AF65-F5344CB8AC3E}">
        <p14:creationId xmlns:p14="http://schemas.microsoft.com/office/powerpoint/2010/main" val="2916037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24</a:t>
            </a:fld>
            <a:endParaRPr lang="en-US"/>
          </a:p>
        </p:txBody>
      </p:sp>
    </p:spTree>
    <p:extLst>
      <p:ext uri="{BB962C8B-B14F-4D97-AF65-F5344CB8AC3E}">
        <p14:creationId xmlns:p14="http://schemas.microsoft.com/office/powerpoint/2010/main" val="25940752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90</a:t>
            </a:fld>
            <a:endParaRPr lang="en-US"/>
          </a:p>
        </p:txBody>
      </p:sp>
    </p:spTree>
    <p:extLst>
      <p:ext uri="{BB962C8B-B14F-4D97-AF65-F5344CB8AC3E}">
        <p14:creationId xmlns:p14="http://schemas.microsoft.com/office/powerpoint/2010/main" val="2752350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91</a:t>
            </a:fld>
            <a:endParaRPr lang="en-US"/>
          </a:p>
        </p:txBody>
      </p:sp>
    </p:spTree>
    <p:extLst>
      <p:ext uri="{BB962C8B-B14F-4D97-AF65-F5344CB8AC3E}">
        <p14:creationId xmlns:p14="http://schemas.microsoft.com/office/powerpoint/2010/main" val="28667781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1DC941D-A3FB-0E43-8782-23B22016082C}" type="slidenum">
              <a:rPr lang="en-GB" smtClean="0"/>
              <a:t>95</a:t>
            </a:fld>
            <a:endParaRPr lang="en-GB"/>
          </a:p>
        </p:txBody>
      </p:sp>
    </p:spTree>
    <p:extLst>
      <p:ext uri="{BB962C8B-B14F-4D97-AF65-F5344CB8AC3E}">
        <p14:creationId xmlns:p14="http://schemas.microsoft.com/office/powerpoint/2010/main" val="31836294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When I worked in a mail room, this was called ‘the frame’ and it was how we sorted mail by floor, that was then delivered by a worker with a cart. In essence this is what a broker does. Creates channels, that you send messages to  that are delivered to subscribers.</a:t>
            </a:r>
          </a:p>
        </p:txBody>
      </p:sp>
    </p:spTree>
    <p:extLst>
      <p:ext uri="{BB962C8B-B14F-4D97-AF65-F5344CB8AC3E}">
        <p14:creationId xmlns:p14="http://schemas.microsoft.com/office/powerpoint/2010/main" val="30244287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5eba477314_0_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5eba47731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Whilst this is SOA advice, we are taking the view that microservices are just SOA 3.0, and as such, most of the best practice still applies</a:t>
            </a:r>
            <a:endParaRPr/>
          </a:p>
          <a:p>
            <a:pPr marL="0" lvl="0" indent="0" algn="l" rtl="0">
              <a:spcBef>
                <a:spcPts val="0"/>
              </a:spcBef>
              <a:spcAft>
                <a:spcPts val="0"/>
              </a:spcAft>
              <a:buNone/>
            </a:pPr>
            <a:endParaRPr/>
          </a:p>
          <a:p>
            <a:pPr marL="0" lvl="0" indent="0" algn="l" rtl="0">
              <a:spcBef>
                <a:spcPts val="0"/>
              </a:spcBef>
              <a:spcAft>
                <a:spcPts val="0"/>
              </a:spcAft>
              <a:buNone/>
            </a:pPr>
            <a:r>
              <a:rPr lang="en-GB"/>
              <a:t>The key here is to understand that we want service alignment with a business process or activity. Whilst services offer us benefits such as fault-tolerance through isolation, that is not the thrust of this workstream. Instead this workstream is looking at how microservices improve our productivity, when we get alignment between a service and a business process.</a:t>
            </a:r>
            <a:endParaRPr/>
          </a:p>
          <a:p>
            <a:pPr marL="0" lvl="0" indent="0" algn="l" rtl="0">
              <a:spcBef>
                <a:spcPts val="0"/>
              </a:spcBef>
              <a:spcAft>
                <a:spcPts val="0"/>
              </a:spcAft>
              <a:buNone/>
            </a:pPr>
            <a:endParaRPr/>
          </a:p>
          <a:p>
            <a:pPr marL="0" lvl="0" indent="0" algn="l" rtl="0">
              <a:spcBef>
                <a:spcPts val="0"/>
              </a:spcBef>
              <a:spcAft>
                <a:spcPts val="0"/>
              </a:spcAft>
              <a:buNone/>
            </a:pPr>
            <a:r>
              <a:rPr lang="en-GB"/>
              <a:t>We amplify this point in the next slide, which talks about the entity service anti-pattern</a:t>
            </a:r>
            <a:endParaRPr/>
          </a:p>
        </p:txBody>
      </p:sp>
    </p:spTree>
    <p:extLst>
      <p:ext uri="{BB962C8B-B14F-4D97-AF65-F5344CB8AC3E}">
        <p14:creationId xmlns:p14="http://schemas.microsoft.com/office/powerpoint/2010/main" val="24517648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b96b01cec0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96b01cec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42321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a:t>In a restaurant an order wheel is a piece of equipment used to track customer orders. It is used to facilitate a process whereby a new order is clipped onto a wheel which is then turned clockwise from the server or "waitress" side of the restaurant around to the kitchen or "cook" side. Orders are made in sequence and turned further back around to the server as completed. </a:t>
            </a:r>
            <a:endParaRPr lang="en-US" dirty="0"/>
          </a:p>
        </p:txBody>
      </p:sp>
    </p:spTree>
    <p:extLst>
      <p:ext uri="{BB962C8B-B14F-4D97-AF65-F5344CB8AC3E}">
        <p14:creationId xmlns:p14="http://schemas.microsoft.com/office/powerpoint/2010/main" val="35636674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This is a carbon copy memo – when you write on it, the pressure creates a copy in the carbon paper underneath, it was used to ensure that you had a copy of any message that you sent. You could also look through the message history on a file to understand the current state of a file.</a:t>
            </a:r>
          </a:p>
        </p:txBody>
      </p:sp>
    </p:spTree>
    <p:extLst>
      <p:ext uri="{BB962C8B-B14F-4D97-AF65-F5344CB8AC3E}">
        <p14:creationId xmlns:p14="http://schemas.microsoft.com/office/powerpoint/2010/main" val="25723741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How do we deal with errors</a:t>
            </a:r>
          </a:p>
        </p:txBody>
      </p:sp>
    </p:spTree>
    <p:extLst>
      <p:ext uri="{BB962C8B-B14F-4D97-AF65-F5344CB8AC3E}">
        <p14:creationId xmlns:p14="http://schemas.microsoft.com/office/powerpoint/2010/main" val="14530476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119</a:t>
            </a:fld>
            <a:endParaRPr lang="en-US"/>
          </a:p>
        </p:txBody>
      </p:sp>
    </p:spTree>
    <p:extLst>
      <p:ext uri="{BB962C8B-B14F-4D97-AF65-F5344CB8AC3E}">
        <p14:creationId xmlns:p14="http://schemas.microsoft.com/office/powerpoint/2010/main" val="3703890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28</a:t>
            </a:fld>
            <a:endParaRPr lang="en-US"/>
          </a:p>
        </p:txBody>
      </p:sp>
    </p:spTree>
    <p:extLst>
      <p:ext uri="{BB962C8B-B14F-4D97-AF65-F5344CB8AC3E}">
        <p14:creationId xmlns:p14="http://schemas.microsoft.com/office/powerpoint/2010/main" val="7349244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MQTT Retained Messages are a way of emulating this IIP idea.</a:t>
            </a:r>
          </a:p>
        </p:txBody>
      </p:sp>
      <p:sp>
        <p:nvSpPr>
          <p:cNvPr id="4" name="Slide Number Placeholder 3"/>
          <p:cNvSpPr>
            <a:spLocks noGrp="1"/>
          </p:cNvSpPr>
          <p:nvPr>
            <p:ph type="sldNum" sz="quarter" idx="5"/>
          </p:nvPr>
        </p:nvSpPr>
        <p:spPr/>
        <p:txBody>
          <a:bodyPr/>
          <a:lstStyle/>
          <a:p>
            <a:fld id="{5595B2D4-F489-0C43-B080-1E7A20BD1C94}" type="slidenum">
              <a:rPr lang="en-US" smtClean="0"/>
              <a:t>120</a:t>
            </a:fld>
            <a:endParaRPr lang="en-US"/>
          </a:p>
        </p:txBody>
      </p:sp>
    </p:spTree>
    <p:extLst>
      <p:ext uri="{BB962C8B-B14F-4D97-AF65-F5344CB8AC3E}">
        <p14:creationId xmlns:p14="http://schemas.microsoft.com/office/powerpoint/2010/main" val="14137364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121</a:t>
            </a:fld>
            <a:endParaRPr lang="en-US"/>
          </a:p>
        </p:txBody>
      </p:sp>
    </p:spTree>
    <p:extLst>
      <p:ext uri="{BB962C8B-B14F-4D97-AF65-F5344CB8AC3E}">
        <p14:creationId xmlns:p14="http://schemas.microsoft.com/office/powerpoint/2010/main" val="37302962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122</a:t>
            </a:fld>
            <a:endParaRPr lang="en-US"/>
          </a:p>
        </p:txBody>
      </p:sp>
    </p:spTree>
    <p:extLst>
      <p:ext uri="{BB962C8B-B14F-4D97-AF65-F5344CB8AC3E}">
        <p14:creationId xmlns:p14="http://schemas.microsoft.com/office/powerpoint/2010/main" val="27478376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123</a:t>
            </a:fld>
            <a:endParaRPr lang="en-US"/>
          </a:p>
        </p:txBody>
      </p:sp>
    </p:spTree>
    <p:extLst>
      <p:ext uri="{BB962C8B-B14F-4D97-AF65-F5344CB8AC3E}">
        <p14:creationId xmlns:p14="http://schemas.microsoft.com/office/powerpoint/2010/main" val="34697547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124</a:t>
            </a:fld>
            <a:endParaRPr lang="en-US"/>
          </a:p>
        </p:txBody>
      </p:sp>
    </p:spTree>
    <p:extLst>
      <p:ext uri="{BB962C8B-B14F-4D97-AF65-F5344CB8AC3E}">
        <p14:creationId xmlns:p14="http://schemas.microsoft.com/office/powerpoint/2010/main" val="29371216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125</a:t>
            </a:fld>
            <a:endParaRPr lang="en-US"/>
          </a:p>
        </p:txBody>
      </p:sp>
    </p:spTree>
    <p:extLst>
      <p:ext uri="{BB962C8B-B14F-4D97-AF65-F5344CB8AC3E}">
        <p14:creationId xmlns:p14="http://schemas.microsoft.com/office/powerpoint/2010/main" val="25249312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138</a:t>
            </a:fld>
            <a:endParaRPr lang="en-US"/>
          </a:p>
        </p:txBody>
      </p:sp>
    </p:spTree>
    <p:extLst>
      <p:ext uri="{BB962C8B-B14F-4D97-AF65-F5344CB8AC3E}">
        <p14:creationId xmlns:p14="http://schemas.microsoft.com/office/powerpoint/2010/main" val="34495894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general rule when versioning events is that adding things does not cause a versioning conflict. Adding a new version of an event is therefore not a problem, as long as we don’t break the definition of a new version event; it must be convertible from an old version of the same event. Following these rules, when old versions are read from the store, they can first be converted, or </a:t>
            </a:r>
            <a:r>
              <a:rPr lang="en-US" dirty="0" err="1"/>
              <a:t>upcasted</a:t>
            </a:r>
            <a:r>
              <a:rPr lang="en-US" dirty="0"/>
              <a:t>, to the latest version before handled. This means that an event handler only needs to know how to deal with the latest version, an important benefit if many new versions have been created. To be able to convert an old version of an event when a property has been added to the new version, we use the same principle as when we add a new not nullable column to a database; we use a default value.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With Additive Changes we can process new messages on old consumers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New Consumers must default missing values from older messages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Might use Enricher.</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140</a:t>
            </a:fld>
            <a:endParaRPr lang="en-US"/>
          </a:p>
        </p:txBody>
      </p:sp>
    </p:spTree>
    <p:extLst>
      <p:ext uri="{BB962C8B-B14F-4D97-AF65-F5344CB8AC3E}">
        <p14:creationId xmlns:p14="http://schemas.microsoft.com/office/powerpoint/2010/main" val="32876008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With Breaking Changes we should create a new message type. </a:t>
            </a:r>
          </a:p>
          <a:p>
            <a:pPr algn="ctr"/>
            <a:endParaRPr lang="en-US" dirty="0"/>
          </a:p>
          <a:p>
            <a:pPr algn="l"/>
            <a:r>
              <a:rPr lang="en-US" dirty="0"/>
              <a:t>Source systems may need to send original and new, or we have to source the missing information in a Message Translator in the pipeline</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142</a:t>
            </a:fld>
            <a:endParaRPr lang="en-US"/>
          </a:p>
        </p:txBody>
      </p:sp>
    </p:spTree>
    <p:extLst>
      <p:ext uri="{BB962C8B-B14F-4D97-AF65-F5344CB8AC3E}">
        <p14:creationId xmlns:p14="http://schemas.microsoft.com/office/powerpoint/2010/main" val="35970380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9BF270-F648-CA44-8B20-DE81D7164CE0}" type="slidenum">
              <a:rPr lang="en-US" smtClean="0"/>
              <a:t>148</a:t>
            </a:fld>
            <a:endParaRPr lang="en-US"/>
          </a:p>
        </p:txBody>
      </p:sp>
    </p:spTree>
    <p:extLst>
      <p:ext uri="{BB962C8B-B14F-4D97-AF65-F5344CB8AC3E}">
        <p14:creationId xmlns:p14="http://schemas.microsoft.com/office/powerpoint/2010/main" val="2525576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30</a:t>
            </a:fld>
            <a:endParaRPr lang="en-US"/>
          </a:p>
        </p:txBody>
      </p:sp>
    </p:spTree>
    <p:extLst>
      <p:ext uri="{BB962C8B-B14F-4D97-AF65-F5344CB8AC3E}">
        <p14:creationId xmlns:p14="http://schemas.microsoft.com/office/powerpoint/2010/main" val="353569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31</a:t>
            </a:fld>
            <a:endParaRPr lang="en-US"/>
          </a:p>
        </p:txBody>
      </p:sp>
    </p:spTree>
    <p:extLst>
      <p:ext uri="{BB962C8B-B14F-4D97-AF65-F5344CB8AC3E}">
        <p14:creationId xmlns:p14="http://schemas.microsoft.com/office/powerpoint/2010/main" val="576274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32</a:t>
            </a:fld>
            <a:endParaRPr lang="en-US"/>
          </a:p>
        </p:txBody>
      </p:sp>
    </p:spTree>
    <p:extLst>
      <p:ext uri="{BB962C8B-B14F-4D97-AF65-F5344CB8AC3E}">
        <p14:creationId xmlns:p14="http://schemas.microsoft.com/office/powerpoint/2010/main" val="1618494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42</a:t>
            </a:fld>
            <a:endParaRPr lang="en-US"/>
          </a:p>
        </p:txBody>
      </p:sp>
    </p:spTree>
    <p:extLst>
      <p:ext uri="{BB962C8B-B14F-4D97-AF65-F5344CB8AC3E}">
        <p14:creationId xmlns:p14="http://schemas.microsoft.com/office/powerpoint/2010/main" val="1118132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87848CF6-1C20-5343-8933-8B678231878E}" type="datetime1">
              <a:rPr lang="en-GB" smtClean="0"/>
              <a:t>22/06/2024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13851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3AB1FC2-1215-134F-89AF-CE6C22D36CD9}" type="datetime1">
              <a:rPr lang="en-GB" smtClean="0"/>
              <a:t>22/06/2024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73098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70B5348F-72C7-2B4C-9DB9-DFBE4B318A63}" type="datetime1">
              <a:rPr lang="en-GB" smtClean="0"/>
              <a:t>22/06/2024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4223452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1"/>
        <p:cNvGrpSpPr/>
        <p:nvPr/>
      </p:nvGrpSpPr>
      <p:grpSpPr>
        <a:xfrm>
          <a:off x="0" y="0"/>
          <a:ext cx="0" cy="0"/>
          <a:chOff x="0" y="0"/>
          <a:chExt cx="0" cy="0"/>
        </a:xfrm>
      </p:grpSpPr>
      <p:sp>
        <p:nvSpPr>
          <p:cNvPr id="182" name="Google Shape;182;p39"/>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 name="Google Shape;183;p39"/>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228600" rtl="0">
              <a:spcBef>
                <a:spcPts val="0"/>
              </a:spcBef>
              <a:spcAft>
                <a:spcPts val="0"/>
              </a:spcAft>
              <a:buSzPts val="1400"/>
              <a:buNone/>
              <a:defRPr/>
            </a:lvl1pPr>
            <a:lvl2pPr marL="914400" lvl="1" indent="-228600" rtl="0">
              <a:spcBef>
                <a:spcPts val="0"/>
              </a:spcBef>
              <a:spcAft>
                <a:spcPts val="0"/>
              </a:spcAft>
              <a:buSzPts val="1400"/>
              <a:buNone/>
              <a:defRPr/>
            </a:lvl2pPr>
            <a:lvl3pPr marL="1371600" lvl="2" indent="-228600" rtl="0">
              <a:spcBef>
                <a:spcPts val="0"/>
              </a:spcBef>
              <a:spcAft>
                <a:spcPts val="0"/>
              </a:spcAft>
              <a:buSzPts val="1400"/>
              <a:buNone/>
              <a:defRPr/>
            </a:lvl3pPr>
            <a:lvl4pPr marL="1828800" lvl="3" indent="-228600" rtl="0">
              <a:spcBef>
                <a:spcPts val="0"/>
              </a:spcBef>
              <a:spcAft>
                <a:spcPts val="0"/>
              </a:spcAft>
              <a:buSzPts val="1400"/>
              <a:buNone/>
              <a:defRPr/>
            </a:lvl4pPr>
            <a:lvl5pPr marL="2286000" lvl="4" indent="-228600" rtl="0">
              <a:spcBef>
                <a:spcPts val="0"/>
              </a:spcBef>
              <a:spcAft>
                <a:spcPts val="0"/>
              </a:spcAft>
              <a:buSzPts val="1400"/>
              <a:buNone/>
              <a:defRPr/>
            </a:lvl5pPr>
            <a:lvl6pPr marL="2743200" lvl="5" indent="-228600" rtl="0">
              <a:spcBef>
                <a:spcPts val="0"/>
              </a:spcBef>
              <a:spcAft>
                <a:spcPts val="0"/>
              </a:spcAft>
              <a:buSzPts val="1400"/>
              <a:buNone/>
              <a:defRPr/>
            </a:lvl6pPr>
            <a:lvl7pPr marL="3200400" lvl="6" indent="-228600" rtl="0">
              <a:spcBef>
                <a:spcPts val="0"/>
              </a:spcBef>
              <a:spcAft>
                <a:spcPts val="0"/>
              </a:spcAft>
              <a:buSzPts val="1400"/>
              <a:buNone/>
              <a:defRPr/>
            </a:lvl7pPr>
            <a:lvl8pPr marL="3657600" lvl="7" indent="-228600" rtl="0">
              <a:spcBef>
                <a:spcPts val="0"/>
              </a:spcBef>
              <a:spcAft>
                <a:spcPts val="0"/>
              </a:spcAft>
              <a:buSzPts val="1400"/>
              <a:buNone/>
              <a:defRPr/>
            </a:lvl8pPr>
            <a:lvl9pPr marL="4114800" lvl="8" indent="-228600" rtl="0">
              <a:spcBef>
                <a:spcPts val="0"/>
              </a:spcBef>
              <a:spcAft>
                <a:spcPts val="0"/>
              </a:spcAft>
              <a:buSzPts val="1400"/>
              <a:buNone/>
              <a:defRPr/>
            </a:lvl9pPr>
          </a:lstStyle>
          <a:p>
            <a:endParaRPr/>
          </a:p>
        </p:txBody>
      </p:sp>
      <p:sp>
        <p:nvSpPr>
          <p:cNvPr id="184" name="Google Shape;184;p3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4426629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White slide">
  <p:cSld name="White slide">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a:stretch/>
        </p:blipFill>
        <p:spPr>
          <a:xfrm>
            <a:off x="6682151" y="6101534"/>
            <a:ext cx="2233475" cy="457367"/>
          </a:xfrm>
          <a:prstGeom prst="rect">
            <a:avLst/>
          </a:prstGeom>
          <a:noFill/>
          <a:ln>
            <a:noFill/>
          </a:ln>
        </p:spPr>
      </p:pic>
      <p:sp>
        <p:nvSpPr>
          <p:cNvPr id="21" name="Google Shape;21;p4"/>
          <p:cNvSpPr txBox="1">
            <a:spLocks noGrp="1"/>
          </p:cNvSpPr>
          <p:nvPr>
            <p:ph type="title"/>
          </p:nvPr>
        </p:nvSpPr>
        <p:spPr>
          <a:xfrm>
            <a:off x="310278" y="346689"/>
            <a:ext cx="8410200" cy="83200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1pPr>
            <a:lvl2pPr lvl="1"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2pPr>
            <a:lvl3pPr lvl="2"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3pPr>
            <a:lvl4pPr lvl="3"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4pPr>
            <a:lvl5pPr lvl="4"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5pPr>
            <a:lvl6pPr lvl="5"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6pPr>
            <a:lvl7pPr lvl="6"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7pPr>
            <a:lvl8pPr lvl="7"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8pPr>
            <a:lvl9pPr lvl="8"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9pPr>
          </a:lstStyle>
          <a:p>
            <a:endParaRPr/>
          </a:p>
        </p:txBody>
      </p:sp>
    </p:spTree>
    <p:extLst>
      <p:ext uri="{BB962C8B-B14F-4D97-AF65-F5344CB8AC3E}">
        <p14:creationId xmlns:p14="http://schemas.microsoft.com/office/powerpoint/2010/main" val="1669860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D3895D09-B32E-5A47-BDD9-3E777202A081}" type="datetime1">
              <a:rPr lang="en-GB" smtClean="0"/>
              <a:t>22/06/2024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12521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CE3182D-6B44-354B-A879-3839BAAB3FBC}" type="datetime1">
              <a:rPr lang="en-GB" smtClean="0"/>
              <a:t>22/06/2024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415229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4AD7DCC4-BDC2-8B40-B97A-1E1615E06724}" type="datetime1">
              <a:rPr lang="en-GB" smtClean="0"/>
              <a:t>22/06/2024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832386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0907EB45-4ECE-B542-A5C8-0ECEBD8D5838}" type="datetime1">
              <a:rPr lang="en-GB" smtClean="0"/>
              <a:t>22/06/2024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11465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51863E73-410F-3D44-8C52-602FE2BDF085}" type="datetime1">
              <a:rPr lang="en-GB" smtClean="0"/>
              <a:t>22/06/2024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403008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C4C801-5122-894F-8840-D4B6225AF11D}" type="datetime1">
              <a:rPr lang="en-GB" smtClean="0"/>
              <a:t>22/06/2024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51915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06CCA890-FF75-974A-9679-16DC42B73017}" type="datetime1">
              <a:rPr lang="en-GB" smtClean="0"/>
              <a:t>22/06/2024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936724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773CBC37-9B80-B64F-B5B2-D83B015A6CBE}" type="datetime1">
              <a:rPr lang="en-GB" smtClean="0"/>
              <a:t>22/06/2024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274484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EB62EC-45A3-A14D-BE8E-A1D46C9C9283}" type="datetime1">
              <a:rPr lang="en-GB" smtClean="0"/>
              <a:t>22/06/2024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D4A06-35AE-BD4A-84A9-613A26F3D41D}" type="slidenum">
              <a:rPr lang="en-US" smtClean="0"/>
              <a:pPr/>
              <a:t>‹#›</a:t>
            </a:fld>
            <a:endParaRPr lang="en-US"/>
          </a:p>
        </p:txBody>
      </p:sp>
    </p:spTree>
    <p:extLst>
      <p:ext uri="{BB962C8B-B14F-4D97-AF65-F5344CB8AC3E}">
        <p14:creationId xmlns:p14="http://schemas.microsoft.com/office/powerpoint/2010/main" val="109174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1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3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39.png"/></Relationships>
</file>

<file path=ppt/slides/_rels/slide1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8.sv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hyperlink" Target="https://github.com/brightercommand/greetings/" TargetMode="Externa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5.svg"/><Relationship Id="rId9" Type="http://schemas.openxmlformats.org/officeDocument/2006/relationships/image" Target="../media/image11.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sv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5.svg"/><Relationship Id="rId9"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27.svg"/></Relationships>
</file>

<file path=ppt/slides/_rels/slide8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27.sv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Practical Messaging</a:t>
            </a:r>
          </a:p>
        </p:txBody>
      </p:sp>
      <p:sp>
        <p:nvSpPr>
          <p:cNvPr id="3" name="Subtitle 2"/>
          <p:cNvSpPr>
            <a:spLocks noGrp="1"/>
          </p:cNvSpPr>
          <p:nvPr>
            <p:ph type="subTitle" idx="1"/>
          </p:nvPr>
        </p:nvSpPr>
        <p:spPr/>
        <p:txBody>
          <a:bodyPr/>
          <a:lstStyle/>
          <a:p>
            <a:r>
              <a:rPr lang="en-US" dirty="0"/>
              <a:t>A 101 guide to messaging</a:t>
            </a:r>
          </a:p>
          <a:p>
            <a:r>
              <a:rPr lang="en-US" dirty="0"/>
              <a:t>Ian Cooper</a:t>
            </a:r>
          </a:p>
          <a:p>
            <a:r>
              <a:rPr lang="en-US" dirty="0"/>
              <a:t>X and </a:t>
            </a:r>
            <a:r>
              <a:rPr lang="en-US" dirty="0" err="1"/>
              <a:t>Hachyderm</a:t>
            </a:r>
            <a:r>
              <a:rPr lang="en-US" dirty="0"/>
              <a:t>: </a:t>
            </a:r>
            <a:r>
              <a:rPr lang="en-US" dirty="0" err="1"/>
              <a:t>ICooper</a:t>
            </a:r>
            <a:endParaRPr lang="en-US" dirty="0"/>
          </a:p>
          <a:p>
            <a:endParaRPr lang="en-US"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a:t>
            </a:fld>
            <a:endParaRPr lang="en-US"/>
          </a:p>
        </p:txBody>
      </p:sp>
    </p:spTree>
    <p:extLst>
      <p:ext uri="{BB962C8B-B14F-4D97-AF65-F5344CB8AC3E}">
        <p14:creationId xmlns:p14="http://schemas.microsoft.com/office/powerpoint/2010/main" val="374998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419D2E-0B25-E35C-726F-38F441B4E230}"/>
              </a:ext>
            </a:extLst>
          </p:cNvPr>
          <p:cNvSpPr txBox="1"/>
          <p:nvPr/>
        </p:nvSpPr>
        <p:spPr>
          <a:xfrm>
            <a:off x="2463204" y="3186626"/>
            <a:ext cx="4217592" cy="507831"/>
          </a:xfrm>
          <a:prstGeom prst="rect">
            <a:avLst/>
          </a:prstGeom>
          <a:noFill/>
        </p:spPr>
        <p:txBody>
          <a:bodyPr wrap="square" rtlCol="0">
            <a:spAutoFit/>
          </a:bodyPr>
          <a:lstStyle/>
          <a:p>
            <a:r>
              <a:rPr lang="en-US" sz="2700" b="1" dirty="0"/>
              <a:t>Scaling Queues and Streams</a:t>
            </a:r>
          </a:p>
        </p:txBody>
      </p:sp>
    </p:spTree>
    <p:extLst>
      <p:ext uri="{BB962C8B-B14F-4D97-AF65-F5344CB8AC3E}">
        <p14:creationId xmlns:p14="http://schemas.microsoft.com/office/powerpoint/2010/main" val="376939783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939EAD32-9EDD-AB4D-BD37-3B38764CF63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17826" y="857250"/>
            <a:ext cx="330835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845E6AD-7E9C-3843-B238-1581AA7332A4}"/>
              </a:ext>
            </a:extLst>
          </p:cNvPr>
          <p:cNvSpPr>
            <a:spLocks noGrp="1"/>
          </p:cNvSpPr>
          <p:nvPr>
            <p:ph type="sldNum" sz="quarter" idx="12"/>
          </p:nvPr>
        </p:nvSpPr>
        <p:spPr/>
        <p:txBody>
          <a:bodyPr/>
          <a:lstStyle/>
          <a:p>
            <a:fld id="{B9A0A49B-320C-1A4F-B83C-2E5340668522}" type="slidenum">
              <a:rPr lang="en-US" smtClean="0"/>
              <a:t>100</a:t>
            </a:fld>
            <a:endParaRPr lang="en-US"/>
          </a:p>
        </p:txBody>
      </p:sp>
    </p:spTree>
    <p:extLst>
      <p:ext uri="{BB962C8B-B14F-4D97-AF65-F5344CB8AC3E}">
        <p14:creationId xmlns:p14="http://schemas.microsoft.com/office/powerpoint/2010/main" val="32425498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D9AD116F-A90E-374B-9733-9A1BEB2C0A9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250331" y="1235211"/>
            <a:ext cx="4387580" cy="438758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A9F7698-FCB9-1A48-9FB8-2BACFE0BA547}"/>
              </a:ext>
            </a:extLst>
          </p:cNvPr>
          <p:cNvSpPr>
            <a:spLocks noGrp="1"/>
          </p:cNvSpPr>
          <p:nvPr>
            <p:ph type="sldNum" sz="quarter" idx="12"/>
          </p:nvPr>
        </p:nvSpPr>
        <p:spPr/>
        <p:txBody>
          <a:bodyPr/>
          <a:lstStyle/>
          <a:p>
            <a:fld id="{B9A0A49B-320C-1A4F-B83C-2E5340668522}" type="slidenum">
              <a:rPr lang="en-US" smtClean="0"/>
              <a:t>101</a:t>
            </a:fld>
            <a:endParaRPr lang="en-US"/>
          </a:p>
        </p:txBody>
      </p:sp>
    </p:spTree>
    <p:extLst>
      <p:ext uri="{BB962C8B-B14F-4D97-AF65-F5344CB8AC3E}">
        <p14:creationId xmlns:p14="http://schemas.microsoft.com/office/powerpoint/2010/main" val="16442633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83"/>
          <p:cNvSpPr txBox="1">
            <a:spLocks noGrp="1"/>
          </p:cNvSpPr>
          <p:nvPr>
            <p:ph type="title"/>
          </p:nvPr>
        </p:nvSpPr>
        <p:spPr>
          <a:xfrm>
            <a:off x="808250" y="495105"/>
            <a:ext cx="8520600" cy="572700"/>
          </a:xfrm>
          <a:prstGeom prst="rect">
            <a:avLst/>
          </a:prstGeom>
        </p:spPr>
        <p:txBody>
          <a:bodyPr spcFirstLastPara="1" vert="horz" wrap="square" lIns="91425" tIns="91425" rIns="91425" bIns="91425" rtlCol="0" anchor="t" anchorCtr="0">
            <a:noAutofit/>
          </a:bodyPr>
          <a:lstStyle/>
          <a:p>
            <a:pPr algn="l"/>
            <a:r>
              <a:rPr lang="en-GB" sz="2800" dirty="0"/>
              <a:t>What is a microservice?</a:t>
            </a:r>
            <a:endParaRPr sz="2800" dirty="0"/>
          </a:p>
        </p:txBody>
      </p:sp>
      <p:sp>
        <p:nvSpPr>
          <p:cNvPr id="423" name="Google Shape;423;p83"/>
          <p:cNvSpPr txBox="1"/>
          <p:nvPr/>
        </p:nvSpPr>
        <p:spPr>
          <a:xfrm>
            <a:off x="726600" y="2608350"/>
            <a:ext cx="7690800" cy="1641300"/>
          </a:xfrm>
          <a:prstGeom prst="rect">
            <a:avLst/>
          </a:prstGeom>
          <a:noFill/>
          <a:ln>
            <a:noFill/>
          </a:ln>
        </p:spPr>
        <p:txBody>
          <a:bodyPr spcFirstLastPara="1" wrap="square" lIns="91425" tIns="91425" rIns="91425" bIns="91425" anchor="t" anchorCtr="0">
            <a:noAutofit/>
          </a:bodyPr>
          <a:lstStyle/>
          <a:p>
            <a:pPr algn="ctr"/>
            <a:r>
              <a:rPr lang="en-GB" dirty="0">
                <a:latin typeface="Ubuntu"/>
                <a:ea typeface="Ubuntu"/>
                <a:cs typeface="Ubuntu"/>
                <a:sym typeface="Ubuntu"/>
              </a:rPr>
              <a:t>SOA is focused on business </a:t>
            </a:r>
            <a:r>
              <a:rPr lang="en-GB" i="1" dirty="0">
                <a:latin typeface="Ubuntu"/>
                <a:ea typeface="Ubuntu"/>
                <a:cs typeface="Ubuntu"/>
                <a:sym typeface="Ubuntu"/>
              </a:rPr>
              <a:t>processes</a:t>
            </a:r>
            <a:r>
              <a:rPr lang="en-GB" dirty="0">
                <a:latin typeface="Ubuntu"/>
                <a:ea typeface="Ubuntu"/>
                <a:cs typeface="Ubuntu"/>
                <a:sym typeface="Ubuntu"/>
              </a:rPr>
              <a:t>. These </a:t>
            </a:r>
            <a:r>
              <a:rPr lang="en-GB" i="1" dirty="0">
                <a:latin typeface="Ubuntu"/>
                <a:ea typeface="Ubuntu"/>
                <a:cs typeface="Ubuntu"/>
                <a:sym typeface="Ubuntu"/>
              </a:rPr>
              <a:t>processes</a:t>
            </a:r>
            <a:r>
              <a:rPr lang="en-GB" dirty="0">
                <a:latin typeface="Ubuntu"/>
                <a:ea typeface="Ubuntu"/>
                <a:cs typeface="Ubuntu"/>
                <a:sym typeface="Ubuntu"/>
              </a:rPr>
              <a:t> are performed in different steps (also called </a:t>
            </a:r>
            <a:r>
              <a:rPr lang="en-GB" i="1" dirty="0">
                <a:latin typeface="Ubuntu"/>
                <a:ea typeface="Ubuntu"/>
                <a:cs typeface="Ubuntu"/>
                <a:sym typeface="Ubuntu"/>
              </a:rPr>
              <a:t>activities</a:t>
            </a:r>
            <a:r>
              <a:rPr lang="en-GB" dirty="0">
                <a:latin typeface="Ubuntu"/>
                <a:ea typeface="Ubuntu"/>
                <a:cs typeface="Ubuntu"/>
                <a:sym typeface="Ubuntu"/>
              </a:rPr>
              <a:t> or </a:t>
            </a:r>
            <a:r>
              <a:rPr lang="en-GB" i="1" dirty="0">
                <a:latin typeface="Ubuntu"/>
                <a:ea typeface="Ubuntu"/>
                <a:cs typeface="Ubuntu"/>
                <a:sym typeface="Ubuntu"/>
              </a:rPr>
              <a:t>tasks</a:t>
            </a:r>
            <a:r>
              <a:rPr lang="en-GB" dirty="0">
                <a:latin typeface="Ubuntu"/>
                <a:ea typeface="Ubuntu"/>
                <a:cs typeface="Ubuntu"/>
                <a:sym typeface="Ubuntu"/>
              </a:rPr>
              <a:t>) on different systems. The primary goal of a </a:t>
            </a:r>
            <a:r>
              <a:rPr lang="en-GB" b="1" dirty="0">
                <a:latin typeface="Ubuntu"/>
                <a:ea typeface="Ubuntu"/>
                <a:cs typeface="Ubuntu"/>
                <a:sym typeface="Ubuntu"/>
              </a:rPr>
              <a:t>service</a:t>
            </a:r>
            <a:r>
              <a:rPr lang="en-GB" dirty="0">
                <a:latin typeface="Ubuntu"/>
                <a:ea typeface="Ubuntu"/>
                <a:cs typeface="Ubuntu"/>
                <a:sym typeface="Ubuntu"/>
              </a:rPr>
              <a:t> is to represent a “natural” step of business functionality. That is, according to the domain for which it’s provided, </a:t>
            </a:r>
            <a:r>
              <a:rPr lang="en-GB" i="1" dirty="0">
                <a:latin typeface="Ubuntu"/>
                <a:ea typeface="Ubuntu"/>
                <a:cs typeface="Ubuntu"/>
                <a:sym typeface="Ubuntu"/>
              </a:rPr>
              <a:t>a service should represent a self-contained functionality that corresponds to a real-world business activity</a:t>
            </a:r>
            <a:r>
              <a:rPr lang="en-GB" dirty="0">
                <a:latin typeface="Ubuntu"/>
                <a:ea typeface="Ubuntu"/>
                <a:cs typeface="Ubuntu"/>
                <a:sym typeface="Ubuntu"/>
              </a:rPr>
              <a:t>.</a:t>
            </a:r>
            <a:endParaRPr dirty="0">
              <a:latin typeface="Ubuntu"/>
              <a:ea typeface="Ubuntu"/>
              <a:cs typeface="Ubuntu"/>
              <a:sym typeface="Ubuntu"/>
            </a:endParaRPr>
          </a:p>
          <a:p>
            <a:endParaRPr dirty="0"/>
          </a:p>
          <a:p>
            <a:pPr algn="r"/>
            <a:r>
              <a:rPr lang="en-GB" sz="1000" dirty="0" err="1"/>
              <a:t>Josuttis</a:t>
            </a:r>
            <a:r>
              <a:rPr lang="en-GB" sz="1000" dirty="0"/>
              <a:t>, Nicolai M.. SOA in Practice: The Art of Distributed System Design . O'Reilly Media. Kindle Edition. </a:t>
            </a:r>
            <a:endParaRPr sz="1000" dirty="0"/>
          </a:p>
        </p:txBody>
      </p:sp>
    </p:spTree>
    <p:extLst>
      <p:ext uri="{BB962C8B-B14F-4D97-AF65-F5344CB8AC3E}">
        <p14:creationId xmlns:p14="http://schemas.microsoft.com/office/powerpoint/2010/main" val="340807152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3" name="Picture 2">
            <a:extLst>
              <a:ext uri="{FF2B5EF4-FFF2-40B4-BE49-F238E27FC236}">
                <a16:creationId xmlns:a16="http://schemas.microsoft.com/office/drawing/2014/main" id="{B6E23C34-6D20-664D-9584-8753FC06E408}"/>
              </a:ext>
            </a:extLst>
          </p:cNvPr>
          <p:cNvPicPr>
            <a:picLocks noChangeAspect="1"/>
          </p:cNvPicPr>
          <p:nvPr/>
        </p:nvPicPr>
        <p:blipFill>
          <a:blip r:embed="rId3"/>
          <a:stretch>
            <a:fillRect/>
          </a:stretch>
        </p:blipFill>
        <p:spPr>
          <a:xfrm>
            <a:off x="1318592" y="1472667"/>
            <a:ext cx="5981635" cy="3461283"/>
          </a:xfrm>
          <a:prstGeom prst="rect">
            <a:avLst/>
          </a:prstGeom>
        </p:spPr>
      </p:pic>
    </p:spTree>
    <p:extLst>
      <p:ext uri="{BB962C8B-B14F-4D97-AF65-F5344CB8AC3E}">
        <p14:creationId xmlns:p14="http://schemas.microsoft.com/office/powerpoint/2010/main" val="18321530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104</a:t>
            </a:fld>
            <a:endParaRPr lang="en-US"/>
          </a:p>
        </p:txBody>
      </p:sp>
      <p:pic>
        <p:nvPicPr>
          <p:cNvPr id="3" name="Picture 2">
            <a:extLst>
              <a:ext uri="{FF2B5EF4-FFF2-40B4-BE49-F238E27FC236}">
                <a16:creationId xmlns:a16="http://schemas.microsoft.com/office/drawing/2014/main" id="{D44FEE84-DB22-784B-8792-414B5B30D1E2}"/>
              </a:ext>
            </a:extLst>
          </p:cNvPr>
          <p:cNvPicPr>
            <a:picLocks noChangeAspect="1"/>
          </p:cNvPicPr>
          <p:nvPr/>
        </p:nvPicPr>
        <p:blipFill>
          <a:blip r:embed="rId2"/>
          <a:stretch>
            <a:fillRect/>
          </a:stretch>
        </p:blipFill>
        <p:spPr>
          <a:xfrm>
            <a:off x="1202663" y="1083069"/>
            <a:ext cx="6708967" cy="4554437"/>
          </a:xfrm>
          <a:prstGeom prst="rect">
            <a:avLst/>
          </a:prstGeom>
        </p:spPr>
      </p:pic>
      <p:sp>
        <p:nvSpPr>
          <p:cNvPr id="4" name="Rectangle 3">
            <a:extLst>
              <a:ext uri="{FF2B5EF4-FFF2-40B4-BE49-F238E27FC236}">
                <a16:creationId xmlns:a16="http://schemas.microsoft.com/office/drawing/2014/main" id="{0CCE8B92-B17A-5C43-86EB-E426E86759AD}"/>
              </a:ext>
            </a:extLst>
          </p:cNvPr>
          <p:cNvSpPr/>
          <p:nvPr/>
        </p:nvSpPr>
        <p:spPr>
          <a:xfrm>
            <a:off x="3216909" y="1083069"/>
            <a:ext cx="5149899" cy="141319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E93C90D-9DAF-E147-939B-E5913A0E7B28}"/>
              </a:ext>
            </a:extLst>
          </p:cNvPr>
          <p:cNvSpPr/>
          <p:nvPr/>
        </p:nvSpPr>
        <p:spPr>
          <a:xfrm>
            <a:off x="4621427" y="2496262"/>
            <a:ext cx="3745381" cy="148498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99D663-3441-F348-ABDD-899AF99B14A2}"/>
              </a:ext>
            </a:extLst>
          </p:cNvPr>
          <p:cNvSpPr/>
          <p:nvPr/>
        </p:nvSpPr>
        <p:spPr>
          <a:xfrm>
            <a:off x="876046" y="2496262"/>
            <a:ext cx="3745381" cy="148498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27E27C3-32A8-D24D-B81F-CCB51F411406}"/>
              </a:ext>
            </a:extLst>
          </p:cNvPr>
          <p:cNvSpPr/>
          <p:nvPr/>
        </p:nvSpPr>
        <p:spPr>
          <a:xfrm>
            <a:off x="648457" y="3981247"/>
            <a:ext cx="3745381" cy="141319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0D56D67-1CD9-F54F-9A7C-3B4A811F0385}"/>
              </a:ext>
            </a:extLst>
          </p:cNvPr>
          <p:cNvSpPr/>
          <p:nvPr/>
        </p:nvSpPr>
        <p:spPr>
          <a:xfrm>
            <a:off x="4393838" y="3981247"/>
            <a:ext cx="3972970" cy="154199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170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B1797F-1588-CC49-A539-6CA2D4F7CA66}"/>
              </a:ext>
            </a:extLst>
          </p:cNvPr>
          <p:cNvPicPr>
            <a:picLocks noChangeAspect="1"/>
          </p:cNvPicPr>
          <p:nvPr/>
        </p:nvPicPr>
        <p:blipFill>
          <a:blip r:embed="rId2"/>
          <a:stretch>
            <a:fillRect/>
          </a:stretch>
        </p:blipFill>
        <p:spPr>
          <a:xfrm>
            <a:off x="1078173" y="1169481"/>
            <a:ext cx="5902624" cy="4007286"/>
          </a:xfrm>
          <a:prstGeom prst="rect">
            <a:avLst/>
          </a:prstGeom>
        </p:spPr>
      </p:pic>
      <p:sp>
        <p:nvSpPr>
          <p:cNvPr id="2" name="Slide Number Placeholder 1">
            <a:extLst>
              <a:ext uri="{FF2B5EF4-FFF2-40B4-BE49-F238E27FC236}">
                <a16:creationId xmlns:a16="http://schemas.microsoft.com/office/drawing/2014/main" id="{650D38A4-A125-7E46-A512-AE413433A2C7}"/>
              </a:ext>
            </a:extLst>
          </p:cNvPr>
          <p:cNvSpPr>
            <a:spLocks noGrp="1"/>
          </p:cNvSpPr>
          <p:nvPr>
            <p:ph type="sldNum" sz="quarter" idx="12"/>
          </p:nvPr>
        </p:nvSpPr>
        <p:spPr/>
        <p:txBody>
          <a:bodyPr/>
          <a:lstStyle/>
          <a:p>
            <a:fld id="{B9A0A49B-320C-1A4F-B83C-2E5340668522}" type="slidenum">
              <a:rPr lang="en-US" smtClean="0"/>
              <a:t>105</a:t>
            </a:fld>
            <a:endParaRPr lang="en-US"/>
          </a:p>
        </p:txBody>
      </p:sp>
    </p:spTree>
    <p:extLst>
      <p:ext uri="{BB962C8B-B14F-4D97-AF65-F5344CB8AC3E}">
        <p14:creationId xmlns:p14="http://schemas.microsoft.com/office/powerpoint/2010/main" val="238828032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106</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a:stretch>
            <a:fillRect/>
          </a:stretch>
        </p:blipFill>
        <p:spPr>
          <a:xfrm>
            <a:off x="1456623" y="1187496"/>
            <a:ext cx="6534702" cy="4564382"/>
          </a:xfrm>
          <a:prstGeom prst="rect">
            <a:avLst/>
          </a:prstGeom>
        </p:spPr>
      </p:pic>
      <p:sp>
        <p:nvSpPr>
          <p:cNvPr id="4" name="Rectangle 3">
            <a:extLst>
              <a:ext uri="{FF2B5EF4-FFF2-40B4-BE49-F238E27FC236}">
                <a16:creationId xmlns:a16="http://schemas.microsoft.com/office/drawing/2014/main" id="{C4E67B90-4C98-BF47-8CD8-A282D529ECDB}"/>
              </a:ext>
            </a:extLst>
          </p:cNvPr>
          <p:cNvSpPr/>
          <p:nvPr/>
        </p:nvSpPr>
        <p:spPr>
          <a:xfrm>
            <a:off x="4799551" y="1187495"/>
            <a:ext cx="3702249" cy="211966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994077B-C9DA-714D-A926-6BCD4408CEB2}"/>
              </a:ext>
            </a:extLst>
          </p:cNvPr>
          <p:cNvSpPr/>
          <p:nvPr/>
        </p:nvSpPr>
        <p:spPr>
          <a:xfrm>
            <a:off x="1096393" y="3307157"/>
            <a:ext cx="3444816" cy="175958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A62C91D-2211-6B47-87B3-21C581B436F7}"/>
              </a:ext>
            </a:extLst>
          </p:cNvPr>
          <p:cNvSpPr/>
          <p:nvPr/>
        </p:nvSpPr>
        <p:spPr>
          <a:xfrm>
            <a:off x="4868562" y="3307157"/>
            <a:ext cx="3633238" cy="239793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E46FE26-0099-BF41-93C7-CEE84026255D}"/>
              </a:ext>
            </a:extLst>
          </p:cNvPr>
          <p:cNvSpPr/>
          <p:nvPr/>
        </p:nvSpPr>
        <p:spPr>
          <a:xfrm>
            <a:off x="3352711" y="2325693"/>
            <a:ext cx="1266725" cy="58444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913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ee the source image">
            <a:extLst>
              <a:ext uri="{FF2B5EF4-FFF2-40B4-BE49-F238E27FC236}">
                <a16:creationId xmlns:a16="http://schemas.microsoft.com/office/drawing/2014/main" id="{3A3F7737-FB87-7844-A434-5562921F989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443278" y="1197865"/>
            <a:ext cx="3939692" cy="39396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AB84D62-8728-BF4D-91A0-C0E5B81CD981}"/>
              </a:ext>
            </a:extLst>
          </p:cNvPr>
          <p:cNvSpPr txBox="1"/>
          <p:nvPr/>
        </p:nvSpPr>
        <p:spPr>
          <a:xfrm rot="16200000">
            <a:off x="431597" y="3048786"/>
            <a:ext cx="3328417" cy="369332"/>
          </a:xfrm>
          <a:prstGeom prst="rect">
            <a:avLst/>
          </a:prstGeom>
          <a:noFill/>
        </p:spPr>
        <p:txBody>
          <a:bodyPr wrap="square" rtlCol="0">
            <a:spAutoFit/>
          </a:bodyPr>
          <a:lstStyle/>
          <a:p>
            <a:pPr algn="ctr"/>
            <a:r>
              <a:rPr lang="en-US" dirty="0"/>
              <a:t>Order Wheel</a:t>
            </a:r>
          </a:p>
        </p:txBody>
      </p:sp>
      <p:sp>
        <p:nvSpPr>
          <p:cNvPr id="2" name="Slide Number Placeholder 1">
            <a:extLst>
              <a:ext uri="{FF2B5EF4-FFF2-40B4-BE49-F238E27FC236}">
                <a16:creationId xmlns:a16="http://schemas.microsoft.com/office/drawing/2014/main" id="{4D63A103-6E38-E745-8ECF-87D2945CD55B}"/>
              </a:ext>
            </a:extLst>
          </p:cNvPr>
          <p:cNvSpPr>
            <a:spLocks noGrp="1"/>
          </p:cNvSpPr>
          <p:nvPr>
            <p:ph type="sldNum" sz="quarter" idx="12"/>
          </p:nvPr>
        </p:nvSpPr>
        <p:spPr/>
        <p:txBody>
          <a:bodyPr/>
          <a:lstStyle/>
          <a:p>
            <a:fld id="{B9A0A49B-320C-1A4F-B83C-2E5340668522}" type="slidenum">
              <a:rPr lang="en-US" smtClean="0"/>
              <a:t>107</a:t>
            </a:fld>
            <a:endParaRPr lang="en-US"/>
          </a:p>
        </p:txBody>
      </p:sp>
    </p:spTree>
    <p:extLst>
      <p:ext uri="{BB962C8B-B14F-4D97-AF65-F5344CB8AC3E}">
        <p14:creationId xmlns:p14="http://schemas.microsoft.com/office/powerpoint/2010/main" val="53655444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108</a:t>
            </a:fld>
            <a:endParaRPr lang="en-US"/>
          </a:p>
        </p:txBody>
      </p:sp>
      <p:pic>
        <p:nvPicPr>
          <p:cNvPr id="3" name="Picture 2">
            <a:extLst>
              <a:ext uri="{FF2B5EF4-FFF2-40B4-BE49-F238E27FC236}">
                <a16:creationId xmlns:a16="http://schemas.microsoft.com/office/drawing/2014/main" id="{80AD3589-9917-F947-9789-8B9E07D8D8C2}"/>
              </a:ext>
            </a:extLst>
          </p:cNvPr>
          <p:cNvPicPr>
            <a:picLocks noChangeAspect="1"/>
          </p:cNvPicPr>
          <p:nvPr/>
        </p:nvPicPr>
        <p:blipFill>
          <a:blip r:embed="rId2"/>
          <a:stretch>
            <a:fillRect/>
          </a:stretch>
        </p:blipFill>
        <p:spPr>
          <a:xfrm>
            <a:off x="1296573" y="1066197"/>
            <a:ext cx="6550857" cy="4667108"/>
          </a:xfrm>
          <a:prstGeom prst="rect">
            <a:avLst/>
          </a:prstGeom>
        </p:spPr>
      </p:pic>
      <p:sp>
        <p:nvSpPr>
          <p:cNvPr id="4" name="Rectangle 3">
            <a:extLst>
              <a:ext uri="{FF2B5EF4-FFF2-40B4-BE49-F238E27FC236}">
                <a16:creationId xmlns:a16="http://schemas.microsoft.com/office/drawing/2014/main" id="{7DC48194-311B-7B4B-BAA1-B00A447BE6F1}"/>
              </a:ext>
            </a:extLst>
          </p:cNvPr>
          <p:cNvSpPr/>
          <p:nvPr/>
        </p:nvSpPr>
        <p:spPr>
          <a:xfrm>
            <a:off x="687892" y="1280088"/>
            <a:ext cx="3702249" cy="187111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F076FD9-F8CE-A64C-A6A3-C6E69B2F5DD8}"/>
              </a:ext>
            </a:extLst>
          </p:cNvPr>
          <p:cNvSpPr/>
          <p:nvPr/>
        </p:nvSpPr>
        <p:spPr>
          <a:xfrm>
            <a:off x="4572001" y="3329560"/>
            <a:ext cx="4163245" cy="152105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439AA77-5AFE-1947-8248-CC46D429E77C}"/>
              </a:ext>
            </a:extLst>
          </p:cNvPr>
          <p:cNvSpPr/>
          <p:nvPr/>
        </p:nvSpPr>
        <p:spPr>
          <a:xfrm>
            <a:off x="695429" y="3151206"/>
            <a:ext cx="2544792" cy="127670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0E0C356-8E35-AF49-89E9-0AB7610BA2A1}"/>
              </a:ext>
            </a:extLst>
          </p:cNvPr>
          <p:cNvSpPr/>
          <p:nvPr/>
        </p:nvSpPr>
        <p:spPr>
          <a:xfrm>
            <a:off x="1274156" y="4212255"/>
            <a:ext cx="2630298" cy="152105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D311225-B949-8444-8226-5E78C77720DD}"/>
              </a:ext>
            </a:extLst>
          </p:cNvPr>
          <p:cNvSpPr/>
          <p:nvPr/>
        </p:nvSpPr>
        <p:spPr>
          <a:xfrm>
            <a:off x="5373822" y="2676790"/>
            <a:ext cx="816633" cy="9488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FD519CE-905D-704C-A2C7-34F818CC7423}"/>
              </a:ext>
            </a:extLst>
          </p:cNvPr>
          <p:cNvSpPr/>
          <p:nvPr/>
        </p:nvSpPr>
        <p:spPr>
          <a:xfrm>
            <a:off x="6705602" y="2676790"/>
            <a:ext cx="959969" cy="9488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6FDEFCB-2DF1-8B48-91AD-95575311EC72}"/>
              </a:ext>
            </a:extLst>
          </p:cNvPr>
          <p:cNvSpPr/>
          <p:nvPr/>
        </p:nvSpPr>
        <p:spPr>
          <a:xfrm>
            <a:off x="4572000" y="2366316"/>
            <a:ext cx="704053" cy="94883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C21D016-6688-944B-B60F-649A653A2059}"/>
              </a:ext>
            </a:extLst>
          </p:cNvPr>
          <p:cNvSpPr/>
          <p:nvPr/>
        </p:nvSpPr>
        <p:spPr>
          <a:xfrm>
            <a:off x="2955548" y="2366316"/>
            <a:ext cx="1518683" cy="141461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9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grpId="0" nodeType="clickEffect">
                                  <p:stCondLst>
                                    <p:cond delay="0"/>
                                  </p:stCondLst>
                                  <p:childTnLst>
                                    <p:animEffect transition="out" filter="dissolve">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par>
                                <p:cTn id="31" presetID="9" presetClass="exit" presetSubtype="0" fill="hold" grpId="0" nodeType="withEffect">
                                  <p:stCondLst>
                                    <p:cond delay="0"/>
                                  </p:stCondLst>
                                  <p:childTnLst>
                                    <p:animEffect transition="out" filter="dissolv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9" presetClass="exit" presetSubtype="0" fill="hold" grpId="0" nodeType="withEffect">
                                  <p:stCondLst>
                                    <p:cond delay="0"/>
                                  </p:stCondLst>
                                  <p:childTnLst>
                                    <p:animEffect transition="out" filter="dissolv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9DE32E-E598-2043-BA5C-048A03AC5A11}"/>
              </a:ext>
            </a:extLst>
          </p:cNvPr>
          <p:cNvPicPr>
            <a:picLocks noChangeAspect="1"/>
          </p:cNvPicPr>
          <p:nvPr/>
        </p:nvPicPr>
        <p:blipFill>
          <a:blip r:embed="rId2"/>
          <a:stretch>
            <a:fillRect/>
          </a:stretch>
        </p:blipFill>
        <p:spPr>
          <a:xfrm>
            <a:off x="1453486" y="1038645"/>
            <a:ext cx="6201626" cy="4568027"/>
          </a:xfrm>
          <a:prstGeom prst="rect">
            <a:avLst/>
          </a:prstGeom>
        </p:spPr>
      </p:pic>
    </p:spTree>
    <p:extLst>
      <p:ext uri="{BB962C8B-B14F-4D97-AF65-F5344CB8AC3E}">
        <p14:creationId xmlns:p14="http://schemas.microsoft.com/office/powerpoint/2010/main" val="492364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937B436-F96A-89E2-DC4B-39FFDC8ED1CE}"/>
              </a:ext>
            </a:extLst>
          </p:cNvPr>
          <p:cNvPicPr>
            <a:picLocks noChangeAspect="1"/>
          </p:cNvPicPr>
          <p:nvPr/>
        </p:nvPicPr>
        <p:blipFill>
          <a:blip r:embed="rId2"/>
          <a:stretch>
            <a:fillRect/>
          </a:stretch>
        </p:blipFill>
        <p:spPr>
          <a:xfrm>
            <a:off x="873432" y="830510"/>
            <a:ext cx="6199036" cy="4391605"/>
          </a:xfrm>
          <a:prstGeom prst="rect">
            <a:avLst/>
          </a:prstGeom>
        </p:spPr>
      </p:pic>
      <p:cxnSp>
        <p:nvCxnSpPr>
          <p:cNvPr id="5" name="Straight Arrow Connector 4">
            <a:extLst>
              <a:ext uri="{FF2B5EF4-FFF2-40B4-BE49-F238E27FC236}">
                <a16:creationId xmlns:a16="http://schemas.microsoft.com/office/drawing/2014/main" id="{31B2BF4A-6900-BC3E-D7E3-38A7F2B74251}"/>
              </a:ext>
            </a:extLst>
          </p:cNvPr>
          <p:cNvCxnSpPr>
            <a:cxnSpLocks/>
          </p:cNvCxnSpPr>
          <p:nvPr/>
        </p:nvCxnSpPr>
        <p:spPr>
          <a:xfrm flipH="1">
            <a:off x="6456734" y="2055303"/>
            <a:ext cx="299126" cy="1282501"/>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Lock">
            <a:extLst>
              <a:ext uri="{FF2B5EF4-FFF2-40B4-BE49-F238E27FC236}">
                <a16:creationId xmlns:a16="http://schemas.microsoft.com/office/drawing/2014/main" id="{B219ED19-C4D7-31DE-B3A4-14FF5E7094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3834" y="2834396"/>
            <a:ext cx="342900" cy="342900"/>
          </a:xfrm>
          <a:prstGeom prst="rect">
            <a:avLst/>
          </a:prstGeom>
        </p:spPr>
      </p:pic>
      <p:sp>
        <p:nvSpPr>
          <p:cNvPr id="9" name="TextBox 8">
            <a:extLst>
              <a:ext uri="{FF2B5EF4-FFF2-40B4-BE49-F238E27FC236}">
                <a16:creationId xmlns:a16="http://schemas.microsoft.com/office/drawing/2014/main" id="{C37FAB37-0238-7364-EBFF-179F5AFC54BA}"/>
              </a:ext>
            </a:extLst>
          </p:cNvPr>
          <p:cNvSpPr txBox="1"/>
          <p:nvPr/>
        </p:nvSpPr>
        <p:spPr>
          <a:xfrm>
            <a:off x="6938343" y="2281054"/>
            <a:ext cx="1975250"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locks</a:t>
            </a:r>
            <a:r>
              <a:rPr lang="en-US" sz="1200" dirty="0">
                <a:latin typeface="Chalkboard" panose="03050602040202020205" pitchFamily="66" charset="77"/>
              </a:rPr>
              <a:t> the next message in the queue whilst it processes it.</a:t>
            </a:r>
          </a:p>
        </p:txBody>
      </p:sp>
      <p:sp>
        <p:nvSpPr>
          <p:cNvPr id="10" name="TextBox 9">
            <a:extLst>
              <a:ext uri="{FF2B5EF4-FFF2-40B4-BE49-F238E27FC236}">
                <a16:creationId xmlns:a16="http://schemas.microsoft.com/office/drawing/2014/main" id="{DA5686BA-F83E-D2A6-61CC-4D0917297767}"/>
              </a:ext>
            </a:extLst>
          </p:cNvPr>
          <p:cNvSpPr txBox="1"/>
          <p:nvPr/>
        </p:nvSpPr>
        <p:spPr>
          <a:xfrm>
            <a:off x="6896398" y="3937370"/>
            <a:ext cx="2059140"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reads past</a:t>
            </a:r>
            <a:r>
              <a:rPr lang="en-US" sz="1200" dirty="0">
                <a:latin typeface="Chalkboard" panose="03050602040202020205" pitchFamily="66" charset="77"/>
              </a:rPr>
              <a:t> any locked message in the queue.</a:t>
            </a:r>
          </a:p>
        </p:txBody>
      </p:sp>
      <p:cxnSp>
        <p:nvCxnSpPr>
          <p:cNvPr id="11" name="Straight Arrow Connector 10">
            <a:extLst>
              <a:ext uri="{FF2B5EF4-FFF2-40B4-BE49-F238E27FC236}">
                <a16:creationId xmlns:a16="http://schemas.microsoft.com/office/drawing/2014/main" id="{9519B843-EEDD-B933-D5AE-5132A1955AB3}"/>
              </a:ext>
            </a:extLst>
          </p:cNvPr>
          <p:cNvCxnSpPr>
            <a:cxnSpLocks/>
          </p:cNvCxnSpPr>
          <p:nvPr/>
        </p:nvCxnSpPr>
        <p:spPr>
          <a:xfrm flipH="1" flipV="1">
            <a:off x="6513884" y="3637455"/>
            <a:ext cx="241976" cy="889753"/>
          </a:xfrm>
          <a:prstGeom prst="straightConnector1">
            <a:avLst/>
          </a:prstGeom>
          <a:ln w="508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0E6B501-E054-3F01-FC09-D2246AFB4E3D}"/>
              </a:ext>
            </a:extLst>
          </p:cNvPr>
          <p:cNvCxnSpPr>
            <a:cxnSpLocks/>
          </p:cNvCxnSpPr>
          <p:nvPr/>
        </p:nvCxnSpPr>
        <p:spPr>
          <a:xfrm flipH="1" flipV="1">
            <a:off x="5736625" y="3757999"/>
            <a:ext cx="834410" cy="982362"/>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Lock">
            <a:extLst>
              <a:ext uri="{FF2B5EF4-FFF2-40B4-BE49-F238E27FC236}">
                <a16:creationId xmlns:a16="http://schemas.microsoft.com/office/drawing/2014/main" id="{69739AAC-5718-3B71-381F-E6D53DE12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262" y="3765920"/>
            <a:ext cx="342900" cy="342900"/>
          </a:xfrm>
          <a:prstGeom prst="rect">
            <a:avLst/>
          </a:prstGeom>
        </p:spPr>
      </p:pic>
      <p:sp>
        <p:nvSpPr>
          <p:cNvPr id="18" name="TextBox 17">
            <a:extLst>
              <a:ext uri="{FF2B5EF4-FFF2-40B4-BE49-F238E27FC236}">
                <a16:creationId xmlns:a16="http://schemas.microsoft.com/office/drawing/2014/main" id="{7BEAE237-806E-75A0-C33E-DAF420D29342}"/>
              </a:ext>
            </a:extLst>
          </p:cNvPr>
          <p:cNvSpPr txBox="1"/>
          <p:nvPr/>
        </p:nvSpPr>
        <p:spPr>
          <a:xfrm>
            <a:off x="3320859" y="4082331"/>
            <a:ext cx="2412723"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locks </a:t>
            </a:r>
            <a:r>
              <a:rPr lang="en-US" sz="1200" dirty="0">
                <a:latin typeface="Chalkboard" panose="03050602040202020205" pitchFamily="66" charset="77"/>
              </a:rPr>
              <a:t>the next available message in the queue.</a:t>
            </a:r>
          </a:p>
        </p:txBody>
      </p:sp>
      <p:sp>
        <p:nvSpPr>
          <p:cNvPr id="2" name="TextBox 1">
            <a:extLst>
              <a:ext uri="{FF2B5EF4-FFF2-40B4-BE49-F238E27FC236}">
                <a16:creationId xmlns:a16="http://schemas.microsoft.com/office/drawing/2014/main" id="{6B1F99B7-8A38-F450-5F42-642301287E1C}"/>
              </a:ext>
            </a:extLst>
          </p:cNvPr>
          <p:cNvSpPr txBox="1"/>
          <p:nvPr/>
        </p:nvSpPr>
        <p:spPr>
          <a:xfrm>
            <a:off x="349906" y="4812427"/>
            <a:ext cx="4867735" cy="492443"/>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Competing Consumers</a:t>
            </a:r>
          </a:p>
          <a:p>
            <a:r>
              <a:rPr lang="en-US" sz="1200" dirty="0">
                <a:latin typeface="Chalkboard" panose="03050602040202020205" pitchFamily="66" charset="77"/>
              </a:rPr>
              <a:t>We scale consumption of a queue by adding more consumers</a:t>
            </a:r>
          </a:p>
        </p:txBody>
      </p:sp>
    </p:spTree>
    <p:extLst>
      <p:ext uri="{BB962C8B-B14F-4D97-AF65-F5344CB8AC3E}">
        <p14:creationId xmlns:p14="http://schemas.microsoft.com/office/powerpoint/2010/main" val="403380619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a:xfrm>
            <a:off x="6800336" y="6788836"/>
            <a:ext cx="2133600" cy="365125"/>
          </a:xfrm>
        </p:spPr>
        <p:txBody>
          <a:bodyPr/>
          <a:lstStyle/>
          <a:p>
            <a:fld id="{867D4A06-35AE-BD4A-84A9-613A26F3D41D}" type="slidenum">
              <a:rPr lang="en-US" smtClean="0"/>
              <a:pPr/>
              <a:t>110</a:t>
            </a:fld>
            <a:endParaRPr lang="en-US"/>
          </a:p>
        </p:txBody>
      </p:sp>
      <p:pic>
        <p:nvPicPr>
          <p:cNvPr id="3" name="Picture 2">
            <a:extLst>
              <a:ext uri="{FF2B5EF4-FFF2-40B4-BE49-F238E27FC236}">
                <a16:creationId xmlns:a16="http://schemas.microsoft.com/office/drawing/2014/main" id="{D0B9ECB6-646E-F249-9E23-C6983998A943}"/>
              </a:ext>
            </a:extLst>
          </p:cNvPr>
          <p:cNvPicPr>
            <a:picLocks noChangeAspect="1"/>
          </p:cNvPicPr>
          <p:nvPr/>
        </p:nvPicPr>
        <p:blipFill>
          <a:blip r:embed="rId2"/>
          <a:stretch>
            <a:fillRect/>
          </a:stretch>
        </p:blipFill>
        <p:spPr>
          <a:xfrm>
            <a:off x="1811833" y="1441783"/>
            <a:ext cx="6201626" cy="4568027"/>
          </a:xfrm>
          <a:prstGeom prst="rect">
            <a:avLst/>
          </a:prstGeom>
        </p:spPr>
      </p:pic>
      <p:pic>
        <p:nvPicPr>
          <p:cNvPr id="4" name="Picture 3">
            <a:extLst>
              <a:ext uri="{FF2B5EF4-FFF2-40B4-BE49-F238E27FC236}">
                <a16:creationId xmlns:a16="http://schemas.microsoft.com/office/drawing/2014/main" id="{71DF2177-B2B2-C841-855B-524EC61F6E59}"/>
              </a:ext>
            </a:extLst>
          </p:cNvPr>
          <p:cNvPicPr>
            <a:picLocks noChangeAspect="1"/>
          </p:cNvPicPr>
          <p:nvPr/>
        </p:nvPicPr>
        <p:blipFill>
          <a:blip r:embed="rId3"/>
          <a:stretch>
            <a:fillRect/>
          </a:stretch>
        </p:blipFill>
        <p:spPr>
          <a:xfrm>
            <a:off x="741620" y="729470"/>
            <a:ext cx="3350869" cy="2274765"/>
          </a:xfrm>
          <a:prstGeom prst="rect">
            <a:avLst/>
          </a:prstGeom>
        </p:spPr>
      </p:pic>
      <p:pic>
        <p:nvPicPr>
          <p:cNvPr id="5" name="Picture 4">
            <a:extLst>
              <a:ext uri="{FF2B5EF4-FFF2-40B4-BE49-F238E27FC236}">
                <a16:creationId xmlns:a16="http://schemas.microsoft.com/office/drawing/2014/main" id="{B057268E-2569-D74B-861D-835B3C0AA5C5}"/>
              </a:ext>
            </a:extLst>
          </p:cNvPr>
          <p:cNvPicPr>
            <a:picLocks noChangeAspect="1"/>
          </p:cNvPicPr>
          <p:nvPr/>
        </p:nvPicPr>
        <p:blipFill>
          <a:blip r:embed="rId4"/>
          <a:stretch>
            <a:fillRect/>
          </a:stretch>
        </p:blipFill>
        <p:spPr>
          <a:xfrm>
            <a:off x="646436" y="3004235"/>
            <a:ext cx="3516388" cy="2456139"/>
          </a:xfrm>
          <a:prstGeom prst="rect">
            <a:avLst/>
          </a:prstGeom>
        </p:spPr>
      </p:pic>
      <p:pic>
        <p:nvPicPr>
          <p:cNvPr id="6" name="Picture 5">
            <a:extLst>
              <a:ext uri="{FF2B5EF4-FFF2-40B4-BE49-F238E27FC236}">
                <a16:creationId xmlns:a16="http://schemas.microsoft.com/office/drawing/2014/main" id="{1C58C3FA-28CB-E74A-A781-A8B3F6E3B702}"/>
              </a:ext>
            </a:extLst>
          </p:cNvPr>
          <p:cNvPicPr>
            <a:picLocks noChangeAspect="1"/>
          </p:cNvPicPr>
          <p:nvPr/>
        </p:nvPicPr>
        <p:blipFill>
          <a:blip r:embed="rId2"/>
          <a:stretch>
            <a:fillRect/>
          </a:stretch>
        </p:blipFill>
        <p:spPr>
          <a:xfrm>
            <a:off x="4959814" y="3084352"/>
            <a:ext cx="3225725" cy="2376022"/>
          </a:xfrm>
          <a:prstGeom prst="rect">
            <a:avLst/>
          </a:prstGeom>
        </p:spPr>
      </p:pic>
      <p:pic>
        <p:nvPicPr>
          <p:cNvPr id="7" name="Picture 6">
            <a:extLst>
              <a:ext uri="{FF2B5EF4-FFF2-40B4-BE49-F238E27FC236}">
                <a16:creationId xmlns:a16="http://schemas.microsoft.com/office/drawing/2014/main" id="{E28E0009-1AF1-E042-B81F-DD1A26CB12A0}"/>
              </a:ext>
            </a:extLst>
          </p:cNvPr>
          <p:cNvPicPr>
            <a:picLocks noChangeAspect="1"/>
          </p:cNvPicPr>
          <p:nvPr/>
        </p:nvPicPr>
        <p:blipFill>
          <a:blip r:embed="rId5"/>
          <a:stretch>
            <a:fillRect/>
          </a:stretch>
        </p:blipFill>
        <p:spPr>
          <a:xfrm>
            <a:off x="4928551" y="432486"/>
            <a:ext cx="3609765" cy="2571750"/>
          </a:xfrm>
          <a:prstGeom prst="rect">
            <a:avLst/>
          </a:prstGeom>
        </p:spPr>
      </p:pic>
      <p:sp>
        <p:nvSpPr>
          <p:cNvPr id="8" name="Right Arrow 7">
            <a:extLst>
              <a:ext uri="{FF2B5EF4-FFF2-40B4-BE49-F238E27FC236}">
                <a16:creationId xmlns:a16="http://schemas.microsoft.com/office/drawing/2014/main" id="{7C721BD7-3B5A-3B48-B1E4-1E34ED779906}"/>
              </a:ext>
            </a:extLst>
          </p:cNvPr>
          <p:cNvSpPr/>
          <p:nvPr/>
        </p:nvSpPr>
        <p:spPr>
          <a:xfrm>
            <a:off x="1747690" y="924855"/>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BC87D39-39CC-384F-88C8-FF0C3C35D1D8}"/>
              </a:ext>
            </a:extLst>
          </p:cNvPr>
          <p:cNvSpPr/>
          <p:nvPr/>
        </p:nvSpPr>
        <p:spPr>
          <a:xfrm rot="17403009" flipH="1">
            <a:off x="2818368" y="1178420"/>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27411BA-AC88-D74A-AE76-F8DFB4200F33}"/>
              </a:ext>
            </a:extLst>
          </p:cNvPr>
          <p:cNvSpPr/>
          <p:nvPr/>
        </p:nvSpPr>
        <p:spPr>
          <a:xfrm flipH="1">
            <a:off x="1853318" y="153400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23CA985F-7567-FE43-B98B-2FDB705A9005}"/>
              </a:ext>
            </a:extLst>
          </p:cNvPr>
          <p:cNvSpPr/>
          <p:nvPr/>
        </p:nvSpPr>
        <p:spPr>
          <a:xfrm rot="16041309" flipH="1">
            <a:off x="953572" y="2004775"/>
            <a:ext cx="560458"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8666D09-EDA8-DE42-8668-C8B582DABD54}"/>
              </a:ext>
            </a:extLst>
          </p:cNvPr>
          <p:cNvSpPr/>
          <p:nvPr/>
        </p:nvSpPr>
        <p:spPr>
          <a:xfrm rot="4182405" flipH="1">
            <a:off x="1388601" y="2019254"/>
            <a:ext cx="603740"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AC8E8D6D-A688-0D4B-B38D-2F333BA80DDD}"/>
              </a:ext>
            </a:extLst>
          </p:cNvPr>
          <p:cNvSpPr/>
          <p:nvPr/>
        </p:nvSpPr>
        <p:spPr>
          <a:xfrm rot="2019923" flipH="1">
            <a:off x="5040984" y="2077354"/>
            <a:ext cx="931659"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4371D0BE-DDAA-2E47-962A-F72848366A6A}"/>
              </a:ext>
            </a:extLst>
          </p:cNvPr>
          <p:cNvSpPr/>
          <p:nvPr/>
        </p:nvSpPr>
        <p:spPr>
          <a:xfrm rot="10800000" flipH="1">
            <a:off x="2005379" y="1787453"/>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4D1EF94C-05D6-BA43-B944-6F3DF26145B0}"/>
              </a:ext>
            </a:extLst>
          </p:cNvPr>
          <p:cNvSpPr/>
          <p:nvPr/>
        </p:nvSpPr>
        <p:spPr>
          <a:xfrm rot="20015814" flipH="1">
            <a:off x="1194082" y="3138431"/>
            <a:ext cx="1838975"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B213C2EA-6287-9649-B3BE-5E3C276F1B12}"/>
              </a:ext>
            </a:extLst>
          </p:cNvPr>
          <p:cNvSpPr/>
          <p:nvPr/>
        </p:nvSpPr>
        <p:spPr>
          <a:xfrm rot="11579490" flipH="1">
            <a:off x="3045121" y="2732904"/>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BC5962BF-A66B-4849-8319-885F4F4C5D80}"/>
              </a:ext>
            </a:extLst>
          </p:cNvPr>
          <p:cNvSpPr/>
          <p:nvPr/>
        </p:nvSpPr>
        <p:spPr>
          <a:xfrm rot="17163816" flipH="1">
            <a:off x="3272955" y="3284801"/>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A356EAFA-21FA-8548-9A31-1139F1E8107A}"/>
              </a:ext>
            </a:extLst>
          </p:cNvPr>
          <p:cNvSpPr/>
          <p:nvPr/>
        </p:nvSpPr>
        <p:spPr>
          <a:xfrm rot="16696986" flipH="1">
            <a:off x="2766049" y="4118027"/>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F7FD0D78-422C-C34B-9581-97F435396244}"/>
              </a:ext>
            </a:extLst>
          </p:cNvPr>
          <p:cNvSpPr/>
          <p:nvPr/>
        </p:nvSpPr>
        <p:spPr>
          <a:xfrm rot="20013216">
            <a:off x="3268006" y="4415332"/>
            <a:ext cx="46887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E1B6BA3E-9A07-2C48-8E89-901B99FBD8D2}"/>
              </a:ext>
            </a:extLst>
          </p:cNvPr>
          <p:cNvSpPr/>
          <p:nvPr/>
        </p:nvSpPr>
        <p:spPr>
          <a:xfrm rot="16696986" flipH="1">
            <a:off x="3301457" y="4800866"/>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41FE9460-95C9-724E-968A-1F78D83144ED}"/>
              </a:ext>
            </a:extLst>
          </p:cNvPr>
          <p:cNvSpPr/>
          <p:nvPr/>
        </p:nvSpPr>
        <p:spPr>
          <a:xfrm rot="16696986" flipH="1">
            <a:off x="7689597" y="783128"/>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Right Arrow 21">
            <a:extLst>
              <a:ext uri="{FF2B5EF4-FFF2-40B4-BE49-F238E27FC236}">
                <a16:creationId xmlns:a16="http://schemas.microsoft.com/office/drawing/2014/main" id="{8BD3AB26-217C-7042-A03D-7849A54A3CE1}"/>
              </a:ext>
            </a:extLst>
          </p:cNvPr>
          <p:cNvSpPr/>
          <p:nvPr/>
        </p:nvSpPr>
        <p:spPr>
          <a:xfrm flipH="1">
            <a:off x="6021505" y="81934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ight Arrow 22">
            <a:extLst>
              <a:ext uri="{FF2B5EF4-FFF2-40B4-BE49-F238E27FC236}">
                <a16:creationId xmlns:a16="http://schemas.microsoft.com/office/drawing/2014/main" id="{E4ABCEC1-7F6F-2E44-84DE-81740FF4F23D}"/>
              </a:ext>
            </a:extLst>
          </p:cNvPr>
          <p:cNvSpPr/>
          <p:nvPr/>
        </p:nvSpPr>
        <p:spPr>
          <a:xfrm rot="10800000" flipH="1">
            <a:off x="6182262" y="1178420"/>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4" name="Right Arrow 23">
            <a:extLst>
              <a:ext uri="{FF2B5EF4-FFF2-40B4-BE49-F238E27FC236}">
                <a16:creationId xmlns:a16="http://schemas.microsoft.com/office/drawing/2014/main" id="{C71C5F30-FCFF-D94B-8311-921406A4D93D}"/>
              </a:ext>
            </a:extLst>
          </p:cNvPr>
          <p:cNvSpPr/>
          <p:nvPr/>
        </p:nvSpPr>
        <p:spPr>
          <a:xfrm rot="17693732" flipH="1">
            <a:off x="4901235" y="1381189"/>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7C5260ED-FF2B-9B47-9DEA-0DCD44007861}"/>
              </a:ext>
            </a:extLst>
          </p:cNvPr>
          <p:cNvSpPr/>
          <p:nvPr/>
        </p:nvSpPr>
        <p:spPr>
          <a:xfrm rot="17403009" flipH="1">
            <a:off x="5123681" y="2056053"/>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4B645289-1852-1B45-884C-DE3D2B485BFE}"/>
              </a:ext>
            </a:extLst>
          </p:cNvPr>
          <p:cNvSpPr/>
          <p:nvPr/>
        </p:nvSpPr>
        <p:spPr>
          <a:xfrm rot="5555104" flipH="1">
            <a:off x="5485450" y="168194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A77E0461-6120-E54B-B0E4-A4A550A6B41D}"/>
              </a:ext>
            </a:extLst>
          </p:cNvPr>
          <p:cNvSpPr/>
          <p:nvPr/>
        </p:nvSpPr>
        <p:spPr>
          <a:xfrm rot="15656698" flipH="1">
            <a:off x="7529656" y="1737421"/>
            <a:ext cx="897179"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8" name="Right Arrow 27">
            <a:extLst>
              <a:ext uri="{FF2B5EF4-FFF2-40B4-BE49-F238E27FC236}">
                <a16:creationId xmlns:a16="http://schemas.microsoft.com/office/drawing/2014/main" id="{29AD7E29-8561-B648-A42A-9A6A2108ACBE}"/>
              </a:ext>
            </a:extLst>
          </p:cNvPr>
          <p:cNvSpPr/>
          <p:nvPr/>
        </p:nvSpPr>
        <p:spPr>
          <a:xfrm rot="16425354" flipH="1">
            <a:off x="7185339" y="3081410"/>
            <a:ext cx="1543476"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E57F1B83-1B51-7049-A923-9FC10C78E5F3}"/>
              </a:ext>
            </a:extLst>
          </p:cNvPr>
          <p:cNvSpPr/>
          <p:nvPr/>
        </p:nvSpPr>
        <p:spPr>
          <a:xfrm rot="10800000">
            <a:off x="6084597" y="3867559"/>
            <a:ext cx="1085141"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67CF7484-0B1D-104E-A8B8-E8B59928B5D2}"/>
              </a:ext>
            </a:extLst>
          </p:cNvPr>
          <p:cNvSpPr/>
          <p:nvPr/>
        </p:nvSpPr>
        <p:spPr>
          <a:xfrm rot="17693732" flipH="1">
            <a:off x="3152452" y="200052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12A8F927-4C50-F446-8815-C3AD65D41D5B}"/>
              </a:ext>
            </a:extLst>
          </p:cNvPr>
          <p:cNvSpPr/>
          <p:nvPr/>
        </p:nvSpPr>
        <p:spPr>
          <a:xfrm>
            <a:off x="1853318" y="3589087"/>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41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111</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460218" y="3173700"/>
            <a:ext cx="2223564"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sz="2800" b="1" dirty="0">
                <a:latin typeface="+mn-lt"/>
              </a:rPr>
              <a:t>Compensation</a:t>
            </a:r>
            <a:endParaRPr lang="en-GB" sz="2800" b="1" dirty="0">
              <a:latin typeface="+mn-lt"/>
            </a:endParaRPr>
          </a:p>
        </p:txBody>
      </p:sp>
    </p:spTree>
    <p:extLst>
      <p:ext uri="{BB962C8B-B14F-4D97-AF65-F5344CB8AC3E}">
        <p14:creationId xmlns:p14="http://schemas.microsoft.com/office/powerpoint/2010/main" val="20805317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ee the source image">
            <a:extLst>
              <a:ext uri="{FF2B5EF4-FFF2-40B4-BE49-F238E27FC236}">
                <a16:creationId xmlns:a16="http://schemas.microsoft.com/office/drawing/2014/main" id="{CDEF0F48-DAE1-3F45-AB48-BAB1FE93396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92613" y="1143173"/>
            <a:ext cx="5441004" cy="408548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71BC6B6-C9A6-0A4E-B978-80659F4C9605}"/>
              </a:ext>
            </a:extLst>
          </p:cNvPr>
          <p:cNvSpPr>
            <a:spLocks noGrp="1"/>
          </p:cNvSpPr>
          <p:nvPr>
            <p:ph type="sldNum" sz="quarter" idx="12"/>
          </p:nvPr>
        </p:nvSpPr>
        <p:spPr/>
        <p:txBody>
          <a:bodyPr/>
          <a:lstStyle/>
          <a:p>
            <a:fld id="{B9A0A49B-320C-1A4F-B83C-2E5340668522}" type="slidenum">
              <a:rPr lang="en-US" smtClean="0"/>
              <a:t>112</a:t>
            </a:fld>
            <a:endParaRPr lang="en-US"/>
          </a:p>
        </p:txBody>
      </p:sp>
    </p:spTree>
    <p:extLst>
      <p:ext uri="{BB962C8B-B14F-4D97-AF65-F5344CB8AC3E}">
        <p14:creationId xmlns:p14="http://schemas.microsoft.com/office/powerpoint/2010/main" val="366587862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720E25-1739-8948-B149-5E4A7A99B6C6}"/>
              </a:ext>
            </a:extLst>
          </p:cNvPr>
          <p:cNvSpPr>
            <a:spLocks noGrp="1"/>
          </p:cNvSpPr>
          <p:nvPr>
            <p:ph type="sldNum" sz="quarter" idx="12"/>
          </p:nvPr>
        </p:nvSpPr>
        <p:spPr/>
        <p:txBody>
          <a:bodyPr/>
          <a:lstStyle/>
          <a:p>
            <a:fld id="{867D4A06-35AE-BD4A-84A9-613A26F3D41D}" type="slidenum">
              <a:rPr lang="en-US" smtClean="0"/>
              <a:pPr/>
              <a:t>113</a:t>
            </a:fld>
            <a:endParaRPr lang="en-US"/>
          </a:p>
        </p:txBody>
      </p:sp>
      <p:pic>
        <p:nvPicPr>
          <p:cNvPr id="3" name="Picture 2">
            <a:extLst>
              <a:ext uri="{FF2B5EF4-FFF2-40B4-BE49-F238E27FC236}">
                <a16:creationId xmlns:a16="http://schemas.microsoft.com/office/drawing/2014/main" id="{C35B97B6-0FFA-5D45-9062-12BEDCC1A3FA}"/>
              </a:ext>
            </a:extLst>
          </p:cNvPr>
          <p:cNvPicPr>
            <a:picLocks noChangeAspect="1"/>
          </p:cNvPicPr>
          <p:nvPr/>
        </p:nvPicPr>
        <p:blipFill>
          <a:blip r:embed="rId2"/>
          <a:stretch>
            <a:fillRect/>
          </a:stretch>
        </p:blipFill>
        <p:spPr>
          <a:xfrm>
            <a:off x="1317923" y="1137790"/>
            <a:ext cx="6268199" cy="4255218"/>
          </a:xfrm>
          <a:prstGeom prst="rect">
            <a:avLst/>
          </a:prstGeom>
        </p:spPr>
      </p:pic>
      <p:sp>
        <p:nvSpPr>
          <p:cNvPr id="4" name="Rectangle 3">
            <a:extLst>
              <a:ext uri="{FF2B5EF4-FFF2-40B4-BE49-F238E27FC236}">
                <a16:creationId xmlns:a16="http://schemas.microsoft.com/office/drawing/2014/main" id="{59539C53-723A-CD43-82B9-896556F5D512}"/>
              </a:ext>
            </a:extLst>
          </p:cNvPr>
          <p:cNvSpPr/>
          <p:nvPr/>
        </p:nvSpPr>
        <p:spPr>
          <a:xfrm>
            <a:off x="6004597" y="2029524"/>
            <a:ext cx="949235"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B32FA86-3BF2-F041-955C-145677F5A7DA}"/>
              </a:ext>
            </a:extLst>
          </p:cNvPr>
          <p:cNvSpPr/>
          <p:nvPr/>
        </p:nvSpPr>
        <p:spPr>
          <a:xfrm>
            <a:off x="5599879" y="2418093"/>
            <a:ext cx="1472442"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1AB8227-D57E-9340-A718-A1BE2318D486}"/>
              </a:ext>
            </a:extLst>
          </p:cNvPr>
          <p:cNvSpPr/>
          <p:nvPr/>
        </p:nvSpPr>
        <p:spPr>
          <a:xfrm>
            <a:off x="6217611" y="2217032"/>
            <a:ext cx="1472442"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19A4338-2DE7-7C48-AC65-88CACBE5C983}"/>
              </a:ext>
            </a:extLst>
          </p:cNvPr>
          <p:cNvSpPr/>
          <p:nvPr/>
        </p:nvSpPr>
        <p:spPr>
          <a:xfrm>
            <a:off x="6138787" y="1624667"/>
            <a:ext cx="394626" cy="32657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AFA1886-56F5-8D48-A6B1-0199EEDB816C}"/>
              </a:ext>
            </a:extLst>
          </p:cNvPr>
          <p:cNvSpPr/>
          <p:nvPr/>
        </p:nvSpPr>
        <p:spPr>
          <a:xfrm>
            <a:off x="5384399" y="1008141"/>
            <a:ext cx="949235"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0708F1E-E402-FD42-B9A5-3DBF48A4185A}"/>
              </a:ext>
            </a:extLst>
          </p:cNvPr>
          <p:cNvSpPr/>
          <p:nvPr/>
        </p:nvSpPr>
        <p:spPr>
          <a:xfrm>
            <a:off x="5967297" y="1001836"/>
            <a:ext cx="394626"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CF4D355-23C5-1D45-A111-45E0D8503BDD}"/>
              </a:ext>
            </a:extLst>
          </p:cNvPr>
          <p:cNvSpPr/>
          <p:nvPr/>
        </p:nvSpPr>
        <p:spPr>
          <a:xfrm>
            <a:off x="4934683" y="2942020"/>
            <a:ext cx="1121646" cy="48951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BAC2E3-DD90-5840-A22E-C65AD835D8BB}"/>
              </a:ext>
            </a:extLst>
          </p:cNvPr>
          <p:cNvSpPr/>
          <p:nvPr/>
        </p:nvSpPr>
        <p:spPr>
          <a:xfrm>
            <a:off x="2909265" y="2029524"/>
            <a:ext cx="1472442" cy="91249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0B7DB2-E475-A14D-9406-7E086C895605}"/>
              </a:ext>
            </a:extLst>
          </p:cNvPr>
          <p:cNvSpPr/>
          <p:nvPr/>
        </p:nvSpPr>
        <p:spPr>
          <a:xfrm>
            <a:off x="4500607" y="2620220"/>
            <a:ext cx="1099272" cy="91249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2597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0" nodeType="clickEffect">
                                  <p:stCondLst>
                                    <p:cond delay="0"/>
                                  </p:stCondLst>
                                  <p:childTnLst>
                                    <p:animEffect transition="out" filter="dissolv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9" presetClass="exit" presetSubtype="0" fill="hold" grpId="0" nodeType="withEffect">
                                  <p:stCondLst>
                                    <p:cond delay="0"/>
                                  </p:stCondLst>
                                  <p:childTnLst>
                                    <p:animEffect transition="out" filter="dissolv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par>
                                <p:cTn id="33" presetID="9" presetClass="exit" presetSubtype="0" fill="hold" grpId="0" nodeType="withEffect">
                                  <p:stCondLst>
                                    <p:cond delay="0"/>
                                  </p:stCondLst>
                                  <p:childTnLst>
                                    <p:animEffect transition="out" filter="dissolve">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elect the error code as seen on your Transmission log or ...">
            <a:extLst>
              <a:ext uri="{FF2B5EF4-FFF2-40B4-BE49-F238E27FC236}">
                <a16:creationId xmlns:a16="http://schemas.microsoft.com/office/drawing/2014/main" id="{A3D47A59-238A-A047-98E2-BA18BDB8DF2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06876" y="2325965"/>
            <a:ext cx="8022077" cy="220607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DDE1682-539A-0540-8105-536B53BC47D9}"/>
              </a:ext>
            </a:extLst>
          </p:cNvPr>
          <p:cNvSpPr>
            <a:spLocks noGrp="1"/>
          </p:cNvSpPr>
          <p:nvPr>
            <p:ph type="sldNum" sz="quarter" idx="12"/>
          </p:nvPr>
        </p:nvSpPr>
        <p:spPr/>
        <p:txBody>
          <a:bodyPr/>
          <a:lstStyle/>
          <a:p>
            <a:fld id="{B9A0A49B-320C-1A4F-B83C-2E5340668522}" type="slidenum">
              <a:rPr lang="en-US" smtClean="0"/>
              <a:t>114</a:t>
            </a:fld>
            <a:endParaRPr lang="en-US"/>
          </a:p>
        </p:txBody>
      </p:sp>
    </p:spTree>
    <p:extLst>
      <p:ext uri="{BB962C8B-B14F-4D97-AF65-F5344CB8AC3E}">
        <p14:creationId xmlns:p14="http://schemas.microsoft.com/office/powerpoint/2010/main" val="25512742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99E69E-D036-1A42-B064-A4CB3EC94B67}"/>
              </a:ext>
            </a:extLst>
          </p:cNvPr>
          <p:cNvSpPr>
            <a:spLocks noGrp="1"/>
          </p:cNvSpPr>
          <p:nvPr>
            <p:ph type="sldNum" sz="quarter" idx="12"/>
          </p:nvPr>
        </p:nvSpPr>
        <p:spPr/>
        <p:txBody>
          <a:bodyPr/>
          <a:lstStyle/>
          <a:p>
            <a:fld id="{867D4A06-35AE-BD4A-84A9-613A26F3D41D}" type="slidenum">
              <a:rPr lang="en-US" smtClean="0"/>
              <a:pPr/>
              <a:t>115</a:t>
            </a:fld>
            <a:endParaRPr lang="en-US"/>
          </a:p>
        </p:txBody>
      </p:sp>
      <p:pic>
        <p:nvPicPr>
          <p:cNvPr id="3" name="Picture 2">
            <a:extLst>
              <a:ext uri="{FF2B5EF4-FFF2-40B4-BE49-F238E27FC236}">
                <a16:creationId xmlns:a16="http://schemas.microsoft.com/office/drawing/2014/main" id="{C2C4FFB5-2D17-AF4E-8EC8-452E1762BF70}"/>
              </a:ext>
            </a:extLst>
          </p:cNvPr>
          <p:cNvPicPr>
            <a:picLocks noChangeAspect="1"/>
          </p:cNvPicPr>
          <p:nvPr/>
        </p:nvPicPr>
        <p:blipFill>
          <a:blip r:embed="rId2"/>
          <a:stretch>
            <a:fillRect/>
          </a:stretch>
        </p:blipFill>
        <p:spPr>
          <a:xfrm>
            <a:off x="1319901" y="1010892"/>
            <a:ext cx="6772322" cy="4625000"/>
          </a:xfrm>
          <a:prstGeom prst="rect">
            <a:avLst/>
          </a:prstGeom>
        </p:spPr>
      </p:pic>
      <p:sp>
        <p:nvSpPr>
          <p:cNvPr id="4" name="Rectangle 3">
            <a:extLst>
              <a:ext uri="{FF2B5EF4-FFF2-40B4-BE49-F238E27FC236}">
                <a16:creationId xmlns:a16="http://schemas.microsoft.com/office/drawing/2014/main" id="{BEA3F901-F9F3-B64A-9815-E10E921C3153}"/>
              </a:ext>
            </a:extLst>
          </p:cNvPr>
          <p:cNvSpPr/>
          <p:nvPr/>
        </p:nvSpPr>
        <p:spPr>
          <a:xfrm>
            <a:off x="7697279" y="2561297"/>
            <a:ext cx="300518" cy="2711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85C53BF-DCEA-D742-8078-027CFE5BE91F}"/>
              </a:ext>
            </a:extLst>
          </p:cNvPr>
          <p:cNvSpPr/>
          <p:nvPr/>
        </p:nvSpPr>
        <p:spPr>
          <a:xfrm>
            <a:off x="7172345" y="3052245"/>
            <a:ext cx="524934" cy="42154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4621A65-E322-2549-AC53-F2BB320AD2AE}"/>
              </a:ext>
            </a:extLst>
          </p:cNvPr>
          <p:cNvSpPr/>
          <p:nvPr/>
        </p:nvSpPr>
        <p:spPr>
          <a:xfrm>
            <a:off x="7697279" y="2832442"/>
            <a:ext cx="300518" cy="77893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F1945F6-1A8C-F943-B076-415404DBACF5}"/>
              </a:ext>
            </a:extLst>
          </p:cNvPr>
          <p:cNvSpPr/>
          <p:nvPr/>
        </p:nvSpPr>
        <p:spPr>
          <a:xfrm>
            <a:off x="7547019" y="3611375"/>
            <a:ext cx="653977" cy="104986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5C0D5E7-8B7E-9441-B777-3CAA3BA20982}"/>
              </a:ext>
            </a:extLst>
          </p:cNvPr>
          <p:cNvSpPr/>
          <p:nvPr/>
        </p:nvSpPr>
        <p:spPr>
          <a:xfrm>
            <a:off x="7096241" y="3475802"/>
            <a:ext cx="450777" cy="4215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A473D7-8CB6-2349-BE77-1B8DDE3C388F}"/>
              </a:ext>
            </a:extLst>
          </p:cNvPr>
          <p:cNvSpPr/>
          <p:nvPr/>
        </p:nvSpPr>
        <p:spPr>
          <a:xfrm>
            <a:off x="6935279" y="3323392"/>
            <a:ext cx="152400" cy="1524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81D0F48-2B02-F649-9965-2FFDD68C53E2}"/>
              </a:ext>
            </a:extLst>
          </p:cNvPr>
          <p:cNvSpPr/>
          <p:nvPr/>
        </p:nvSpPr>
        <p:spPr>
          <a:xfrm>
            <a:off x="5559397" y="4288711"/>
            <a:ext cx="2137882" cy="114421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748F04-5A31-474F-B6F7-B6B2C9536F53}"/>
              </a:ext>
            </a:extLst>
          </p:cNvPr>
          <p:cNvSpPr/>
          <p:nvPr/>
        </p:nvSpPr>
        <p:spPr>
          <a:xfrm>
            <a:off x="4841870" y="4495472"/>
            <a:ext cx="878393" cy="73303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AC88E4-A6EC-5946-8982-C1E04A0E3701}"/>
              </a:ext>
            </a:extLst>
          </p:cNvPr>
          <p:cNvSpPr/>
          <p:nvPr/>
        </p:nvSpPr>
        <p:spPr>
          <a:xfrm>
            <a:off x="2953804" y="1963833"/>
            <a:ext cx="1708126" cy="199467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87F0E7E-1F59-F348-9201-2A66EB867736}"/>
              </a:ext>
            </a:extLst>
          </p:cNvPr>
          <p:cNvSpPr/>
          <p:nvPr/>
        </p:nvSpPr>
        <p:spPr>
          <a:xfrm>
            <a:off x="4670492" y="3611375"/>
            <a:ext cx="797311" cy="88409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752EE33-00EC-7B47-B0C4-E825E2683BE2}"/>
              </a:ext>
            </a:extLst>
          </p:cNvPr>
          <p:cNvSpPr/>
          <p:nvPr/>
        </p:nvSpPr>
        <p:spPr>
          <a:xfrm>
            <a:off x="6185930" y="4356443"/>
            <a:ext cx="215843" cy="53996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0FC4F12-BDAE-5D46-B35E-BE81BD02F058}"/>
              </a:ext>
            </a:extLst>
          </p:cNvPr>
          <p:cNvSpPr/>
          <p:nvPr/>
        </p:nvSpPr>
        <p:spPr>
          <a:xfrm>
            <a:off x="5476366" y="3668754"/>
            <a:ext cx="548698" cy="61995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F139750-B195-E146-8049-A4C84EDCAA85}"/>
              </a:ext>
            </a:extLst>
          </p:cNvPr>
          <p:cNvSpPr/>
          <p:nvPr/>
        </p:nvSpPr>
        <p:spPr>
          <a:xfrm>
            <a:off x="5969948" y="4106675"/>
            <a:ext cx="238264" cy="49953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3341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9" presetClass="exit" presetSubtype="0" fill="hold" grpId="0" nodeType="withEffect">
                                  <p:stCondLst>
                                    <p:cond delay="0"/>
                                  </p:stCondLst>
                                  <p:childTnLst>
                                    <p:animEffect transition="out" filter="dissolv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9" presetClass="exit" presetSubtype="0" fill="hold" grpId="0" nodeType="withEffect">
                                  <p:stCondLst>
                                    <p:cond delay="0"/>
                                  </p:stCondLst>
                                  <p:childTnLst>
                                    <p:animEffect transition="out" filter="dissolv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9" presetClass="exit" presetSubtype="0" fill="hold" grpId="0" nodeType="clickEffect">
                                  <p:stCondLst>
                                    <p:cond delay="0"/>
                                  </p:stCondLst>
                                  <p:childTnLst>
                                    <p:animEffect transition="out" filter="dissolve">
                                      <p:cBhvr>
                                        <p:cTn id="28" dur="500"/>
                                        <p:tgtEl>
                                          <p:spTgt spid="10"/>
                                        </p:tgtEl>
                                      </p:cBhvr>
                                    </p:animEffect>
                                    <p:set>
                                      <p:cBhvr>
                                        <p:cTn id="29" dur="1" fill="hold">
                                          <p:stCondLst>
                                            <p:cond delay="499"/>
                                          </p:stCondLst>
                                        </p:cTn>
                                        <p:tgtEl>
                                          <p:spTgt spid="10"/>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grpId="0" nodeType="clickEffect">
                                  <p:stCondLst>
                                    <p:cond delay="0"/>
                                  </p:stCondLst>
                                  <p:childTnLst>
                                    <p:animEffect transition="out" filter="dissolv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9" presetClass="exit" presetSubtype="0" fill="hold" grpId="0" nodeType="clickEffect">
                                  <p:stCondLst>
                                    <p:cond delay="0"/>
                                  </p:stCondLst>
                                  <p:childTnLst>
                                    <p:animEffect transition="out" filter="dissolve">
                                      <p:cBhvr>
                                        <p:cTn id="44" dur="500"/>
                                        <p:tgtEl>
                                          <p:spTgt spid="15"/>
                                        </p:tgtEl>
                                      </p:cBhvr>
                                    </p:animEffect>
                                    <p:set>
                                      <p:cBhvr>
                                        <p:cTn id="45" dur="1" fill="hold">
                                          <p:stCondLst>
                                            <p:cond delay="499"/>
                                          </p:stCondLst>
                                        </p:cTn>
                                        <p:tgtEl>
                                          <p:spTgt spid="15"/>
                                        </p:tgtEl>
                                        <p:attrNameLst>
                                          <p:attrName>style.visibility</p:attrName>
                                        </p:attrNameLst>
                                      </p:cBhvr>
                                      <p:to>
                                        <p:strVal val="hidden"/>
                                      </p:to>
                                    </p:set>
                                  </p:childTnLst>
                                </p:cTn>
                              </p:par>
                              <p:par>
                                <p:cTn id="46" presetID="9" presetClass="exit" presetSubtype="0" fill="hold" grpId="0" nodeType="withEffect">
                                  <p:stCondLst>
                                    <p:cond delay="0"/>
                                  </p:stCondLst>
                                  <p:childTnLst>
                                    <p:animEffect transition="out" filter="dissolve">
                                      <p:cBhvr>
                                        <p:cTn id="47" dur="500"/>
                                        <p:tgtEl>
                                          <p:spTgt spid="16"/>
                                        </p:tgtEl>
                                      </p:cBhvr>
                                    </p:animEffect>
                                    <p:set>
                                      <p:cBhvr>
                                        <p:cTn id="48" dur="1" fill="hold">
                                          <p:stCondLst>
                                            <p:cond delay="499"/>
                                          </p:stCondLst>
                                        </p:cTn>
                                        <p:tgtEl>
                                          <p:spTgt spid="16"/>
                                        </p:tgtEl>
                                        <p:attrNameLst>
                                          <p:attrName>style.visibility</p:attrName>
                                        </p:attrNameLst>
                                      </p:cBhvr>
                                      <p:to>
                                        <p:strVal val="hidden"/>
                                      </p:to>
                                    </p:set>
                                  </p:childTnLst>
                                </p:cTn>
                              </p:par>
                              <p:par>
                                <p:cTn id="49" presetID="9" presetClass="exit" presetSubtype="0" fill="hold" grpId="0" nodeType="withEffect">
                                  <p:stCondLst>
                                    <p:cond delay="0"/>
                                  </p:stCondLst>
                                  <p:childTnLst>
                                    <p:animEffect transition="out" filter="dissolve">
                                      <p:cBhvr>
                                        <p:cTn id="50" dur="500"/>
                                        <p:tgtEl>
                                          <p:spTgt spid="14"/>
                                        </p:tgtEl>
                                      </p:cBhvr>
                                    </p:animEffect>
                                    <p:set>
                                      <p:cBhvr>
                                        <p:cTn id="51"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0A846B-F8FB-3944-9B42-39BF14B8A7BD}"/>
              </a:ext>
            </a:extLst>
          </p:cNvPr>
          <p:cNvSpPr>
            <a:spLocks noGrp="1"/>
          </p:cNvSpPr>
          <p:nvPr>
            <p:ph type="sldNum" sz="quarter" idx="12"/>
          </p:nvPr>
        </p:nvSpPr>
        <p:spPr/>
        <p:txBody>
          <a:bodyPr/>
          <a:lstStyle/>
          <a:p>
            <a:fld id="{867D4A06-35AE-BD4A-84A9-613A26F3D41D}" type="slidenum">
              <a:rPr lang="en-US" smtClean="0"/>
              <a:pPr/>
              <a:t>116</a:t>
            </a:fld>
            <a:endParaRPr lang="en-US"/>
          </a:p>
        </p:txBody>
      </p:sp>
      <p:pic>
        <p:nvPicPr>
          <p:cNvPr id="3" name="Picture 2">
            <a:extLst>
              <a:ext uri="{FF2B5EF4-FFF2-40B4-BE49-F238E27FC236}">
                <a16:creationId xmlns:a16="http://schemas.microsoft.com/office/drawing/2014/main" id="{9DE31FE5-5002-B846-8245-4D48E1EECAA8}"/>
              </a:ext>
            </a:extLst>
          </p:cNvPr>
          <p:cNvPicPr>
            <a:picLocks noChangeAspect="1"/>
          </p:cNvPicPr>
          <p:nvPr/>
        </p:nvPicPr>
        <p:blipFill>
          <a:blip r:embed="rId2"/>
          <a:stretch>
            <a:fillRect/>
          </a:stretch>
        </p:blipFill>
        <p:spPr>
          <a:xfrm>
            <a:off x="1436859" y="1159839"/>
            <a:ext cx="6270281" cy="4538321"/>
          </a:xfrm>
          <a:prstGeom prst="rect">
            <a:avLst/>
          </a:prstGeom>
        </p:spPr>
      </p:pic>
      <p:sp>
        <p:nvSpPr>
          <p:cNvPr id="4" name="Rectangle 3">
            <a:extLst>
              <a:ext uri="{FF2B5EF4-FFF2-40B4-BE49-F238E27FC236}">
                <a16:creationId xmlns:a16="http://schemas.microsoft.com/office/drawing/2014/main" id="{608BA46B-4A1B-DC48-B794-DF349B91911D}"/>
              </a:ext>
            </a:extLst>
          </p:cNvPr>
          <p:cNvSpPr/>
          <p:nvPr/>
        </p:nvSpPr>
        <p:spPr>
          <a:xfrm>
            <a:off x="3210097" y="2583760"/>
            <a:ext cx="1213857" cy="73152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EAB2C50-F463-9042-BF71-7A9505660FEB}"/>
              </a:ext>
            </a:extLst>
          </p:cNvPr>
          <p:cNvSpPr/>
          <p:nvPr/>
        </p:nvSpPr>
        <p:spPr>
          <a:xfrm>
            <a:off x="4641668" y="2653427"/>
            <a:ext cx="949235" cy="114133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F680966-7F89-664F-8449-04CAB2755CB8}"/>
              </a:ext>
            </a:extLst>
          </p:cNvPr>
          <p:cNvSpPr/>
          <p:nvPr/>
        </p:nvSpPr>
        <p:spPr>
          <a:xfrm>
            <a:off x="4933405" y="2653426"/>
            <a:ext cx="949235"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B3D8CC1-088A-8749-9207-0944083BF1A5}"/>
              </a:ext>
            </a:extLst>
          </p:cNvPr>
          <p:cNvSpPr/>
          <p:nvPr/>
        </p:nvSpPr>
        <p:spPr>
          <a:xfrm>
            <a:off x="5590904" y="3011057"/>
            <a:ext cx="888274" cy="7837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3DCB1C0-F244-5740-99F5-4772557217CC}"/>
              </a:ext>
            </a:extLst>
          </p:cNvPr>
          <p:cNvSpPr/>
          <p:nvPr/>
        </p:nvSpPr>
        <p:spPr>
          <a:xfrm>
            <a:off x="5921829" y="2684484"/>
            <a:ext cx="226423"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132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9" presetClass="exit" presetSubtype="0" fill="hold" grpId="0" nodeType="with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117</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918400"/>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dirty="0"/>
              <a:t>Flow Based Programming</a:t>
            </a:r>
          </a:p>
        </p:txBody>
      </p:sp>
      <p:sp>
        <p:nvSpPr>
          <p:cNvPr id="2" name="Google Shape;70;p14">
            <a:extLst>
              <a:ext uri="{FF2B5EF4-FFF2-40B4-BE49-F238E27FC236}">
                <a16:creationId xmlns:a16="http://schemas.microsoft.com/office/drawing/2014/main" id="{94D95A02-0650-D18B-D917-6A9DBCD4532E}"/>
              </a:ext>
            </a:extLst>
          </p:cNvPr>
          <p:cNvSpPr txBox="1">
            <a:spLocks/>
          </p:cNvSpPr>
          <p:nvPr/>
        </p:nvSpPr>
        <p:spPr>
          <a:xfrm>
            <a:off x="318300" y="3613558"/>
            <a:ext cx="8507400" cy="3777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1400" dirty="0"/>
              <a:t>“Everything Flows and Nothing Stays.”  - Heraclitus</a:t>
            </a:r>
          </a:p>
        </p:txBody>
      </p:sp>
    </p:spTree>
    <p:extLst>
      <p:ext uri="{BB962C8B-B14F-4D97-AF65-F5344CB8AC3E}">
        <p14:creationId xmlns:p14="http://schemas.microsoft.com/office/powerpoint/2010/main" val="33291235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iagram&#10;&#10;Description automatically generated">
            <a:extLst>
              <a:ext uri="{FF2B5EF4-FFF2-40B4-BE49-F238E27FC236}">
                <a16:creationId xmlns:a16="http://schemas.microsoft.com/office/drawing/2014/main" id="{56545755-C14F-095F-6D81-2577E1646BDA}"/>
              </a:ext>
            </a:extLst>
          </p:cNvPr>
          <p:cNvPicPr>
            <a:picLocks noChangeAspect="1"/>
          </p:cNvPicPr>
          <p:nvPr/>
        </p:nvPicPr>
        <p:blipFill>
          <a:blip r:embed="rId2"/>
          <a:stretch>
            <a:fillRect/>
          </a:stretch>
        </p:blipFill>
        <p:spPr>
          <a:xfrm>
            <a:off x="482600" y="1823911"/>
            <a:ext cx="8178800" cy="3210177"/>
          </a:xfrm>
          <a:prstGeom prst="rect">
            <a:avLst/>
          </a:prstGeom>
        </p:spPr>
      </p:pic>
      <p:sp>
        <p:nvSpPr>
          <p:cNvPr id="11" name="Slide Number Placeholder 10">
            <a:extLst>
              <a:ext uri="{FF2B5EF4-FFF2-40B4-BE49-F238E27FC236}">
                <a16:creationId xmlns:a16="http://schemas.microsoft.com/office/drawing/2014/main" id="{A814A0EC-1A0E-6E6B-A349-BAD2FDC3A130}"/>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118</a:t>
            </a:fld>
            <a:endParaRPr lang="en-US"/>
          </a:p>
        </p:txBody>
      </p:sp>
      <p:sp>
        <p:nvSpPr>
          <p:cNvPr id="14" name="TextBox 13">
            <a:extLst>
              <a:ext uri="{FF2B5EF4-FFF2-40B4-BE49-F238E27FC236}">
                <a16:creationId xmlns:a16="http://schemas.microsoft.com/office/drawing/2014/main" id="{413A5A64-BC77-B708-6FEB-B81B734CDED4}"/>
              </a:ext>
            </a:extLst>
          </p:cNvPr>
          <p:cNvSpPr txBox="1"/>
          <p:nvPr/>
        </p:nvSpPr>
        <p:spPr>
          <a:xfrm>
            <a:off x="4375559" y="1124743"/>
            <a:ext cx="4573242" cy="830997"/>
          </a:xfrm>
          <a:prstGeom prst="rect">
            <a:avLst/>
          </a:prstGeom>
          <a:noFill/>
          <a:ln>
            <a:solidFill>
              <a:schemeClr val="accent1"/>
            </a:solidFill>
          </a:ln>
        </p:spPr>
        <p:txBody>
          <a:bodyPr wrap="square">
            <a:spAutoFit/>
          </a:bodyPr>
          <a:lstStyle/>
          <a:p>
            <a:r>
              <a:rPr lang="en-GB" sz="1200" b="1" dirty="0"/>
              <a:t>Flow-Based Programming (FBP)</a:t>
            </a:r>
            <a:r>
              <a:rPr lang="en-GB" sz="1200" dirty="0"/>
              <a:t> is a subclass of DFP. While DFP can be synchronous or asynchronous, FBP is always asynchronous. FBP allows multiple input ports, has bounded buffers and applies back pressure when buffers fill up.</a:t>
            </a:r>
          </a:p>
        </p:txBody>
      </p:sp>
    </p:spTree>
    <p:extLst>
      <p:ext uri="{BB962C8B-B14F-4D97-AF65-F5344CB8AC3E}">
        <p14:creationId xmlns:p14="http://schemas.microsoft.com/office/powerpoint/2010/main" val="41459024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00E93D05-C60F-FBA6-2ECB-1926F3D96016}"/>
              </a:ext>
            </a:extLst>
          </p:cNvPr>
          <p:cNvPicPr>
            <a:picLocks noChangeAspect="1"/>
          </p:cNvPicPr>
          <p:nvPr/>
        </p:nvPicPr>
        <p:blipFill>
          <a:blip r:embed="rId3"/>
          <a:stretch>
            <a:fillRect/>
          </a:stretch>
        </p:blipFill>
        <p:spPr>
          <a:xfrm>
            <a:off x="648715" y="1339850"/>
            <a:ext cx="7846571" cy="4178300"/>
          </a:xfrm>
          <a:prstGeom prst="rect">
            <a:avLst/>
          </a:prstGeom>
        </p:spPr>
      </p:pic>
      <p:sp>
        <p:nvSpPr>
          <p:cNvPr id="4" name="Slide Number Placeholder 3">
            <a:extLst>
              <a:ext uri="{FF2B5EF4-FFF2-40B4-BE49-F238E27FC236}">
                <a16:creationId xmlns:a16="http://schemas.microsoft.com/office/drawing/2014/main" id="{F68599D5-E0E3-DC05-42B1-D5C879F40A8C}"/>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119</a:t>
            </a:fld>
            <a:endParaRPr lang="en-US"/>
          </a:p>
        </p:txBody>
      </p:sp>
      <p:sp>
        <p:nvSpPr>
          <p:cNvPr id="8" name="TextBox 7">
            <a:extLst>
              <a:ext uri="{FF2B5EF4-FFF2-40B4-BE49-F238E27FC236}">
                <a16:creationId xmlns:a16="http://schemas.microsoft.com/office/drawing/2014/main" id="{B31FEF48-FE1A-779C-5350-77E97C92AD8C}"/>
              </a:ext>
            </a:extLst>
          </p:cNvPr>
          <p:cNvSpPr txBox="1"/>
          <p:nvPr/>
        </p:nvSpPr>
        <p:spPr>
          <a:xfrm>
            <a:off x="5335981" y="4879360"/>
            <a:ext cx="2690446" cy="900246"/>
          </a:xfrm>
          <a:prstGeom prst="rect">
            <a:avLst/>
          </a:prstGeom>
          <a:noFill/>
          <a:ln>
            <a:solidFill>
              <a:schemeClr val="accent1"/>
            </a:solidFill>
          </a:ln>
        </p:spPr>
        <p:txBody>
          <a:bodyPr wrap="square" rtlCol="0">
            <a:spAutoFit/>
          </a:bodyPr>
          <a:lstStyle/>
          <a:p>
            <a:r>
              <a:rPr lang="en-GB" sz="1050" b="1" dirty="0"/>
              <a:t>Node Lifetime</a:t>
            </a:r>
            <a:r>
              <a:rPr lang="en-GB" sz="1050" dirty="0"/>
              <a:t>: In flow base programming the a node can remain running whilst there is work on an input queue, can can suspend instead of terminate if there is no work on its connector.</a:t>
            </a:r>
            <a:r>
              <a:rPr lang="en-GB" sz="1050" b="1" dirty="0"/>
              <a:t> </a:t>
            </a:r>
          </a:p>
        </p:txBody>
      </p:sp>
    </p:spTree>
    <p:extLst>
      <p:ext uri="{BB962C8B-B14F-4D97-AF65-F5344CB8AC3E}">
        <p14:creationId xmlns:p14="http://schemas.microsoft.com/office/powerpoint/2010/main" val="3946018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1958BD-D969-2556-65C4-55CCB9CF45C8}"/>
              </a:ext>
            </a:extLst>
          </p:cNvPr>
          <p:cNvPicPr>
            <a:picLocks noChangeAspect="1"/>
          </p:cNvPicPr>
          <p:nvPr/>
        </p:nvPicPr>
        <p:blipFill>
          <a:blip r:embed="rId2"/>
          <a:stretch>
            <a:fillRect/>
          </a:stretch>
        </p:blipFill>
        <p:spPr>
          <a:xfrm>
            <a:off x="422173" y="1266737"/>
            <a:ext cx="6626327" cy="2943619"/>
          </a:xfrm>
          <a:prstGeom prst="rect">
            <a:avLst/>
          </a:prstGeom>
        </p:spPr>
      </p:pic>
      <p:cxnSp>
        <p:nvCxnSpPr>
          <p:cNvPr id="4" name="Straight Arrow Connector 3">
            <a:extLst>
              <a:ext uri="{FF2B5EF4-FFF2-40B4-BE49-F238E27FC236}">
                <a16:creationId xmlns:a16="http://schemas.microsoft.com/office/drawing/2014/main" id="{E129079E-8F20-EAB9-BB28-6EFF906C5F42}"/>
              </a:ext>
            </a:extLst>
          </p:cNvPr>
          <p:cNvCxnSpPr>
            <a:cxnSpLocks/>
          </p:cNvCxnSpPr>
          <p:nvPr/>
        </p:nvCxnSpPr>
        <p:spPr>
          <a:xfrm flipH="1">
            <a:off x="5876273" y="3110218"/>
            <a:ext cx="596552" cy="16675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433CB6E-C3E6-7455-378E-7F33CB6B0A75}"/>
              </a:ext>
            </a:extLst>
          </p:cNvPr>
          <p:cNvCxnSpPr>
            <a:cxnSpLocks/>
          </p:cNvCxnSpPr>
          <p:nvPr/>
        </p:nvCxnSpPr>
        <p:spPr>
          <a:xfrm flipH="1" flipV="1">
            <a:off x="6092347" y="3868826"/>
            <a:ext cx="544882" cy="32881"/>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48F4E4E-A6AA-0825-0428-5991FA4DD253}"/>
              </a:ext>
            </a:extLst>
          </p:cNvPr>
          <p:cNvSpPr txBox="1"/>
          <p:nvPr/>
        </p:nvSpPr>
        <p:spPr>
          <a:xfrm>
            <a:off x="7313201" y="3329815"/>
            <a:ext cx="1686698" cy="1200329"/>
          </a:xfrm>
          <a:prstGeom prst="rect">
            <a:avLst/>
          </a:prstGeom>
          <a:solidFill>
            <a:schemeClr val="bg1"/>
          </a:solidFill>
        </p:spPr>
        <p:txBody>
          <a:bodyPr wrap="square" rtlCol="0">
            <a:spAutoFit/>
          </a:bodyPr>
          <a:lstStyle/>
          <a:p>
            <a:r>
              <a:rPr lang="en-US" sz="1200" dirty="0">
                <a:latin typeface="Chalkboard" panose="03050602040202020205" pitchFamily="66" charset="77"/>
              </a:rPr>
              <a:t>To scale out we must divide the stream up. We partition the stream to allow multiple consumers to read it.</a:t>
            </a:r>
          </a:p>
        </p:txBody>
      </p:sp>
      <p:cxnSp>
        <p:nvCxnSpPr>
          <p:cNvPr id="11" name="Straight Arrow Connector 10">
            <a:extLst>
              <a:ext uri="{FF2B5EF4-FFF2-40B4-BE49-F238E27FC236}">
                <a16:creationId xmlns:a16="http://schemas.microsoft.com/office/drawing/2014/main" id="{BDDE306E-C802-96D4-598F-26F121362EC8}"/>
              </a:ext>
            </a:extLst>
          </p:cNvPr>
          <p:cNvCxnSpPr>
            <a:cxnSpLocks/>
          </p:cNvCxnSpPr>
          <p:nvPr/>
        </p:nvCxnSpPr>
        <p:spPr>
          <a:xfrm flipH="1" flipV="1">
            <a:off x="5430033" y="2511318"/>
            <a:ext cx="1334022" cy="130114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0601CE8-B137-453B-0277-AD1E3CF6A9EF}"/>
              </a:ext>
            </a:extLst>
          </p:cNvPr>
          <p:cNvCxnSpPr>
            <a:cxnSpLocks/>
          </p:cNvCxnSpPr>
          <p:nvPr/>
        </p:nvCxnSpPr>
        <p:spPr>
          <a:xfrm flipH="1" flipV="1">
            <a:off x="5542767" y="2511317"/>
            <a:ext cx="1221288" cy="4650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766705A-9191-6492-A9A8-EFEB83D07ED1}"/>
              </a:ext>
            </a:extLst>
          </p:cNvPr>
          <p:cNvSpPr txBox="1"/>
          <p:nvPr/>
        </p:nvSpPr>
        <p:spPr>
          <a:xfrm>
            <a:off x="6591388" y="1993285"/>
            <a:ext cx="2130439" cy="461665"/>
          </a:xfrm>
          <a:prstGeom prst="rect">
            <a:avLst/>
          </a:prstGeom>
          <a:solidFill>
            <a:schemeClr val="bg1"/>
          </a:solidFill>
        </p:spPr>
        <p:txBody>
          <a:bodyPr wrap="square" rtlCol="0">
            <a:spAutoFit/>
          </a:bodyPr>
          <a:lstStyle/>
          <a:p>
            <a:r>
              <a:rPr lang="en-US" sz="1200" dirty="0">
                <a:latin typeface="Chalkboard" panose="03050602040202020205" pitchFamily="66" charset="77"/>
              </a:rPr>
              <a:t>Each consumer manages offsets for their partition.</a:t>
            </a:r>
          </a:p>
        </p:txBody>
      </p:sp>
      <p:sp>
        <p:nvSpPr>
          <p:cNvPr id="18" name="TextBox 17">
            <a:extLst>
              <a:ext uri="{FF2B5EF4-FFF2-40B4-BE49-F238E27FC236}">
                <a16:creationId xmlns:a16="http://schemas.microsoft.com/office/drawing/2014/main" id="{4B3C0212-8EA2-6078-5404-C60A94D575B6}"/>
              </a:ext>
            </a:extLst>
          </p:cNvPr>
          <p:cNvSpPr txBox="1"/>
          <p:nvPr/>
        </p:nvSpPr>
        <p:spPr>
          <a:xfrm>
            <a:off x="790145" y="4561284"/>
            <a:ext cx="3429517" cy="1200329"/>
          </a:xfrm>
          <a:prstGeom prst="rect">
            <a:avLst/>
          </a:prstGeom>
          <a:solidFill>
            <a:schemeClr val="bg1"/>
          </a:solidFill>
        </p:spPr>
        <p:txBody>
          <a:bodyPr wrap="square" rtlCol="0">
            <a:spAutoFit/>
          </a:bodyPr>
          <a:lstStyle/>
          <a:p>
            <a:r>
              <a:rPr lang="en-US" sz="1200" dirty="0">
                <a:latin typeface="Chalkboard" panose="03050602040202020205" pitchFamily="66" charset="77"/>
              </a:rPr>
              <a:t>For any set of events that must be processed sequentially - all changes to one entity for example - we use consistent hashing to push messages with the same identifier to the same partition. This allows us to scale, whilst preserving our ordering.</a:t>
            </a:r>
          </a:p>
        </p:txBody>
      </p:sp>
      <p:cxnSp>
        <p:nvCxnSpPr>
          <p:cNvPr id="19" name="Straight Arrow Connector 18">
            <a:extLst>
              <a:ext uri="{FF2B5EF4-FFF2-40B4-BE49-F238E27FC236}">
                <a16:creationId xmlns:a16="http://schemas.microsoft.com/office/drawing/2014/main" id="{112B2679-A9AF-99E7-A95D-5F6CF0EC5CE8}"/>
              </a:ext>
            </a:extLst>
          </p:cNvPr>
          <p:cNvCxnSpPr>
            <a:cxnSpLocks/>
          </p:cNvCxnSpPr>
          <p:nvPr/>
        </p:nvCxnSpPr>
        <p:spPr>
          <a:xfrm flipV="1">
            <a:off x="2483141" y="3723113"/>
            <a:ext cx="1118093" cy="7062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Google Shape;104;p25">
            <a:extLst>
              <a:ext uri="{FF2B5EF4-FFF2-40B4-BE49-F238E27FC236}">
                <a16:creationId xmlns:a16="http://schemas.microsoft.com/office/drawing/2014/main" id="{6F50C116-BFBF-902E-90AB-551557105482}"/>
              </a:ext>
            </a:extLst>
          </p:cNvPr>
          <p:cNvSpPr txBox="1"/>
          <p:nvPr/>
        </p:nvSpPr>
        <p:spPr>
          <a:xfrm>
            <a:off x="152400" y="218354"/>
            <a:ext cx="3911600" cy="569364"/>
          </a:xfrm>
          <a:prstGeom prst="rect">
            <a:avLst/>
          </a:prstGeom>
          <a:noFill/>
          <a:ln>
            <a:noFill/>
          </a:ln>
        </p:spPr>
        <p:txBody>
          <a:bodyPr spcFirstLastPara="1" wrap="square" lIns="68569" tIns="68569" rIns="68569" bIns="68569" anchor="t" anchorCtr="0">
            <a:spAutoFit/>
          </a:bodyPr>
          <a:lstStyle/>
          <a:p>
            <a:r>
              <a:rPr lang="en-GB" sz="2800" b="1" dirty="0"/>
              <a:t>Streams</a:t>
            </a:r>
            <a:endParaRPr sz="2800" b="1" dirty="0"/>
          </a:p>
        </p:txBody>
      </p:sp>
    </p:spTree>
    <p:extLst>
      <p:ext uri="{BB962C8B-B14F-4D97-AF65-F5344CB8AC3E}">
        <p14:creationId xmlns:p14="http://schemas.microsoft.com/office/powerpoint/2010/main" val="413827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P spid="18"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87A7D848-4624-2C9A-8F9C-099D2A1C905A}"/>
              </a:ext>
            </a:extLst>
          </p:cNvPr>
          <p:cNvPicPr>
            <a:picLocks noChangeAspect="1"/>
          </p:cNvPicPr>
          <p:nvPr/>
        </p:nvPicPr>
        <p:blipFill>
          <a:blip r:embed="rId3"/>
          <a:stretch>
            <a:fillRect/>
          </a:stretch>
        </p:blipFill>
        <p:spPr>
          <a:xfrm>
            <a:off x="1046007" y="1339850"/>
            <a:ext cx="7051986" cy="4178300"/>
          </a:xfrm>
          <a:prstGeom prst="rect">
            <a:avLst/>
          </a:prstGeom>
        </p:spPr>
      </p:pic>
      <p:sp>
        <p:nvSpPr>
          <p:cNvPr id="2" name="Slide Number Placeholder 1">
            <a:extLst>
              <a:ext uri="{FF2B5EF4-FFF2-40B4-BE49-F238E27FC236}">
                <a16:creationId xmlns:a16="http://schemas.microsoft.com/office/drawing/2014/main" id="{7344160A-BF15-DAE3-10E2-BA3C94AFC8A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120</a:t>
            </a:fld>
            <a:endParaRPr lang="en-US"/>
          </a:p>
        </p:txBody>
      </p:sp>
    </p:spTree>
    <p:extLst>
      <p:ext uri="{BB962C8B-B14F-4D97-AF65-F5344CB8AC3E}">
        <p14:creationId xmlns:p14="http://schemas.microsoft.com/office/powerpoint/2010/main" val="3545553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7FE516B-08FE-10E0-0749-8888ED5F5EFB}"/>
              </a:ext>
            </a:extLst>
          </p:cNvPr>
          <p:cNvPicPr>
            <a:picLocks noChangeAspect="1"/>
          </p:cNvPicPr>
          <p:nvPr/>
        </p:nvPicPr>
        <p:blipFill>
          <a:blip r:embed="rId3"/>
          <a:stretch>
            <a:fillRect/>
          </a:stretch>
        </p:blipFill>
        <p:spPr>
          <a:xfrm>
            <a:off x="721032" y="1339850"/>
            <a:ext cx="7701936" cy="4178300"/>
          </a:xfrm>
          <a:prstGeom prst="rect">
            <a:avLst/>
          </a:prstGeom>
        </p:spPr>
      </p:pic>
      <p:sp>
        <p:nvSpPr>
          <p:cNvPr id="2" name="Slide Number Placeholder 1">
            <a:extLst>
              <a:ext uri="{FF2B5EF4-FFF2-40B4-BE49-F238E27FC236}">
                <a16:creationId xmlns:a16="http://schemas.microsoft.com/office/drawing/2014/main" id="{7A18E815-4F6D-0162-6E8D-76982A0FDCA6}"/>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121</a:t>
            </a:fld>
            <a:endParaRPr lang="en-US"/>
          </a:p>
        </p:txBody>
      </p:sp>
      <p:sp>
        <p:nvSpPr>
          <p:cNvPr id="7" name="TextBox 6">
            <a:extLst>
              <a:ext uri="{FF2B5EF4-FFF2-40B4-BE49-F238E27FC236}">
                <a16:creationId xmlns:a16="http://schemas.microsoft.com/office/drawing/2014/main" id="{D0B4017C-0A60-07FB-76E2-D6F5181E5F31}"/>
              </a:ext>
            </a:extLst>
          </p:cNvPr>
          <p:cNvSpPr txBox="1"/>
          <p:nvPr/>
        </p:nvSpPr>
        <p:spPr>
          <a:xfrm>
            <a:off x="2677259" y="5045854"/>
            <a:ext cx="2690446" cy="738664"/>
          </a:xfrm>
          <a:prstGeom prst="rect">
            <a:avLst/>
          </a:prstGeom>
          <a:noFill/>
          <a:ln>
            <a:solidFill>
              <a:schemeClr val="accent1"/>
            </a:solidFill>
          </a:ln>
        </p:spPr>
        <p:txBody>
          <a:bodyPr wrap="square" rtlCol="0">
            <a:spAutoFit/>
          </a:bodyPr>
          <a:lstStyle/>
          <a:p>
            <a:r>
              <a:rPr lang="en-GB" sz="1050" b="1" dirty="0"/>
              <a:t>Capacity</a:t>
            </a:r>
            <a:r>
              <a:rPr lang="en-GB" sz="1050" dirty="0"/>
              <a:t>: In flow-based programming a component can test to see if it can send to out, and if not decide whether to halt or ignore.</a:t>
            </a:r>
            <a:endParaRPr lang="en-GB" sz="1050" b="1" dirty="0"/>
          </a:p>
        </p:txBody>
      </p:sp>
    </p:spTree>
    <p:extLst>
      <p:ext uri="{BB962C8B-B14F-4D97-AF65-F5344CB8AC3E}">
        <p14:creationId xmlns:p14="http://schemas.microsoft.com/office/powerpoint/2010/main" val="115864748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4805DA-3EE4-0C29-0EE0-3E3E4514D1F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122</a:t>
            </a:fld>
            <a:endParaRPr lang="en-US"/>
          </a:p>
        </p:txBody>
      </p:sp>
      <p:pic>
        <p:nvPicPr>
          <p:cNvPr id="5" name="Picture 4">
            <a:extLst>
              <a:ext uri="{FF2B5EF4-FFF2-40B4-BE49-F238E27FC236}">
                <a16:creationId xmlns:a16="http://schemas.microsoft.com/office/drawing/2014/main" id="{D4ADB36D-E58B-A382-66F0-DECA204000C3}"/>
              </a:ext>
            </a:extLst>
          </p:cNvPr>
          <p:cNvPicPr>
            <a:picLocks noChangeAspect="1"/>
          </p:cNvPicPr>
          <p:nvPr/>
        </p:nvPicPr>
        <p:blipFill>
          <a:blip r:embed="rId3"/>
          <a:stretch>
            <a:fillRect/>
          </a:stretch>
        </p:blipFill>
        <p:spPr>
          <a:xfrm>
            <a:off x="367990" y="1962065"/>
            <a:ext cx="8526760" cy="2933870"/>
          </a:xfrm>
          <a:prstGeom prst="rect">
            <a:avLst/>
          </a:prstGeom>
        </p:spPr>
      </p:pic>
    </p:spTree>
    <p:extLst>
      <p:ext uri="{BB962C8B-B14F-4D97-AF65-F5344CB8AC3E}">
        <p14:creationId xmlns:p14="http://schemas.microsoft.com/office/powerpoint/2010/main" val="12395542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4805DA-3EE4-0C29-0EE0-3E3E4514D1F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123</a:t>
            </a:fld>
            <a:endParaRPr lang="en-US"/>
          </a:p>
        </p:txBody>
      </p:sp>
      <p:pic>
        <p:nvPicPr>
          <p:cNvPr id="4" name="Picture 3" descr="A diagram of a diagram&#10;&#10;Description automatically generated">
            <a:extLst>
              <a:ext uri="{FF2B5EF4-FFF2-40B4-BE49-F238E27FC236}">
                <a16:creationId xmlns:a16="http://schemas.microsoft.com/office/drawing/2014/main" id="{AD1B5DCE-F256-53F5-7B08-3FB63C88872A}"/>
              </a:ext>
            </a:extLst>
          </p:cNvPr>
          <p:cNvPicPr>
            <a:picLocks noChangeAspect="1"/>
          </p:cNvPicPr>
          <p:nvPr/>
        </p:nvPicPr>
        <p:blipFill>
          <a:blip r:embed="rId3"/>
          <a:stretch>
            <a:fillRect/>
          </a:stretch>
        </p:blipFill>
        <p:spPr>
          <a:xfrm>
            <a:off x="482626" y="2007040"/>
            <a:ext cx="8469236" cy="2998464"/>
          </a:xfrm>
          <a:prstGeom prst="rect">
            <a:avLst/>
          </a:prstGeom>
        </p:spPr>
      </p:pic>
      <p:sp>
        <p:nvSpPr>
          <p:cNvPr id="6" name="TextBox 5">
            <a:extLst>
              <a:ext uri="{FF2B5EF4-FFF2-40B4-BE49-F238E27FC236}">
                <a16:creationId xmlns:a16="http://schemas.microsoft.com/office/drawing/2014/main" id="{E6901FF3-86FE-1D0B-8BF5-777067891711}"/>
              </a:ext>
            </a:extLst>
          </p:cNvPr>
          <p:cNvSpPr txBox="1"/>
          <p:nvPr/>
        </p:nvSpPr>
        <p:spPr>
          <a:xfrm>
            <a:off x="2108278" y="1658571"/>
            <a:ext cx="2057400" cy="738664"/>
          </a:xfrm>
          <a:prstGeom prst="rect">
            <a:avLst/>
          </a:prstGeom>
          <a:noFill/>
          <a:ln>
            <a:solidFill>
              <a:schemeClr val="accent1"/>
            </a:solidFill>
          </a:ln>
        </p:spPr>
        <p:txBody>
          <a:bodyPr wrap="square" rtlCol="0">
            <a:spAutoFit/>
          </a:bodyPr>
          <a:lstStyle/>
          <a:p>
            <a:r>
              <a:rPr lang="en-GB" sz="1050" b="1" dirty="0"/>
              <a:t>Walk of Shame</a:t>
            </a:r>
            <a:r>
              <a:rPr lang="en-GB" sz="1050" dirty="0"/>
              <a:t>: The trouble is that we may keep asking, so it makes sense to cache this somehow.</a:t>
            </a:r>
            <a:endParaRPr lang="en-GB" sz="1050" b="1" dirty="0"/>
          </a:p>
        </p:txBody>
      </p:sp>
    </p:spTree>
    <p:extLst>
      <p:ext uri="{BB962C8B-B14F-4D97-AF65-F5344CB8AC3E}">
        <p14:creationId xmlns:p14="http://schemas.microsoft.com/office/powerpoint/2010/main" val="28107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4805DA-3EE4-0C29-0EE0-3E3E4514D1F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124</a:t>
            </a:fld>
            <a:endParaRPr lang="en-US"/>
          </a:p>
        </p:txBody>
      </p:sp>
      <p:pic>
        <p:nvPicPr>
          <p:cNvPr id="5" name="Picture 4" descr="A diagram of a diagram&#10;&#10;Description automatically generated">
            <a:extLst>
              <a:ext uri="{FF2B5EF4-FFF2-40B4-BE49-F238E27FC236}">
                <a16:creationId xmlns:a16="http://schemas.microsoft.com/office/drawing/2014/main" id="{66F0ECEE-EC9B-3A8F-CE90-3A8C68452A3F}"/>
              </a:ext>
            </a:extLst>
          </p:cNvPr>
          <p:cNvPicPr>
            <a:picLocks noChangeAspect="1"/>
          </p:cNvPicPr>
          <p:nvPr/>
        </p:nvPicPr>
        <p:blipFill>
          <a:blip r:embed="rId3"/>
          <a:stretch>
            <a:fillRect/>
          </a:stretch>
        </p:blipFill>
        <p:spPr>
          <a:xfrm>
            <a:off x="201391" y="2074436"/>
            <a:ext cx="8836665" cy="2738709"/>
          </a:xfrm>
          <a:prstGeom prst="rect">
            <a:avLst/>
          </a:prstGeom>
        </p:spPr>
      </p:pic>
    </p:spTree>
    <p:extLst>
      <p:ext uri="{BB962C8B-B14F-4D97-AF65-F5344CB8AC3E}">
        <p14:creationId xmlns:p14="http://schemas.microsoft.com/office/powerpoint/2010/main" val="115737637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F713D961-AECB-623B-E952-DB4F5D01F2C1}"/>
              </a:ext>
            </a:extLst>
          </p:cNvPr>
          <p:cNvPicPr>
            <a:picLocks noChangeAspect="1"/>
          </p:cNvPicPr>
          <p:nvPr/>
        </p:nvPicPr>
        <p:blipFill>
          <a:blip r:embed="rId3"/>
          <a:stretch>
            <a:fillRect/>
          </a:stretch>
        </p:blipFill>
        <p:spPr>
          <a:xfrm>
            <a:off x="482600" y="1568323"/>
            <a:ext cx="8178800" cy="3721352"/>
          </a:xfrm>
          <a:prstGeom prst="rect">
            <a:avLst/>
          </a:prstGeom>
        </p:spPr>
      </p:pic>
      <p:sp>
        <p:nvSpPr>
          <p:cNvPr id="2" name="Slide Number Placeholder 1">
            <a:extLst>
              <a:ext uri="{FF2B5EF4-FFF2-40B4-BE49-F238E27FC236}">
                <a16:creationId xmlns:a16="http://schemas.microsoft.com/office/drawing/2014/main" id="{0C47AF49-1029-E6F8-FBA0-01C06DFF2C70}"/>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125</a:t>
            </a:fld>
            <a:endParaRPr lang="en-US"/>
          </a:p>
        </p:txBody>
      </p:sp>
    </p:spTree>
    <p:extLst>
      <p:ext uri="{BB962C8B-B14F-4D97-AF65-F5344CB8AC3E}">
        <p14:creationId xmlns:p14="http://schemas.microsoft.com/office/powerpoint/2010/main" val="14328503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126</a:t>
            </a:fld>
            <a:endParaRPr lang="en-US"/>
          </a:p>
        </p:txBody>
      </p:sp>
      <p:pic>
        <p:nvPicPr>
          <p:cNvPr id="3" name="Picture 2">
            <a:extLst>
              <a:ext uri="{FF2B5EF4-FFF2-40B4-BE49-F238E27FC236}">
                <a16:creationId xmlns:a16="http://schemas.microsoft.com/office/drawing/2014/main" id="{D44FEE84-DB22-784B-8792-414B5B30D1E2}"/>
              </a:ext>
            </a:extLst>
          </p:cNvPr>
          <p:cNvPicPr>
            <a:picLocks noChangeAspect="1"/>
          </p:cNvPicPr>
          <p:nvPr/>
        </p:nvPicPr>
        <p:blipFill>
          <a:blip r:embed="rId2"/>
          <a:stretch>
            <a:fillRect/>
          </a:stretch>
        </p:blipFill>
        <p:spPr>
          <a:xfrm>
            <a:off x="1202663" y="1083069"/>
            <a:ext cx="6708967" cy="4554437"/>
          </a:xfrm>
          <a:prstGeom prst="rect">
            <a:avLst/>
          </a:prstGeom>
        </p:spPr>
      </p:pic>
    </p:spTree>
    <p:extLst>
      <p:ext uri="{BB962C8B-B14F-4D97-AF65-F5344CB8AC3E}">
        <p14:creationId xmlns:p14="http://schemas.microsoft.com/office/powerpoint/2010/main" val="86759363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5B3B8334-59B9-0A15-D442-79C6F9B61D6D}"/>
              </a:ext>
            </a:extLst>
          </p:cNvPr>
          <p:cNvPicPr>
            <a:picLocks noChangeAspect="1"/>
          </p:cNvPicPr>
          <p:nvPr/>
        </p:nvPicPr>
        <p:blipFill>
          <a:blip r:embed="rId2"/>
          <a:stretch>
            <a:fillRect/>
          </a:stretch>
        </p:blipFill>
        <p:spPr>
          <a:xfrm>
            <a:off x="482600" y="1558099"/>
            <a:ext cx="8178799" cy="3741800"/>
          </a:xfrm>
          <a:prstGeom prst="rect">
            <a:avLst/>
          </a:prstGeom>
        </p:spPr>
      </p:pic>
      <p:sp>
        <p:nvSpPr>
          <p:cNvPr id="2" name="Slide Number Placeholder 1">
            <a:extLst>
              <a:ext uri="{FF2B5EF4-FFF2-40B4-BE49-F238E27FC236}">
                <a16:creationId xmlns:a16="http://schemas.microsoft.com/office/drawing/2014/main" id="{C7822FCB-B5B7-1605-CFB6-88725789D38B}"/>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127</a:t>
            </a:fld>
            <a:endParaRPr lang="en-US"/>
          </a:p>
        </p:txBody>
      </p:sp>
      <p:sp>
        <p:nvSpPr>
          <p:cNvPr id="5" name="TextBox 4">
            <a:extLst>
              <a:ext uri="{FF2B5EF4-FFF2-40B4-BE49-F238E27FC236}">
                <a16:creationId xmlns:a16="http://schemas.microsoft.com/office/drawing/2014/main" id="{D8BE5887-EF92-EF1D-5EFB-33CDC2D0D1D8}"/>
              </a:ext>
            </a:extLst>
          </p:cNvPr>
          <p:cNvSpPr txBox="1"/>
          <p:nvPr/>
        </p:nvSpPr>
        <p:spPr>
          <a:xfrm>
            <a:off x="5824904" y="431910"/>
            <a:ext cx="2690446" cy="1223412"/>
          </a:xfrm>
          <a:prstGeom prst="rect">
            <a:avLst/>
          </a:prstGeom>
          <a:noFill/>
          <a:ln>
            <a:solidFill>
              <a:schemeClr val="accent1"/>
            </a:solidFill>
          </a:ln>
        </p:spPr>
        <p:txBody>
          <a:bodyPr wrap="square" rtlCol="0">
            <a:spAutoFit/>
          </a:bodyPr>
          <a:lstStyle/>
          <a:p>
            <a:r>
              <a:rPr lang="en-GB" sz="1050" b="1" dirty="0"/>
              <a:t>Storage</a:t>
            </a:r>
            <a:r>
              <a:rPr lang="en-GB" sz="1050" dirty="0"/>
              <a:t>: Request details may need storage to be reliable, it takes work from the </a:t>
            </a:r>
            <a:r>
              <a:rPr lang="en-GB" sz="1050" b="1" dirty="0" err="1"/>
              <a:t>request_details</a:t>
            </a:r>
            <a:r>
              <a:rPr lang="en-GB" sz="1050" dirty="0"/>
              <a:t> port, but cannot forward it to the </a:t>
            </a:r>
            <a:r>
              <a:rPr lang="en-GB" sz="1050" b="1" dirty="0" err="1"/>
              <a:t>restaurant_details</a:t>
            </a:r>
            <a:r>
              <a:rPr lang="en-GB" sz="1050" dirty="0"/>
              <a:t> port without waiting for an answer from </a:t>
            </a:r>
            <a:r>
              <a:rPr lang="en-GB" sz="1050" b="1" dirty="0" err="1"/>
              <a:t>fax_in</a:t>
            </a:r>
            <a:r>
              <a:rPr lang="en-GB" sz="1050" dirty="0"/>
              <a:t>. We store the state of the workflow in case we crash before receiving the response. </a:t>
            </a:r>
            <a:endParaRPr lang="en-GB" sz="1050" b="1" dirty="0"/>
          </a:p>
        </p:txBody>
      </p:sp>
      <p:cxnSp>
        <p:nvCxnSpPr>
          <p:cNvPr id="6" name="Straight Arrow Connector 5">
            <a:extLst>
              <a:ext uri="{FF2B5EF4-FFF2-40B4-BE49-F238E27FC236}">
                <a16:creationId xmlns:a16="http://schemas.microsoft.com/office/drawing/2014/main" id="{9111B199-D806-3B2E-1701-7C33B280619D}"/>
              </a:ext>
            </a:extLst>
          </p:cNvPr>
          <p:cNvCxnSpPr>
            <a:cxnSpLocks/>
            <a:stCxn id="5" idx="2"/>
          </p:cNvCxnSpPr>
          <p:nvPr/>
        </p:nvCxnSpPr>
        <p:spPr>
          <a:xfrm flipH="1">
            <a:off x="5385732" y="1655322"/>
            <a:ext cx="1784395" cy="8613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139D5E06-D379-4675-CC2A-573C71B47C19}"/>
              </a:ext>
            </a:extLst>
          </p:cNvPr>
          <p:cNvSpPr txBox="1"/>
          <p:nvPr/>
        </p:nvSpPr>
        <p:spPr>
          <a:xfrm>
            <a:off x="5606415" y="5179704"/>
            <a:ext cx="2690446" cy="1061829"/>
          </a:xfrm>
          <a:prstGeom prst="rect">
            <a:avLst/>
          </a:prstGeom>
          <a:noFill/>
          <a:ln>
            <a:solidFill>
              <a:schemeClr val="accent1"/>
            </a:solidFill>
          </a:ln>
        </p:spPr>
        <p:txBody>
          <a:bodyPr wrap="square" rtlCol="0">
            <a:spAutoFit/>
          </a:bodyPr>
          <a:lstStyle/>
          <a:p>
            <a:r>
              <a:rPr lang="en-GB" sz="1050" b="1" dirty="0"/>
              <a:t>Correlation</a:t>
            </a:r>
            <a:r>
              <a:rPr lang="en-GB" sz="1050" dirty="0"/>
              <a:t>: To allow us to match the response to the saved state we use a </a:t>
            </a:r>
            <a:r>
              <a:rPr lang="en-GB" sz="1050" i="1" dirty="0"/>
              <a:t>correlation id</a:t>
            </a:r>
            <a:r>
              <a:rPr lang="en-GB" sz="1050" dirty="0"/>
              <a:t>. We send it on the </a:t>
            </a:r>
            <a:r>
              <a:rPr lang="en-GB" sz="1050" dirty="0" err="1"/>
              <a:t>ip</a:t>
            </a:r>
            <a:r>
              <a:rPr lang="en-GB" sz="1050" dirty="0"/>
              <a:t> to </a:t>
            </a:r>
            <a:r>
              <a:rPr lang="en-GB" sz="1050" dirty="0" err="1"/>
              <a:t>fax_out</a:t>
            </a:r>
            <a:r>
              <a:rPr lang="en-GB" sz="1050" dirty="0"/>
              <a:t>, and the restaurant includes it on the </a:t>
            </a:r>
            <a:r>
              <a:rPr lang="en-GB" sz="1050" dirty="0" err="1"/>
              <a:t>ip</a:t>
            </a:r>
            <a:r>
              <a:rPr lang="en-GB" sz="1050" dirty="0"/>
              <a:t> from </a:t>
            </a:r>
            <a:r>
              <a:rPr lang="en-GB" sz="1050" dirty="0" err="1"/>
              <a:t>fax_in</a:t>
            </a:r>
            <a:r>
              <a:rPr lang="en-GB" sz="1050" dirty="0"/>
              <a:t>. We use the </a:t>
            </a:r>
            <a:r>
              <a:rPr lang="en-GB" sz="1050" dirty="0" err="1"/>
              <a:t>ip</a:t>
            </a:r>
            <a:r>
              <a:rPr lang="en-GB" sz="1050" dirty="0"/>
              <a:t> to look up the workflow we stored.</a:t>
            </a:r>
            <a:endParaRPr lang="en-GB" sz="1050" b="1" dirty="0"/>
          </a:p>
        </p:txBody>
      </p:sp>
      <p:cxnSp>
        <p:nvCxnSpPr>
          <p:cNvPr id="8" name="Straight Arrow Connector 7">
            <a:extLst>
              <a:ext uri="{FF2B5EF4-FFF2-40B4-BE49-F238E27FC236}">
                <a16:creationId xmlns:a16="http://schemas.microsoft.com/office/drawing/2014/main" id="{E5BB35F6-7A59-564C-94F3-29215977CFB0}"/>
              </a:ext>
            </a:extLst>
          </p:cNvPr>
          <p:cNvCxnSpPr>
            <a:cxnSpLocks/>
            <a:stCxn id="7" idx="1"/>
          </p:cNvCxnSpPr>
          <p:nvPr/>
        </p:nvCxnSpPr>
        <p:spPr>
          <a:xfrm flipH="1" flipV="1">
            <a:off x="5134062" y="5179704"/>
            <a:ext cx="472353" cy="5309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7506C493-A018-3325-A9FB-475CC680AC76}"/>
              </a:ext>
            </a:extLst>
          </p:cNvPr>
          <p:cNvSpPr txBox="1"/>
          <p:nvPr/>
        </p:nvSpPr>
        <p:spPr>
          <a:xfrm>
            <a:off x="3606800" y="3515360"/>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9" name="TextBox 8">
            <a:extLst>
              <a:ext uri="{FF2B5EF4-FFF2-40B4-BE49-F238E27FC236}">
                <a16:creationId xmlns:a16="http://schemas.microsoft.com/office/drawing/2014/main" id="{AE16F9A5-7611-B583-B49A-CF349785A9C3}"/>
              </a:ext>
            </a:extLst>
          </p:cNvPr>
          <p:cNvSpPr txBox="1"/>
          <p:nvPr/>
        </p:nvSpPr>
        <p:spPr>
          <a:xfrm>
            <a:off x="3972560" y="4441086"/>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10" name="TextBox 9">
            <a:extLst>
              <a:ext uri="{FF2B5EF4-FFF2-40B4-BE49-F238E27FC236}">
                <a16:creationId xmlns:a16="http://schemas.microsoft.com/office/drawing/2014/main" id="{BEE5DB95-A790-70D3-B115-1B19221DAFB4}"/>
              </a:ext>
            </a:extLst>
          </p:cNvPr>
          <p:cNvSpPr txBox="1"/>
          <p:nvPr/>
        </p:nvSpPr>
        <p:spPr>
          <a:xfrm>
            <a:off x="5123815" y="4461207"/>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43C2599C-2472-4250-8DC3-35BA8301D58C}"/>
              </a:ext>
            </a:extLst>
          </p:cNvPr>
          <p:cNvSpPr txBox="1"/>
          <p:nvPr/>
        </p:nvSpPr>
        <p:spPr>
          <a:xfrm>
            <a:off x="5606415" y="3499154"/>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12" name="TextBox 11">
            <a:extLst>
              <a:ext uri="{FF2B5EF4-FFF2-40B4-BE49-F238E27FC236}">
                <a16:creationId xmlns:a16="http://schemas.microsoft.com/office/drawing/2014/main" id="{CCB517E7-F202-90AA-B793-348076A05EF2}"/>
              </a:ext>
            </a:extLst>
          </p:cNvPr>
          <p:cNvSpPr txBox="1"/>
          <p:nvPr/>
        </p:nvSpPr>
        <p:spPr>
          <a:xfrm>
            <a:off x="7583805" y="3515360"/>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3" name="TextBox 12">
            <a:extLst>
              <a:ext uri="{FF2B5EF4-FFF2-40B4-BE49-F238E27FC236}">
                <a16:creationId xmlns:a16="http://schemas.microsoft.com/office/drawing/2014/main" id="{66F4134F-37E1-395B-683B-479BED2A4FD0}"/>
              </a:ext>
            </a:extLst>
          </p:cNvPr>
          <p:cNvSpPr txBox="1"/>
          <p:nvPr/>
        </p:nvSpPr>
        <p:spPr>
          <a:xfrm>
            <a:off x="3642360" y="2933546"/>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165D4A0E-F62C-4DBB-C0CE-2EAC6F32B071}"/>
              </a:ext>
            </a:extLst>
          </p:cNvPr>
          <p:cNvSpPr txBox="1"/>
          <p:nvPr/>
        </p:nvSpPr>
        <p:spPr>
          <a:xfrm>
            <a:off x="5606415" y="291293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5" name="TextBox 14">
            <a:extLst>
              <a:ext uri="{FF2B5EF4-FFF2-40B4-BE49-F238E27FC236}">
                <a16:creationId xmlns:a16="http://schemas.microsoft.com/office/drawing/2014/main" id="{3C1B3D20-EA43-D688-8448-FE181341792E}"/>
              </a:ext>
            </a:extLst>
          </p:cNvPr>
          <p:cNvSpPr txBox="1"/>
          <p:nvPr/>
        </p:nvSpPr>
        <p:spPr>
          <a:xfrm>
            <a:off x="7486649" y="2966140"/>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6" name="TextBox 15">
            <a:extLst>
              <a:ext uri="{FF2B5EF4-FFF2-40B4-BE49-F238E27FC236}">
                <a16:creationId xmlns:a16="http://schemas.microsoft.com/office/drawing/2014/main" id="{C9BD786D-299F-C8D9-6D19-67C801267F3C}"/>
              </a:ext>
            </a:extLst>
          </p:cNvPr>
          <p:cNvSpPr txBox="1"/>
          <p:nvPr/>
        </p:nvSpPr>
        <p:spPr>
          <a:xfrm>
            <a:off x="4607560" y="478494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Tree>
    <p:extLst>
      <p:ext uri="{BB962C8B-B14F-4D97-AF65-F5344CB8AC3E}">
        <p14:creationId xmlns:p14="http://schemas.microsoft.com/office/powerpoint/2010/main" val="142206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3"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128</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a:stretch>
            <a:fillRect/>
          </a:stretch>
        </p:blipFill>
        <p:spPr>
          <a:xfrm>
            <a:off x="1456623" y="1187496"/>
            <a:ext cx="6534702" cy="4564382"/>
          </a:xfrm>
          <a:prstGeom prst="rect">
            <a:avLst/>
          </a:prstGeom>
        </p:spPr>
      </p:pic>
    </p:spTree>
    <p:extLst>
      <p:ext uri="{BB962C8B-B14F-4D97-AF65-F5344CB8AC3E}">
        <p14:creationId xmlns:p14="http://schemas.microsoft.com/office/powerpoint/2010/main" val="81187012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4830500-8583-D616-8F5A-44D233D6F099}"/>
              </a:ext>
            </a:extLst>
          </p:cNvPr>
          <p:cNvPicPr>
            <a:picLocks noChangeAspect="1"/>
          </p:cNvPicPr>
          <p:nvPr/>
        </p:nvPicPr>
        <p:blipFill>
          <a:blip r:embed="rId2"/>
          <a:stretch>
            <a:fillRect/>
          </a:stretch>
        </p:blipFill>
        <p:spPr>
          <a:xfrm>
            <a:off x="782157" y="643466"/>
            <a:ext cx="7579684" cy="5571067"/>
          </a:xfrm>
          <a:prstGeom prst="rect">
            <a:avLst/>
          </a:prstGeom>
        </p:spPr>
      </p:pic>
      <p:sp>
        <p:nvSpPr>
          <p:cNvPr id="2" name="Slide Number Placeholder 1">
            <a:extLst>
              <a:ext uri="{FF2B5EF4-FFF2-40B4-BE49-F238E27FC236}">
                <a16:creationId xmlns:a16="http://schemas.microsoft.com/office/drawing/2014/main" id="{3452363F-5254-A44F-EB24-A5AD1EE57DB7}"/>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129</a:t>
            </a:fld>
            <a:endParaRPr lang="en-US"/>
          </a:p>
        </p:txBody>
      </p:sp>
      <p:sp>
        <p:nvSpPr>
          <p:cNvPr id="6" name="TextBox 5">
            <a:extLst>
              <a:ext uri="{FF2B5EF4-FFF2-40B4-BE49-F238E27FC236}">
                <a16:creationId xmlns:a16="http://schemas.microsoft.com/office/drawing/2014/main" id="{669324F1-DDFB-F414-7C4D-3A4830A0A64E}"/>
              </a:ext>
            </a:extLst>
          </p:cNvPr>
          <p:cNvSpPr txBox="1"/>
          <p:nvPr/>
        </p:nvSpPr>
        <p:spPr>
          <a:xfrm>
            <a:off x="5959128" y="440299"/>
            <a:ext cx="2690446" cy="738664"/>
          </a:xfrm>
          <a:prstGeom prst="rect">
            <a:avLst/>
          </a:prstGeom>
          <a:noFill/>
          <a:ln>
            <a:solidFill>
              <a:schemeClr val="accent1"/>
            </a:solidFill>
          </a:ln>
        </p:spPr>
        <p:txBody>
          <a:bodyPr wrap="square" rtlCol="0">
            <a:spAutoFit/>
          </a:bodyPr>
          <a:lstStyle/>
          <a:p>
            <a:r>
              <a:rPr lang="en-GB" sz="1050" b="1" dirty="0"/>
              <a:t>Lookup</a:t>
            </a:r>
            <a:r>
              <a:rPr lang="en-GB" sz="1050" dirty="0"/>
              <a:t>: We can build a store from IP raised from another component to act as a lookup table for information that we need to process a request. </a:t>
            </a:r>
            <a:endParaRPr lang="en-GB" sz="1050" b="1" dirty="0"/>
          </a:p>
        </p:txBody>
      </p:sp>
      <p:cxnSp>
        <p:nvCxnSpPr>
          <p:cNvPr id="7" name="Straight Arrow Connector 6">
            <a:extLst>
              <a:ext uri="{FF2B5EF4-FFF2-40B4-BE49-F238E27FC236}">
                <a16:creationId xmlns:a16="http://schemas.microsoft.com/office/drawing/2014/main" id="{7AC2BEA4-75E2-86DF-1AE8-70F2EA277B49}"/>
              </a:ext>
            </a:extLst>
          </p:cNvPr>
          <p:cNvCxnSpPr>
            <a:cxnSpLocks/>
            <a:stCxn id="6" idx="2"/>
          </p:cNvCxnSpPr>
          <p:nvPr/>
        </p:nvCxnSpPr>
        <p:spPr>
          <a:xfrm flipH="1">
            <a:off x="5519956" y="1178963"/>
            <a:ext cx="1784395" cy="1346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AF31485F-251E-6212-7D46-9DBAD9443DC0}"/>
              </a:ext>
            </a:extLst>
          </p:cNvPr>
          <p:cNvSpPr txBox="1"/>
          <p:nvPr/>
        </p:nvSpPr>
        <p:spPr>
          <a:xfrm>
            <a:off x="5598160" y="3629157"/>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5" name="TextBox 4">
            <a:extLst>
              <a:ext uri="{FF2B5EF4-FFF2-40B4-BE49-F238E27FC236}">
                <a16:creationId xmlns:a16="http://schemas.microsoft.com/office/drawing/2014/main" id="{85B591AA-E488-BB3F-D03C-BEFBCBE8A53A}"/>
              </a:ext>
            </a:extLst>
          </p:cNvPr>
          <p:cNvSpPr txBox="1"/>
          <p:nvPr/>
        </p:nvSpPr>
        <p:spPr>
          <a:xfrm>
            <a:off x="6080760" y="4518172"/>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8" name="TextBox 7">
            <a:extLst>
              <a:ext uri="{FF2B5EF4-FFF2-40B4-BE49-F238E27FC236}">
                <a16:creationId xmlns:a16="http://schemas.microsoft.com/office/drawing/2014/main" id="{A0117709-8B83-E3F4-C6A5-95DF43F50EC8}"/>
              </a:ext>
            </a:extLst>
          </p:cNvPr>
          <p:cNvSpPr txBox="1"/>
          <p:nvPr/>
        </p:nvSpPr>
        <p:spPr>
          <a:xfrm>
            <a:off x="7550150" y="3647773"/>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9" name="TextBox 8">
            <a:extLst>
              <a:ext uri="{FF2B5EF4-FFF2-40B4-BE49-F238E27FC236}">
                <a16:creationId xmlns:a16="http://schemas.microsoft.com/office/drawing/2014/main" id="{BF62117A-4637-7E29-BC94-FAE75C9F5112}"/>
              </a:ext>
            </a:extLst>
          </p:cNvPr>
          <p:cNvSpPr txBox="1"/>
          <p:nvPr/>
        </p:nvSpPr>
        <p:spPr>
          <a:xfrm>
            <a:off x="7221300" y="451817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0" name="TextBox 9">
            <a:extLst>
              <a:ext uri="{FF2B5EF4-FFF2-40B4-BE49-F238E27FC236}">
                <a16:creationId xmlns:a16="http://schemas.microsoft.com/office/drawing/2014/main" id="{749BE1DB-2B6A-BBA6-3B52-AF84E36BBDF5}"/>
              </a:ext>
            </a:extLst>
          </p:cNvPr>
          <p:cNvSpPr txBox="1"/>
          <p:nvPr/>
        </p:nvSpPr>
        <p:spPr>
          <a:xfrm>
            <a:off x="4749623" y="193753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29CF3004-C989-0215-DE0F-E443DFF71FAC}"/>
              </a:ext>
            </a:extLst>
          </p:cNvPr>
          <p:cNvSpPr txBox="1"/>
          <p:nvPr/>
        </p:nvSpPr>
        <p:spPr>
          <a:xfrm>
            <a:off x="3784423" y="224808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Out-Only</a:t>
            </a:r>
          </a:p>
        </p:txBody>
      </p:sp>
      <p:sp>
        <p:nvSpPr>
          <p:cNvPr id="12" name="TextBox 11">
            <a:extLst>
              <a:ext uri="{FF2B5EF4-FFF2-40B4-BE49-F238E27FC236}">
                <a16:creationId xmlns:a16="http://schemas.microsoft.com/office/drawing/2014/main" id="{576EF580-2000-CAFF-D21F-D0BDED0EF1B2}"/>
              </a:ext>
            </a:extLst>
          </p:cNvPr>
          <p:cNvSpPr txBox="1"/>
          <p:nvPr/>
        </p:nvSpPr>
        <p:spPr>
          <a:xfrm>
            <a:off x="5598160" y="3122498"/>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3" name="TextBox 12">
            <a:extLst>
              <a:ext uri="{FF2B5EF4-FFF2-40B4-BE49-F238E27FC236}">
                <a16:creationId xmlns:a16="http://schemas.microsoft.com/office/drawing/2014/main" id="{B67DE2C3-B6DA-25BD-D11A-B8A6CC8B4E24}"/>
              </a:ext>
            </a:extLst>
          </p:cNvPr>
          <p:cNvSpPr txBox="1"/>
          <p:nvPr/>
        </p:nvSpPr>
        <p:spPr>
          <a:xfrm>
            <a:off x="7550150" y="321022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B2BA1C69-3F56-58F5-17AD-364A8B241629}"/>
              </a:ext>
            </a:extLst>
          </p:cNvPr>
          <p:cNvSpPr txBox="1"/>
          <p:nvPr/>
        </p:nvSpPr>
        <p:spPr>
          <a:xfrm>
            <a:off x="6563360" y="498679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Tree>
    <p:extLst>
      <p:ext uri="{BB962C8B-B14F-4D97-AF65-F5344CB8AC3E}">
        <p14:creationId xmlns:p14="http://schemas.microsoft.com/office/powerpoint/2010/main" val="134943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5" grpId="0" animBg="1"/>
      <p:bldP spid="8" grpId="0" animBg="1"/>
      <p:bldP spid="9" grpId="0" animBg="1"/>
      <p:bldP spid="10" grpId="0" animBg="1"/>
      <p:bldP spid="11" grpId="0" animBg="1"/>
      <p:bldP spid="12" grpId="0" animBg="1"/>
      <p:bldP spid="13"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97A6C5-785E-08A7-3452-2E3967DF16F8}"/>
              </a:ext>
            </a:extLst>
          </p:cNvPr>
          <p:cNvSpPr txBox="1"/>
          <p:nvPr/>
        </p:nvSpPr>
        <p:spPr>
          <a:xfrm>
            <a:off x="5220706" y="821044"/>
            <a:ext cx="3469387" cy="769441"/>
          </a:xfrm>
          <a:prstGeom prst="rect">
            <a:avLst/>
          </a:prstGeom>
          <a:solidFill>
            <a:schemeClr val="bg1"/>
          </a:solidFill>
        </p:spPr>
        <p:txBody>
          <a:bodyPr wrap="square" rtlCol="0">
            <a:spAutoFit/>
          </a:bodyPr>
          <a:lstStyle/>
          <a:p>
            <a:r>
              <a:rPr lang="en-US" sz="1100" dirty="0">
                <a:latin typeface="Chalkboard" panose="03050602040202020205" pitchFamily="66" charset="77"/>
              </a:rPr>
              <a:t>To provide availability – only one consumer in a group can read from a partition at a time –  but a consumer in a group may read from more than one of the partitions owned by that group</a:t>
            </a:r>
          </a:p>
        </p:txBody>
      </p:sp>
      <p:pic>
        <p:nvPicPr>
          <p:cNvPr id="10" name="Picture 9">
            <a:extLst>
              <a:ext uri="{FF2B5EF4-FFF2-40B4-BE49-F238E27FC236}">
                <a16:creationId xmlns:a16="http://schemas.microsoft.com/office/drawing/2014/main" id="{8F29D8DD-7721-C18F-7195-650D6720D4F7}"/>
              </a:ext>
            </a:extLst>
          </p:cNvPr>
          <p:cNvPicPr>
            <a:picLocks noChangeAspect="1"/>
          </p:cNvPicPr>
          <p:nvPr/>
        </p:nvPicPr>
        <p:blipFill>
          <a:blip r:embed="rId2"/>
          <a:stretch>
            <a:fillRect/>
          </a:stretch>
        </p:blipFill>
        <p:spPr>
          <a:xfrm>
            <a:off x="509872" y="1536483"/>
            <a:ext cx="8124256" cy="3595481"/>
          </a:xfrm>
          <a:prstGeom prst="rect">
            <a:avLst/>
          </a:prstGeom>
        </p:spPr>
      </p:pic>
      <p:cxnSp>
        <p:nvCxnSpPr>
          <p:cNvPr id="11" name="Straight Arrow Connector 10">
            <a:extLst>
              <a:ext uri="{FF2B5EF4-FFF2-40B4-BE49-F238E27FC236}">
                <a16:creationId xmlns:a16="http://schemas.microsoft.com/office/drawing/2014/main" id="{5DA999DC-786E-D9CC-226B-415BE9F45EA5}"/>
              </a:ext>
            </a:extLst>
          </p:cNvPr>
          <p:cNvCxnSpPr>
            <a:cxnSpLocks/>
          </p:cNvCxnSpPr>
          <p:nvPr/>
        </p:nvCxnSpPr>
        <p:spPr>
          <a:xfrm flipH="1" flipV="1">
            <a:off x="6266576" y="2757639"/>
            <a:ext cx="1672282" cy="2065837"/>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3A82831-65A5-5B69-C778-2BCB8A2A53DD}"/>
              </a:ext>
            </a:extLst>
          </p:cNvPr>
          <p:cNvCxnSpPr>
            <a:cxnSpLocks/>
          </p:cNvCxnSpPr>
          <p:nvPr/>
        </p:nvCxnSpPr>
        <p:spPr>
          <a:xfrm flipH="1" flipV="1">
            <a:off x="6549975" y="2757639"/>
            <a:ext cx="1388883" cy="96925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 name="Google Shape;104;p25">
            <a:extLst>
              <a:ext uri="{FF2B5EF4-FFF2-40B4-BE49-F238E27FC236}">
                <a16:creationId xmlns:a16="http://schemas.microsoft.com/office/drawing/2014/main" id="{92D0B284-D25A-3946-2F4C-047D1F7BBD92}"/>
              </a:ext>
            </a:extLst>
          </p:cNvPr>
          <p:cNvSpPr txBox="1"/>
          <p:nvPr/>
        </p:nvSpPr>
        <p:spPr>
          <a:xfrm>
            <a:off x="152400" y="218354"/>
            <a:ext cx="3911600" cy="569364"/>
          </a:xfrm>
          <a:prstGeom prst="rect">
            <a:avLst/>
          </a:prstGeom>
          <a:noFill/>
          <a:ln>
            <a:noFill/>
          </a:ln>
        </p:spPr>
        <p:txBody>
          <a:bodyPr spcFirstLastPara="1" wrap="square" lIns="68569" tIns="68569" rIns="68569" bIns="68569" anchor="t" anchorCtr="0">
            <a:spAutoFit/>
          </a:bodyPr>
          <a:lstStyle/>
          <a:p>
            <a:r>
              <a:rPr lang="en-GB" sz="2800" b="1" dirty="0"/>
              <a:t>Streams</a:t>
            </a:r>
            <a:endParaRPr sz="2800" b="1" dirty="0"/>
          </a:p>
        </p:txBody>
      </p:sp>
    </p:spTree>
    <p:extLst>
      <p:ext uri="{BB962C8B-B14F-4D97-AF65-F5344CB8AC3E}">
        <p14:creationId xmlns:p14="http://schemas.microsoft.com/office/powerpoint/2010/main" val="169591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99E69E-D036-1A42-B064-A4CB3EC94B67}"/>
              </a:ext>
            </a:extLst>
          </p:cNvPr>
          <p:cNvSpPr>
            <a:spLocks noGrp="1"/>
          </p:cNvSpPr>
          <p:nvPr>
            <p:ph type="sldNum" sz="quarter" idx="12"/>
          </p:nvPr>
        </p:nvSpPr>
        <p:spPr/>
        <p:txBody>
          <a:bodyPr/>
          <a:lstStyle/>
          <a:p>
            <a:fld id="{867D4A06-35AE-BD4A-84A9-613A26F3D41D}" type="slidenum">
              <a:rPr lang="en-US" smtClean="0"/>
              <a:pPr/>
              <a:t>130</a:t>
            </a:fld>
            <a:endParaRPr lang="en-US"/>
          </a:p>
        </p:txBody>
      </p:sp>
      <p:pic>
        <p:nvPicPr>
          <p:cNvPr id="3" name="Picture 2">
            <a:extLst>
              <a:ext uri="{FF2B5EF4-FFF2-40B4-BE49-F238E27FC236}">
                <a16:creationId xmlns:a16="http://schemas.microsoft.com/office/drawing/2014/main" id="{C2C4FFB5-2D17-AF4E-8EC8-452E1762BF70}"/>
              </a:ext>
            </a:extLst>
          </p:cNvPr>
          <p:cNvPicPr>
            <a:picLocks noChangeAspect="1"/>
          </p:cNvPicPr>
          <p:nvPr/>
        </p:nvPicPr>
        <p:blipFill>
          <a:blip r:embed="rId2"/>
          <a:stretch>
            <a:fillRect/>
          </a:stretch>
        </p:blipFill>
        <p:spPr>
          <a:xfrm>
            <a:off x="1319901" y="1010892"/>
            <a:ext cx="6772322" cy="4625000"/>
          </a:xfrm>
          <a:prstGeom prst="rect">
            <a:avLst/>
          </a:prstGeom>
        </p:spPr>
      </p:pic>
      <p:sp>
        <p:nvSpPr>
          <p:cNvPr id="8" name="Rectangle 7">
            <a:extLst>
              <a:ext uri="{FF2B5EF4-FFF2-40B4-BE49-F238E27FC236}">
                <a16:creationId xmlns:a16="http://schemas.microsoft.com/office/drawing/2014/main" id="{95C0D5E7-8B7E-9441-B777-3CAA3BA20982}"/>
              </a:ext>
            </a:extLst>
          </p:cNvPr>
          <p:cNvSpPr/>
          <p:nvPr/>
        </p:nvSpPr>
        <p:spPr>
          <a:xfrm>
            <a:off x="7096241" y="3475802"/>
            <a:ext cx="450777" cy="4215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A473D7-8CB6-2349-BE77-1B8DDE3C388F}"/>
              </a:ext>
            </a:extLst>
          </p:cNvPr>
          <p:cNvSpPr/>
          <p:nvPr/>
        </p:nvSpPr>
        <p:spPr>
          <a:xfrm>
            <a:off x="6935279" y="3323392"/>
            <a:ext cx="152400" cy="1524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748F04-5A31-474F-B6F7-B6B2C9536F53}"/>
              </a:ext>
            </a:extLst>
          </p:cNvPr>
          <p:cNvSpPr/>
          <p:nvPr/>
        </p:nvSpPr>
        <p:spPr>
          <a:xfrm>
            <a:off x="4841870" y="4495472"/>
            <a:ext cx="878393" cy="73303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3088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B0CDC523-34DE-2F82-7F32-0866E8F425D5}"/>
              </a:ext>
            </a:extLst>
          </p:cNvPr>
          <p:cNvPicPr>
            <a:picLocks noChangeAspect="1"/>
          </p:cNvPicPr>
          <p:nvPr/>
        </p:nvPicPr>
        <p:blipFill>
          <a:blip r:embed="rId2"/>
          <a:stretch>
            <a:fillRect/>
          </a:stretch>
        </p:blipFill>
        <p:spPr>
          <a:xfrm>
            <a:off x="1685436" y="643466"/>
            <a:ext cx="5773127" cy="5571067"/>
          </a:xfrm>
          <a:prstGeom prst="rect">
            <a:avLst/>
          </a:prstGeom>
        </p:spPr>
      </p:pic>
      <p:sp>
        <p:nvSpPr>
          <p:cNvPr id="2" name="Slide Number Placeholder 1">
            <a:extLst>
              <a:ext uri="{FF2B5EF4-FFF2-40B4-BE49-F238E27FC236}">
                <a16:creationId xmlns:a16="http://schemas.microsoft.com/office/drawing/2014/main" id="{6A31F2CB-09E3-606B-D2CD-30D23386F65A}"/>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131</a:t>
            </a:fld>
            <a:endParaRPr lang="en-US"/>
          </a:p>
        </p:txBody>
      </p:sp>
      <p:sp>
        <p:nvSpPr>
          <p:cNvPr id="3" name="TextBox 2">
            <a:extLst>
              <a:ext uri="{FF2B5EF4-FFF2-40B4-BE49-F238E27FC236}">
                <a16:creationId xmlns:a16="http://schemas.microsoft.com/office/drawing/2014/main" id="{85373920-00F2-5A15-3E26-8C44F2CAF33E}"/>
              </a:ext>
            </a:extLst>
          </p:cNvPr>
          <p:cNvSpPr txBox="1"/>
          <p:nvPr/>
        </p:nvSpPr>
        <p:spPr>
          <a:xfrm>
            <a:off x="6713300" y="563577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5" name="TextBox 4">
            <a:extLst>
              <a:ext uri="{FF2B5EF4-FFF2-40B4-BE49-F238E27FC236}">
                <a16:creationId xmlns:a16="http://schemas.microsoft.com/office/drawing/2014/main" id="{97572D58-8447-38E6-879A-4BA3B388E042}"/>
              </a:ext>
            </a:extLst>
          </p:cNvPr>
          <p:cNvSpPr txBox="1"/>
          <p:nvPr/>
        </p:nvSpPr>
        <p:spPr>
          <a:xfrm>
            <a:off x="4089399" y="3972893"/>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6" name="TextBox 5">
            <a:extLst>
              <a:ext uri="{FF2B5EF4-FFF2-40B4-BE49-F238E27FC236}">
                <a16:creationId xmlns:a16="http://schemas.microsoft.com/office/drawing/2014/main" id="{B43C20F6-47BD-A649-CE1B-5FDE22AB287B}"/>
              </a:ext>
            </a:extLst>
          </p:cNvPr>
          <p:cNvSpPr txBox="1"/>
          <p:nvPr/>
        </p:nvSpPr>
        <p:spPr>
          <a:xfrm>
            <a:off x="5201920" y="4866307"/>
            <a:ext cx="1412240" cy="461665"/>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Message Triggers</a:t>
            </a:r>
          </a:p>
          <a:p>
            <a:pPr algn="ctr"/>
            <a:r>
              <a:rPr lang="en-US" sz="1200" dirty="0">
                <a:solidFill>
                  <a:schemeClr val="tx2"/>
                </a:solidFill>
                <a:latin typeface="Chalkboard" panose="03050602040202020205" pitchFamily="66" charset="77"/>
              </a:rPr>
              <a:t>Fault</a:t>
            </a:r>
          </a:p>
        </p:txBody>
      </p:sp>
      <p:sp>
        <p:nvSpPr>
          <p:cNvPr id="7" name="TextBox 6">
            <a:extLst>
              <a:ext uri="{FF2B5EF4-FFF2-40B4-BE49-F238E27FC236}">
                <a16:creationId xmlns:a16="http://schemas.microsoft.com/office/drawing/2014/main" id="{CCEE2B93-E6D6-B834-2C33-A0793A8CB088}"/>
              </a:ext>
            </a:extLst>
          </p:cNvPr>
          <p:cNvSpPr txBox="1"/>
          <p:nvPr/>
        </p:nvSpPr>
        <p:spPr>
          <a:xfrm>
            <a:off x="3539263" y="4404642"/>
            <a:ext cx="1412240" cy="461665"/>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Message Triggers</a:t>
            </a:r>
          </a:p>
          <a:p>
            <a:pPr algn="ctr"/>
            <a:r>
              <a:rPr lang="en-US" sz="1200" dirty="0">
                <a:solidFill>
                  <a:schemeClr val="tx2"/>
                </a:solidFill>
                <a:latin typeface="Chalkboard" panose="03050602040202020205" pitchFamily="66" charset="77"/>
              </a:rPr>
              <a:t>Fault</a:t>
            </a:r>
          </a:p>
        </p:txBody>
      </p:sp>
    </p:spTree>
    <p:extLst>
      <p:ext uri="{BB962C8B-B14F-4D97-AF65-F5344CB8AC3E}">
        <p14:creationId xmlns:p14="http://schemas.microsoft.com/office/powerpoint/2010/main" val="3329683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132</a:t>
            </a:fld>
            <a:endParaRPr lang="en-US"/>
          </a:p>
        </p:txBody>
      </p:sp>
      <p:pic>
        <p:nvPicPr>
          <p:cNvPr id="3" name="Picture 2">
            <a:extLst>
              <a:ext uri="{FF2B5EF4-FFF2-40B4-BE49-F238E27FC236}">
                <a16:creationId xmlns:a16="http://schemas.microsoft.com/office/drawing/2014/main" id="{80AD3589-9917-F947-9789-8B9E07D8D8C2}"/>
              </a:ext>
            </a:extLst>
          </p:cNvPr>
          <p:cNvPicPr>
            <a:picLocks noChangeAspect="1"/>
          </p:cNvPicPr>
          <p:nvPr/>
        </p:nvPicPr>
        <p:blipFill>
          <a:blip r:embed="rId2"/>
          <a:stretch>
            <a:fillRect/>
          </a:stretch>
        </p:blipFill>
        <p:spPr>
          <a:xfrm>
            <a:off x="1296573" y="1066197"/>
            <a:ext cx="6550857" cy="4667108"/>
          </a:xfrm>
          <a:prstGeom prst="rect">
            <a:avLst/>
          </a:prstGeom>
        </p:spPr>
      </p:pic>
    </p:spTree>
    <p:extLst>
      <p:ext uri="{BB962C8B-B14F-4D97-AF65-F5344CB8AC3E}">
        <p14:creationId xmlns:p14="http://schemas.microsoft.com/office/powerpoint/2010/main" val="67503526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7C1C940-971A-333C-3534-655AC59E01DA}"/>
              </a:ext>
            </a:extLst>
          </p:cNvPr>
          <p:cNvPicPr>
            <a:picLocks noChangeAspect="1"/>
          </p:cNvPicPr>
          <p:nvPr/>
        </p:nvPicPr>
        <p:blipFill>
          <a:blip r:embed="rId2"/>
          <a:stretch>
            <a:fillRect/>
          </a:stretch>
        </p:blipFill>
        <p:spPr>
          <a:xfrm>
            <a:off x="482600" y="1609217"/>
            <a:ext cx="8178799" cy="3639564"/>
          </a:xfrm>
          <a:prstGeom prst="rect">
            <a:avLst/>
          </a:prstGeom>
        </p:spPr>
      </p:pic>
      <p:sp>
        <p:nvSpPr>
          <p:cNvPr id="2" name="Slide Number Placeholder 1">
            <a:extLst>
              <a:ext uri="{FF2B5EF4-FFF2-40B4-BE49-F238E27FC236}">
                <a16:creationId xmlns:a16="http://schemas.microsoft.com/office/drawing/2014/main" id="{2D54ABCA-3AF3-8478-CD4A-969BFEF35DB4}"/>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133</a:t>
            </a:fld>
            <a:endParaRPr lang="en-US"/>
          </a:p>
        </p:txBody>
      </p:sp>
      <p:sp>
        <p:nvSpPr>
          <p:cNvPr id="3" name="TextBox 2">
            <a:extLst>
              <a:ext uri="{FF2B5EF4-FFF2-40B4-BE49-F238E27FC236}">
                <a16:creationId xmlns:a16="http://schemas.microsoft.com/office/drawing/2014/main" id="{0A2C0C9F-DAC4-189D-652E-1FED5E33E634}"/>
              </a:ext>
            </a:extLst>
          </p:cNvPr>
          <p:cNvSpPr txBox="1"/>
          <p:nvPr/>
        </p:nvSpPr>
        <p:spPr>
          <a:xfrm>
            <a:off x="1941830" y="3428999"/>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5" name="TextBox 4">
            <a:extLst>
              <a:ext uri="{FF2B5EF4-FFF2-40B4-BE49-F238E27FC236}">
                <a16:creationId xmlns:a16="http://schemas.microsoft.com/office/drawing/2014/main" id="{F74A6B5F-9CA7-EC7A-4100-7E45A04A8003}"/>
              </a:ext>
            </a:extLst>
          </p:cNvPr>
          <p:cNvSpPr txBox="1"/>
          <p:nvPr/>
        </p:nvSpPr>
        <p:spPr>
          <a:xfrm>
            <a:off x="3689350" y="3428998"/>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6" name="TextBox 5">
            <a:extLst>
              <a:ext uri="{FF2B5EF4-FFF2-40B4-BE49-F238E27FC236}">
                <a16:creationId xmlns:a16="http://schemas.microsoft.com/office/drawing/2014/main" id="{3E170E1A-1C94-E6D9-C700-7C1905E8BACB}"/>
              </a:ext>
            </a:extLst>
          </p:cNvPr>
          <p:cNvSpPr txBox="1"/>
          <p:nvPr/>
        </p:nvSpPr>
        <p:spPr>
          <a:xfrm rot="18448714">
            <a:off x="5071109" y="2823245"/>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7" name="TextBox 6">
            <a:extLst>
              <a:ext uri="{FF2B5EF4-FFF2-40B4-BE49-F238E27FC236}">
                <a16:creationId xmlns:a16="http://schemas.microsoft.com/office/drawing/2014/main" id="{F8478D05-28B8-4AE6-EBF7-6895521CD58C}"/>
              </a:ext>
            </a:extLst>
          </p:cNvPr>
          <p:cNvSpPr txBox="1"/>
          <p:nvPr/>
        </p:nvSpPr>
        <p:spPr>
          <a:xfrm rot="1763351">
            <a:off x="6603523" y="3290499"/>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8" name="TextBox 7">
            <a:extLst>
              <a:ext uri="{FF2B5EF4-FFF2-40B4-BE49-F238E27FC236}">
                <a16:creationId xmlns:a16="http://schemas.microsoft.com/office/drawing/2014/main" id="{C5778984-7EB2-7E66-FDD0-FC5A1253EDC3}"/>
              </a:ext>
            </a:extLst>
          </p:cNvPr>
          <p:cNvSpPr txBox="1"/>
          <p:nvPr/>
        </p:nvSpPr>
        <p:spPr>
          <a:xfrm rot="1510312">
            <a:off x="7152791" y="2653967"/>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9" name="TextBox 8">
            <a:extLst>
              <a:ext uri="{FF2B5EF4-FFF2-40B4-BE49-F238E27FC236}">
                <a16:creationId xmlns:a16="http://schemas.microsoft.com/office/drawing/2014/main" id="{6D0E83D0-B17B-E1D4-DEAD-F6886B136642}"/>
              </a:ext>
            </a:extLst>
          </p:cNvPr>
          <p:cNvSpPr txBox="1"/>
          <p:nvPr/>
        </p:nvSpPr>
        <p:spPr>
          <a:xfrm rot="18920146">
            <a:off x="5535473" y="3172434"/>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0" name="TextBox 9">
            <a:extLst>
              <a:ext uri="{FF2B5EF4-FFF2-40B4-BE49-F238E27FC236}">
                <a16:creationId xmlns:a16="http://schemas.microsoft.com/office/drawing/2014/main" id="{9C70FB2F-5630-1FA0-87F5-C00F72C27662}"/>
              </a:ext>
            </a:extLst>
          </p:cNvPr>
          <p:cNvSpPr txBox="1"/>
          <p:nvPr/>
        </p:nvSpPr>
        <p:spPr>
          <a:xfrm>
            <a:off x="6327220" y="4046700"/>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4A41A19E-8AC3-AC47-7384-9778F1F27656}"/>
              </a:ext>
            </a:extLst>
          </p:cNvPr>
          <p:cNvSpPr txBox="1"/>
          <p:nvPr/>
        </p:nvSpPr>
        <p:spPr>
          <a:xfrm>
            <a:off x="3777060" y="3892811"/>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2" name="TextBox 11">
            <a:extLst>
              <a:ext uri="{FF2B5EF4-FFF2-40B4-BE49-F238E27FC236}">
                <a16:creationId xmlns:a16="http://schemas.microsoft.com/office/drawing/2014/main" id="{04B439CC-2489-07EE-08E6-8D4D32D13E14}"/>
              </a:ext>
            </a:extLst>
          </p:cNvPr>
          <p:cNvSpPr txBox="1"/>
          <p:nvPr/>
        </p:nvSpPr>
        <p:spPr>
          <a:xfrm rot="4297132">
            <a:off x="2996242" y="4399315"/>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3" name="TextBox 12">
            <a:extLst>
              <a:ext uri="{FF2B5EF4-FFF2-40B4-BE49-F238E27FC236}">
                <a16:creationId xmlns:a16="http://schemas.microsoft.com/office/drawing/2014/main" id="{176B29AA-29C9-F470-777A-808C2947CD21}"/>
              </a:ext>
            </a:extLst>
          </p:cNvPr>
          <p:cNvSpPr txBox="1"/>
          <p:nvPr/>
        </p:nvSpPr>
        <p:spPr>
          <a:xfrm>
            <a:off x="1941830" y="2961744"/>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53BD2250-A0CF-730D-A9A5-E7EE0DB39233}"/>
              </a:ext>
            </a:extLst>
          </p:cNvPr>
          <p:cNvSpPr txBox="1"/>
          <p:nvPr/>
        </p:nvSpPr>
        <p:spPr>
          <a:xfrm>
            <a:off x="3651532" y="2689459"/>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5" name="TextBox 14">
            <a:extLst>
              <a:ext uri="{FF2B5EF4-FFF2-40B4-BE49-F238E27FC236}">
                <a16:creationId xmlns:a16="http://schemas.microsoft.com/office/drawing/2014/main" id="{83483967-1C16-FBAF-9426-1217BFEC46A3}"/>
              </a:ext>
            </a:extLst>
          </p:cNvPr>
          <p:cNvSpPr txBox="1"/>
          <p:nvPr/>
        </p:nvSpPr>
        <p:spPr>
          <a:xfrm rot="18512460">
            <a:off x="4866599" y="3564011"/>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6" name="TextBox 15">
            <a:extLst>
              <a:ext uri="{FF2B5EF4-FFF2-40B4-BE49-F238E27FC236}">
                <a16:creationId xmlns:a16="http://schemas.microsoft.com/office/drawing/2014/main" id="{6800C0CF-3AAE-6EE0-68F9-4D949AF43447}"/>
              </a:ext>
            </a:extLst>
          </p:cNvPr>
          <p:cNvSpPr txBox="1"/>
          <p:nvPr/>
        </p:nvSpPr>
        <p:spPr>
          <a:xfrm rot="1577219">
            <a:off x="7446854" y="220185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7" name="TextBox 16">
            <a:extLst>
              <a:ext uri="{FF2B5EF4-FFF2-40B4-BE49-F238E27FC236}">
                <a16:creationId xmlns:a16="http://schemas.microsoft.com/office/drawing/2014/main" id="{87A12B51-5999-B0CB-A0B0-4ED2B9C38042}"/>
              </a:ext>
            </a:extLst>
          </p:cNvPr>
          <p:cNvSpPr txBox="1"/>
          <p:nvPr/>
        </p:nvSpPr>
        <p:spPr>
          <a:xfrm>
            <a:off x="5060606" y="1841256"/>
            <a:ext cx="1412240" cy="461665"/>
          </a:xfrm>
          <a:prstGeom prst="rect">
            <a:avLst/>
          </a:prstGeom>
          <a:solidFill>
            <a:schemeClr val="bg1"/>
          </a:solidFill>
          <a:ln>
            <a:solidFill>
              <a:schemeClr val="accent1"/>
            </a:solidFill>
          </a:ln>
        </p:spPr>
        <p:txBody>
          <a:bodyPr wrap="square" rtlCol="0">
            <a:spAutoFit/>
          </a:bodyPr>
          <a:lstStyle/>
          <a:p>
            <a:pPr algn="ctr"/>
            <a:r>
              <a:rPr lang="en-US" sz="1200" dirty="0">
                <a:solidFill>
                  <a:schemeClr val="tx2"/>
                </a:solidFill>
                <a:latin typeface="Chalkboard" panose="03050602040202020205" pitchFamily="66" charset="77"/>
              </a:rPr>
              <a:t>Message Triggers Fault</a:t>
            </a:r>
          </a:p>
        </p:txBody>
      </p:sp>
    </p:spTree>
    <p:extLst>
      <p:ext uri="{BB962C8B-B14F-4D97-AF65-F5344CB8AC3E}">
        <p14:creationId xmlns:p14="http://schemas.microsoft.com/office/powerpoint/2010/main" val="217179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a:xfrm>
            <a:off x="6800336" y="6788836"/>
            <a:ext cx="2133600" cy="365125"/>
          </a:xfrm>
        </p:spPr>
        <p:txBody>
          <a:bodyPr/>
          <a:lstStyle/>
          <a:p>
            <a:fld id="{867D4A06-35AE-BD4A-84A9-613A26F3D41D}" type="slidenum">
              <a:rPr lang="en-US" smtClean="0"/>
              <a:pPr/>
              <a:t>134</a:t>
            </a:fld>
            <a:endParaRPr lang="en-US"/>
          </a:p>
        </p:txBody>
      </p:sp>
      <p:pic>
        <p:nvPicPr>
          <p:cNvPr id="3" name="Picture 2">
            <a:extLst>
              <a:ext uri="{FF2B5EF4-FFF2-40B4-BE49-F238E27FC236}">
                <a16:creationId xmlns:a16="http://schemas.microsoft.com/office/drawing/2014/main" id="{D0B9ECB6-646E-F249-9E23-C6983998A943}"/>
              </a:ext>
            </a:extLst>
          </p:cNvPr>
          <p:cNvPicPr>
            <a:picLocks noChangeAspect="1"/>
          </p:cNvPicPr>
          <p:nvPr/>
        </p:nvPicPr>
        <p:blipFill>
          <a:blip r:embed="rId2"/>
          <a:stretch>
            <a:fillRect/>
          </a:stretch>
        </p:blipFill>
        <p:spPr>
          <a:xfrm>
            <a:off x="1811833" y="1441783"/>
            <a:ext cx="6201626" cy="4568027"/>
          </a:xfrm>
          <a:prstGeom prst="rect">
            <a:avLst/>
          </a:prstGeom>
        </p:spPr>
      </p:pic>
      <p:pic>
        <p:nvPicPr>
          <p:cNvPr id="4" name="Picture 3">
            <a:extLst>
              <a:ext uri="{FF2B5EF4-FFF2-40B4-BE49-F238E27FC236}">
                <a16:creationId xmlns:a16="http://schemas.microsoft.com/office/drawing/2014/main" id="{71DF2177-B2B2-C841-855B-524EC61F6E59}"/>
              </a:ext>
            </a:extLst>
          </p:cNvPr>
          <p:cNvPicPr>
            <a:picLocks noChangeAspect="1"/>
          </p:cNvPicPr>
          <p:nvPr/>
        </p:nvPicPr>
        <p:blipFill>
          <a:blip r:embed="rId3"/>
          <a:stretch>
            <a:fillRect/>
          </a:stretch>
        </p:blipFill>
        <p:spPr>
          <a:xfrm>
            <a:off x="741620" y="729470"/>
            <a:ext cx="3350869" cy="2274765"/>
          </a:xfrm>
          <a:prstGeom prst="rect">
            <a:avLst/>
          </a:prstGeom>
        </p:spPr>
      </p:pic>
      <p:pic>
        <p:nvPicPr>
          <p:cNvPr id="5" name="Picture 4">
            <a:extLst>
              <a:ext uri="{FF2B5EF4-FFF2-40B4-BE49-F238E27FC236}">
                <a16:creationId xmlns:a16="http://schemas.microsoft.com/office/drawing/2014/main" id="{B057268E-2569-D74B-861D-835B3C0AA5C5}"/>
              </a:ext>
            </a:extLst>
          </p:cNvPr>
          <p:cNvPicPr>
            <a:picLocks noChangeAspect="1"/>
          </p:cNvPicPr>
          <p:nvPr/>
        </p:nvPicPr>
        <p:blipFill>
          <a:blip r:embed="rId4"/>
          <a:stretch>
            <a:fillRect/>
          </a:stretch>
        </p:blipFill>
        <p:spPr>
          <a:xfrm>
            <a:off x="646436" y="3004235"/>
            <a:ext cx="3516388" cy="2456139"/>
          </a:xfrm>
          <a:prstGeom prst="rect">
            <a:avLst/>
          </a:prstGeom>
        </p:spPr>
      </p:pic>
      <p:pic>
        <p:nvPicPr>
          <p:cNvPr id="6" name="Picture 5">
            <a:extLst>
              <a:ext uri="{FF2B5EF4-FFF2-40B4-BE49-F238E27FC236}">
                <a16:creationId xmlns:a16="http://schemas.microsoft.com/office/drawing/2014/main" id="{1C58C3FA-28CB-E74A-A781-A8B3F6E3B702}"/>
              </a:ext>
            </a:extLst>
          </p:cNvPr>
          <p:cNvPicPr>
            <a:picLocks noChangeAspect="1"/>
          </p:cNvPicPr>
          <p:nvPr/>
        </p:nvPicPr>
        <p:blipFill>
          <a:blip r:embed="rId2"/>
          <a:stretch>
            <a:fillRect/>
          </a:stretch>
        </p:blipFill>
        <p:spPr>
          <a:xfrm>
            <a:off x="4959814" y="3084352"/>
            <a:ext cx="3225725" cy="2376022"/>
          </a:xfrm>
          <a:prstGeom prst="rect">
            <a:avLst/>
          </a:prstGeom>
        </p:spPr>
      </p:pic>
      <p:pic>
        <p:nvPicPr>
          <p:cNvPr id="7" name="Picture 6">
            <a:extLst>
              <a:ext uri="{FF2B5EF4-FFF2-40B4-BE49-F238E27FC236}">
                <a16:creationId xmlns:a16="http://schemas.microsoft.com/office/drawing/2014/main" id="{E28E0009-1AF1-E042-B81F-DD1A26CB12A0}"/>
              </a:ext>
            </a:extLst>
          </p:cNvPr>
          <p:cNvPicPr>
            <a:picLocks noChangeAspect="1"/>
          </p:cNvPicPr>
          <p:nvPr/>
        </p:nvPicPr>
        <p:blipFill>
          <a:blip r:embed="rId5"/>
          <a:stretch>
            <a:fillRect/>
          </a:stretch>
        </p:blipFill>
        <p:spPr>
          <a:xfrm>
            <a:off x="4928551" y="432486"/>
            <a:ext cx="3609765" cy="2571750"/>
          </a:xfrm>
          <a:prstGeom prst="rect">
            <a:avLst/>
          </a:prstGeom>
        </p:spPr>
      </p:pic>
      <p:sp>
        <p:nvSpPr>
          <p:cNvPr id="8" name="Right Arrow 7">
            <a:extLst>
              <a:ext uri="{FF2B5EF4-FFF2-40B4-BE49-F238E27FC236}">
                <a16:creationId xmlns:a16="http://schemas.microsoft.com/office/drawing/2014/main" id="{7C721BD7-3B5A-3B48-B1E4-1E34ED779906}"/>
              </a:ext>
            </a:extLst>
          </p:cNvPr>
          <p:cNvSpPr/>
          <p:nvPr/>
        </p:nvSpPr>
        <p:spPr>
          <a:xfrm>
            <a:off x="1747690" y="924855"/>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BC87D39-39CC-384F-88C8-FF0C3C35D1D8}"/>
              </a:ext>
            </a:extLst>
          </p:cNvPr>
          <p:cNvSpPr/>
          <p:nvPr/>
        </p:nvSpPr>
        <p:spPr>
          <a:xfrm rot="17403009" flipH="1">
            <a:off x="2818368" y="1178420"/>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27411BA-AC88-D74A-AE76-F8DFB4200F33}"/>
              </a:ext>
            </a:extLst>
          </p:cNvPr>
          <p:cNvSpPr/>
          <p:nvPr/>
        </p:nvSpPr>
        <p:spPr>
          <a:xfrm flipH="1">
            <a:off x="1853318" y="153400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23CA985F-7567-FE43-B98B-2FDB705A9005}"/>
              </a:ext>
            </a:extLst>
          </p:cNvPr>
          <p:cNvSpPr/>
          <p:nvPr/>
        </p:nvSpPr>
        <p:spPr>
          <a:xfrm rot="16041309" flipH="1">
            <a:off x="953572" y="2004775"/>
            <a:ext cx="560458"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8666D09-EDA8-DE42-8668-C8B582DABD54}"/>
              </a:ext>
            </a:extLst>
          </p:cNvPr>
          <p:cNvSpPr/>
          <p:nvPr/>
        </p:nvSpPr>
        <p:spPr>
          <a:xfrm rot="4182405" flipH="1">
            <a:off x="1388601" y="2019254"/>
            <a:ext cx="603740"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AC8E8D6D-A688-0D4B-B38D-2F333BA80DDD}"/>
              </a:ext>
            </a:extLst>
          </p:cNvPr>
          <p:cNvSpPr/>
          <p:nvPr/>
        </p:nvSpPr>
        <p:spPr>
          <a:xfrm rot="2019923" flipH="1">
            <a:off x="5040984" y="2077354"/>
            <a:ext cx="931659"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4371D0BE-DDAA-2E47-962A-F72848366A6A}"/>
              </a:ext>
            </a:extLst>
          </p:cNvPr>
          <p:cNvSpPr/>
          <p:nvPr/>
        </p:nvSpPr>
        <p:spPr>
          <a:xfrm rot="10800000" flipH="1">
            <a:off x="2005379" y="1787453"/>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4D1EF94C-05D6-BA43-B944-6F3DF26145B0}"/>
              </a:ext>
            </a:extLst>
          </p:cNvPr>
          <p:cNvSpPr/>
          <p:nvPr/>
        </p:nvSpPr>
        <p:spPr>
          <a:xfrm rot="20015814" flipH="1">
            <a:off x="1194082" y="3138431"/>
            <a:ext cx="1838975"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B213C2EA-6287-9649-B3BE-5E3C276F1B12}"/>
              </a:ext>
            </a:extLst>
          </p:cNvPr>
          <p:cNvSpPr/>
          <p:nvPr/>
        </p:nvSpPr>
        <p:spPr>
          <a:xfrm rot="11579490" flipH="1">
            <a:off x="3045121" y="2732904"/>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BC5962BF-A66B-4849-8319-885F4F4C5D80}"/>
              </a:ext>
            </a:extLst>
          </p:cNvPr>
          <p:cNvSpPr/>
          <p:nvPr/>
        </p:nvSpPr>
        <p:spPr>
          <a:xfrm rot="17163816" flipH="1">
            <a:off x="3272955" y="3284801"/>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A356EAFA-21FA-8548-9A31-1139F1E8107A}"/>
              </a:ext>
            </a:extLst>
          </p:cNvPr>
          <p:cNvSpPr/>
          <p:nvPr/>
        </p:nvSpPr>
        <p:spPr>
          <a:xfrm rot="16696986" flipH="1">
            <a:off x="2766049" y="4118027"/>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F7FD0D78-422C-C34B-9581-97F435396244}"/>
              </a:ext>
            </a:extLst>
          </p:cNvPr>
          <p:cNvSpPr/>
          <p:nvPr/>
        </p:nvSpPr>
        <p:spPr>
          <a:xfrm rot="20013216">
            <a:off x="3268006" y="4415332"/>
            <a:ext cx="46887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E1B6BA3E-9A07-2C48-8E89-901B99FBD8D2}"/>
              </a:ext>
            </a:extLst>
          </p:cNvPr>
          <p:cNvSpPr/>
          <p:nvPr/>
        </p:nvSpPr>
        <p:spPr>
          <a:xfrm rot="16696986" flipH="1">
            <a:off x="3301457" y="4800866"/>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41FE9460-95C9-724E-968A-1F78D83144ED}"/>
              </a:ext>
            </a:extLst>
          </p:cNvPr>
          <p:cNvSpPr/>
          <p:nvPr/>
        </p:nvSpPr>
        <p:spPr>
          <a:xfrm rot="16696986" flipH="1">
            <a:off x="7689597" y="783128"/>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Right Arrow 21">
            <a:extLst>
              <a:ext uri="{FF2B5EF4-FFF2-40B4-BE49-F238E27FC236}">
                <a16:creationId xmlns:a16="http://schemas.microsoft.com/office/drawing/2014/main" id="{8BD3AB26-217C-7042-A03D-7849A54A3CE1}"/>
              </a:ext>
            </a:extLst>
          </p:cNvPr>
          <p:cNvSpPr/>
          <p:nvPr/>
        </p:nvSpPr>
        <p:spPr>
          <a:xfrm flipH="1">
            <a:off x="6021505" y="81934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ight Arrow 22">
            <a:extLst>
              <a:ext uri="{FF2B5EF4-FFF2-40B4-BE49-F238E27FC236}">
                <a16:creationId xmlns:a16="http://schemas.microsoft.com/office/drawing/2014/main" id="{E4ABCEC1-7F6F-2E44-84DE-81740FF4F23D}"/>
              </a:ext>
            </a:extLst>
          </p:cNvPr>
          <p:cNvSpPr/>
          <p:nvPr/>
        </p:nvSpPr>
        <p:spPr>
          <a:xfrm rot="10800000" flipH="1">
            <a:off x="6182262" y="1178420"/>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4" name="Right Arrow 23">
            <a:extLst>
              <a:ext uri="{FF2B5EF4-FFF2-40B4-BE49-F238E27FC236}">
                <a16:creationId xmlns:a16="http://schemas.microsoft.com/office/drawing/2014/main" id="{C71C5F30-FCFF-D94B-8311-921406A4D93D}"/>
              </a:ext>
            </a:extLst>
          </p:cNvPr>
          <p:cNvSpPr/>
          <p:nvPr/>
        </p:nvSpPr>
        <p:spPr>
          <a:xfrm rot="17693732" flipH="1">
            <a:off x="4901235" y="1381189"/>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7C5260ED-FF2B-9B47-9DEA-0DCD44007861}"/>
              </a:ext>
            </a:extLst>
          </p:cNvPr>
          <p:cNvSpPr/>
          <p:nvPr/>
        </p:nvSpPr>
        <p:spPr>
          <a:xfrm rot="17403009" flipH="1">
            <a:off x="5123681" y="2056053"/>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4B645289-1852-1B45-884C-DE3D2B485BFE}"/>
              </a:ext>
            </a:extLst>
          </p:cNvPr>
          <p:cNvSpPr/>
          <p:nvPr/>
        </p:nvSpPr>
        <p:spPr>
          <a:xfrm rot="5555104" flipH="1">
            <a:off x="5485450" y="168194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A77E0461-6120-E54B-B0E4-A4A550A6B41D}"/>
              </a:ext>
            </a:extLst>
          </p:cNvPr>
          <p:cNvSpPr/>
          <p:nvPr/>
        </p:nvSpPr>
        <p:spPr>
          <a:xfrm rot="15656698" flipH="1">
            <a:off x="7529656" y="1737421"/>
            <a:ext cx="897179"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8" name="Right Arrow 27">
            <a:extLst>
              <a:ext uri="{FF2B5EF4-FFF2-40B4-BE49-F238E27FC236}">
                <a16:creationId xmlns:a16="http://schemas.microsoft.com/office/drawing/2014/main" id="{29AD7E29-8561-B648-A42A-9A6A2108ACBE}"/>
              </a:ext>
            </a:extLst>
          </p:cNvPr>
          <p:cNvSpPr/>
          <p:nvPr/>
        </p:nvSpPr>
        <p:spPr>
          <a:xfrm rot="16425354" flipH="1">
            <a:off x="7185339" y="3081410"/>
            <a:ext cx="1543476"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E57F1B83-1B51-7049-A923-9FC10C78E5F3}"/>
              </a:ext>
            </a:extLst>
          </p:cNvPr>
          <p:cNvSpPr/>
          <p:nvPr/>
        </p:nvSpPr>
        <p:spPr>
          <a:xfrm rot="10800000">
            <a:off x="6084597" y="3867559"/>
            <a:ext cx="1085141"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67CF7484-0B1D-104E-A8B8-E8B59928B5D2}"/>
              </a:ext>
            </a:extLst>
          </p:cNvPr>
          <p:cNvSpPr/>
          <p:nvPr/>
        </p:nvSpPr>
        <p:spPr>
          <a:xfrm rot="17693732" flipH="1">
            <a:off x="3152452" y="200052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12A8F927-4C50-F446-8815-C3AD65D41D5B}"/>
              </a:ext>
            </a:extLst>
          </p:cNvPr>
          <p:cNvSpPr/>
          <p:nvPr/>
        </p:nvSpPr>
        <p:spPr>
          <a:xfrm>
            <a:off x="1853318" y="3589087"/>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304874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A58C6D1A-D7BA-08C3-E9FE-6F3A8D2DD491}"/>
              </a:ext>
            </a:extLst>
          </p:cNvPr>
          <p:cNvPicPr>
            <a:picLocks noChangeAspect="1"/>
          </p:cNvPicPr>
          <p:nvPr/>
        </p:nvPicPr>
        <p:blipFill>
          <a:blip r:embed="rId2"/>
          <a:stretch>
            <a:fillRect/>
          </a:stretch>
        </p:blipFill>
        <p:spPr>
          <a:xfrm>
            <a:off x="482600" y="1445642"/>
            <a:ext cx="8178799" cy="3966715"/>
          </a:xfrm>
          <a:prstGeom prst="rect">
            <a:avLst/>
          </a:prstGeom>
        </p:spPr>
      </p:pic>
      <p:sp>
        <p:nvSpPr>
          <p:cNvPr id="2" name="Slide Number Placeholder 1">
            <a:extLst>
              <a:ext uri="{FF2B5EF4-FFF2-40B4-BE49-F238E27FC236}">
                <a16:creationId xmlns:a16="http://schemas.microsoft.com/office/drawing/2014/main" id="{C2EDFD80-46F0-6F71-3195-122AC00CF053}"/>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135</a:t>
            </a:fld>
            <a:endParaRPr lang="en-US"/>
          </a:p>
        </p:txBody>
      </p:sp>
    </p:spTree>
    <p:extLst>
      <p:ext uri="{BB962C8B-B14F-4D97-AF65-F5344CB8AC3E}">
        <p14:creationId xmlns:p14="http://schemas.microsoft.com/office/powerpoint/2010/main" val="353476578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B67DB-185C-0171-4FE3-7ADDB71330A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597A06-D84B-48AD-3587-557F27FEA51C}"/>
              </a:ext>
            </a:extLst>
          </p:cNvPr>
          <p:cNvSpPr>
            <a:spLocks noGrp="1"/>
          </p:cNvSpPr>
          <p:nvPr>
            <p:ph type="sldNum" sz="quarter" idx="12"/>
          </p:nvPr>
        </p:nvSpPr>
        <p:spPr/>
        <p:txBody>
          <a:bodyPr/>
          <a:lstStyle/>
          <a:p>
            <a:fld id="{867D4A06-35AE-BD4A-84A9-613A26F3D41D}" type="slidenum">
              <a:rPr lang="en-US" smtClean="0"/>
              <a:pPr/>
              <a:t>136</a:t>
            </a:fld>
            <a:endParaRPr lang="en-US"/>
          </a:p>
        </p:txBody>
      </p:sp>
      <p:sp>
        <p:nvSpPr>
          <p:cNvPr id="6" name="TextBox 5">
            <a:extLst>
              <a:ext uri="{FF2B5EF4-FFF2-40B4-BE49-F238E27FC236}">
                <a16:creationId xmlns:a16="http://schemas.microsoft.com/office/drawing/2014/main" id="{9B96F1AF-9C75-ECB1-F467-3F24D39FC28E}"/>
              </a:ext>
            </a:extLst>
          </p:cNvPr>
          <p:cNvSpPr txBox="1"/>
          <p:nvPr/>
        </p:nvSpPr>
        <p:spPr>
          <a:xfrm>
            <a:off x="671513" y="2715578"/>
            <a:ext cx="2928937" cy="646331"/>
          </a:xfrm>
          <a:prstGeom prst="rect">
            <a:avLst/>
          </a:prstGeom>
          <a:noFill/>
        </p:spPr>
        <p:txBody>
          <a:bodyPr wrap="square" rtlCol="0">
            <a:spAutoFit/>
          </a:bodyPr>
          <a:lstStyle/>
          <a:p>
            <a:pPr marL="457200" indent="-457200">
              <a:buFont typeface="Arial" panose="020B0604020202020204" pitchFamily="34" charset="0"/>
              <a:buChar char="•"/>
            </a:pPr>
            <a:r>
              <a:rPr lang="en-GB" dirty="0"/>
              <a:t>Readme</a:t>
            </a:r>
          </a:p>
          <a:p>
            <a:pPr marL="457200" indent="-457200">
              <a:buFont typeface="Arial" panose="020B0604020202020204" pitchFamily="34" charset="0"/>
              <a:buChar char="•"/>
            </a:pPr>
            <a:r>
              <a:rPr lang="en-GB" dirty="0"/>
              <a:t>Slides</a:t>
            </a:r>
          </a:p>
        </p:txBody>
      </p:sp>
      <p:sp>
        <p:nvSpPr>
          <p:cNvPr id="7" name="TextBox 6">
            <a:extLst>
              <a:ext uri="{FF2B5EF4-FFF2-40B4-BE49-F238E27FC236}">
                <a16:creationId xmlns:a16="http://schemas.microsoft.com/office/drawing/2014/main" id="{D9F6518E-EC1C-679A-29AE-4DBA6BDCAA4E}"/>
              </a:ext>
            </a:extLst>
          </p:cNvPr>
          <p:cNvSpPr txBox="1"/>
          <p:nvPr/>
        </p:nvSpPr>
        <p:spPr>
          <a:xfrm>
            <a:off x="742188" y="1866553"/>
            <a:ext cx="3451860" cy="400110"/>
          </a:xfrm>
          <a:prstGeom prst="rect">
            <a:avLst/>
          </a:prstGeom>
          <a:noFill/>
        </p:spPr>
        <p:txBody>
          <a:bodyPr wrap="square" rtlCol="0">
            <a:spAutoFit/>
          </a:bodyPr>
          <a:lstStyle/>
          <a:p>
            <a:r>
              <a:rPr lang="en-GB" sz="2000" dirty="0"/>
              <a:t>Paper Flow</a:t>
            </a:r>
          </a:p>
        </p:txBody>
      </p:sp>
      <p:sp>
        <p:nvSpPr>
          <p:cNvPr id="2" name="Title 3">
            <a:extLst>
              <a:ext uri="{FF2B5EF4-FFF2-40B4-BE49-F238E27FC236}">
                <a16:creationId xmlns:a16="http://schemas.microsoft.com/office/drawing/2014/main" id="{7D2800C0-EF2D-66BC-146B-F1B2AB28FA79}"/>
              </a:ext>
            </a:extLst>
          </p:cNvPr>
          <p:cNvSpPr>
            <a:spLocks noGrp="1"/>
          </p:cNvSpPr>
          <p:nvPr>
            <p:ph type="title"/>
          </p:nvPr>
        </p:nvSpPr>
        <p:spPr>
          <a:xfrm>
            <a:off x="457200" y="274638"/>
            <a:ext cx="8229600" cy="1143000"/>
          </a:xfrm>
        </p:spPr>
        <p:txBody>
          <a:bodyPr>
            <a:normAutofit/>
          </a:bodyPr>
          <a:lstStyle/>
          <a:p>
            <a:pPr algn="l"/>
            <a:r>
              <a:rPr lang="en-US" sz="2800" dirty="0"/>
              <a:t>Exercise material</a:t>
            </a:r>
          </a:p>
        </p:txBody>
      </p:sp>
      <p:pic>
        <p:nvPicPr>
          <p:cNvPr id="1026" name="Picture 2" descr="Don't Panic text decor, The Hitchhiker's Guide to the Galaxy ...">
            <a:extLst>
              <a:ext uri="{FF2B5EF4-FFF2-40B4-BE49-F238E27FC236}">
                <a16:creationId xmlns:a16="http://schemas.microsoft.com/office/drawing/2014/main" id="{71616B32-EAF0-D48E-3F0E-53A5C41D5F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07945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Managing Asynchronous APIs</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137</a:t>
            </a:fld>
            <a:endParaRPr lang="en-US"/>
          </a:p>
        </p:txBody>
      </p:sp>
    </p:spTree>
    <p:extLst>
      <p:ext uri="{BB962C8B-B14F-4D97-AF65-F5344CB8AC3E}">
        <p14:creationId xmlns:p14="http://schemas.microsoft.com/office/powerpoint/2010/main" val="212916278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138</a:t>
            </a:fld>
            <a:endParaRPr lang="en-US"/>
          </a:p>
        </p:txBody>
      </p:sp>
      <p:sp>
        <p:nvSpPr>
          <p:cNvPr id="7" name="Google Shape;69;p14">
            <a:extLst>
              <a:ext uri="{FF2B5EF4-FFF2-40B4-BE49-F238E27FC236}">
                <a16:creationId xmlns:a16="http://schemas.microsoft.com/office/drawing/2014/main" id="{164DD7FC-EB95-E923-5F61-FFD7B46F19A7}"/>
              </a:ext>
            </a:extLst>
          </p:cNvPr>
          <p:cNvSpPr txBox="1">
            <a:spLocks/>
          </p:cNvSpPr>
          <p:nvPr/>
        </p:nvSpPr>
        <p:spPr>
          <a:xfrm>
            <a:off x="3460218" y="3173700"/>
            <a:ext cx="2223564"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sz="2800" b="1" dirty="0">
                <a:latin typeface="+mn-lt"/>
              </a:rPr>
              <a:t>Versioning</a:t>
            </a:r>
            <a:endParaRPr lang="en-GB" sz="2800" b="1" dirty="0">
              <a:latin typeface="+mn-lt"/>
            </a:endParaRPr>
          </a:p>
        </p:txBody>
      </p:sp>
    </p:spTree>
    <p:extLst>
      <p:ext uri="{BB962C8B-B14F-4D97-AF65-F5344CB8AC3E}">
        <p14:creationId xmlns:p14="http://schemas.microsoft.com/office/powerpoint/2010/main" val="254720986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7F02E9-7C62-534C-816A-CF1B1507DA4E}"/>
              </a:ext>
            </a:extLst>
          </p:cNvPr>
          <p:cNvSpPr>
            <a:spLocks noGrp="1"/>
          </p:cNvSpPr>
          <p:nvPr>
            <p:ph type="sldNum" sz="quarter" idx="12"/>
          </p:nvPr>
        </p:nvSpPr>
        <p:spPr/>
        <p:txBody>
          <a:bodyPr/>
          <a:lstStyle/>
          <a:p>
            <a:fld id="{867D4A06-35AE-BD4A-84A9-613A26F3D41D}" type="slidenum">
              <a:rPr lang="en-US" smtClean="0"/>
              <a:pPr/>
              <a:t>139</a:t>
            </a:fld>
            <a:endParaRPr lang="en-US"/>
          </a:p>
        </p:txBody>
      </p:sp>
      <p:sp>
        <p:nvSpPr>
          <p:cNvPr id="5" name="Rectangle 4">
            <a:extLst>
              <a:ext uri="{FF2B5EF4-FFF2-40B4-BE49-F238E27FC236}">
                <a16:creationId xmlns:a16="http://schemas.microsoft.com/office/drawing/2014/main" id="{E6FF0A19-57D5-4142-8038-D326B536F986}"/>
              </a:ext>
            </a:extLst>
          </p:cNvPr>
          <p:cNvSpPr/>
          <p:nvPr/>
        </p:nvSpPr>
        <p:spPr>
          <a:xfrm>
            <a:off x="440267" y="2270631"/>
            <a:ext cx="8246533" cy="1569660"/>
          </a:xfrm>
          <a:prstGeom prst="rect">
            <a:avLst/>
          </a:prstGeom>
        </p:spPr>
        <p:txBody>
          <a:bodyPr wrap="square">
            <a:spAutoFit/>
          </a:bodyPr>
          <a:lstStyle/>
          <a:p>
            <a:pPr algn="ctr"/>
            <a:r>
              <a:rPr lang="en-GB" sz="2400" b="1" dirty="0"/>
              <a:t>Be strict when sending and tolerant when receiving.</a:t>
            </a:r>
            <a:r>
              <a:rPr lang="en-GB" sz="2400" dirty="0"/>
              <a:t> Implementations must follow specifications precisely when sending to the network, and tolerate faulty input from the network.</a:t>
            </a:r>
            <a:endParaRPr lang="en-US" sz="2400" dirty="0"/>
          </a:p>
        </p:txBody>
      </p:sp>
      <p:sp>
        <p:nvSpPr>
          <p:cNvPr id="6" name="Rectangle 5">
            <a:extLst>
              <a:ext uri="{FF2B5EF4-FFF2-40B4-BE49-F238E27FC236}">
                <a16:creationId xmlns:a16="http://schemas.microsoft.com/office/drawing/2014/main" id="{C76F5866-E485-7041-A30E-031DB1CD04AF}"/>
              </a:ext>
            </a:extLst>
          </p:cNvPr>
          <p:cNvSpPr/>
          <p:nvPr/>
        </p:nvSpPr>
        <p:spPr>
          <a:xfrm>
            <a:off x="2641600" y="3859368"/>
            <a:ext cx="5791200" cy="369332"/>
          </a:xfrm>
          <a:prstGeom prst="rect">
            <a:avLst/>
          </a:prstGeom>
        </p:spPr>
        <p:txBody>
          <a:bodyPr wrap="square">
            <a:spAutoFit/>
          </a:bodyPr>
          <a:lstStyle/>
          <a:p>
            <a:pPr algn="r"/>
            <a:r>
              <a:rPr lang="en-GB" dirty="0"/>
              <a:t>Robustness Principal or </a:t>
            </a:r>
            <a:r>
              <a:rPr lang="en-GB" dirty="0" err="1"/>
              <a:t>Postel’s</a:t>
            </a:r>
            <a:r>
              <a:rPr lang="en-GB" dirty="0"/>
              <a:t> Law – Jon </a:t>
            </a:r>
            <a:r>
              <a:rPr lang="en-GB" dirty="0" err="1"/>
              <a:t>Postel</a:t>
            </a:r>
            <a:r>
              <a:rPr lang="en-GB" dirty="0"/>
              <a:t> RFC 1958</a:t>
            </a:r>
            <a:endParaRPr lang="en-US" dirty="0"/>
          </a:p>
        </p:txBody>
      </p:sp>
    </p:spTree>
    <p:extLst>
      <p:ext uri="{BB962C8B-B14F-4D97-AF65-F5344CB8AC3E}">
        <p14:creationId xmlns:p14="http://schemas.microsoft.com/office/powerpoint/2010/main" val="1247521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419D2E-0B25-E35C-726F-38F441B4E230}"/>
              </a:ext>
            </a:extLst>
          </p:cNvPr>
          <p:cNvSpPr txBox="1"/>
          <p:nvPr/>
        </p:nvSpPr>
        <p:spPr>
          <a:xfrm>
            <a:off x="3013400" y="3186626"/>
            <a:ext cx="3117200" cy="507831"/>
          </a:xfrm>
          <a:prstGeom prst="rect">
            <a:avLst/>
          </a:prstGeom>
          <a:noFill/>
        </p:spPr>
        <p:txBody>
          <a:bodyPr wrap="square" rtlCol="0">
            <a:spAutoFit/>
          </a:bodyPr>
          <a:lstStyle/>
          <a:p>
            <a:r>
              <a:rPr lang="en-US" sz="2700" b="1" dirty="0"/>
              <a:t>Archive and Replay</a:t>
            </a:r>
          </a:p>
        </p:txBody>
      </p:sp>
    </p:spTree>
    <p:extLst>
      <p:ext uri="{BB962C8B-B14F-4D97-AF65-F5344CB8AC3E}">
        <p14:creationId xmlns:p14="http://schemas.microsoft.com/office/powerpoint/2010/main" val="318623805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7D4A06-35AE-BD4A-84A9-613A26F3D41D}" type="slidenum">
              <a:rPr lang="en-US" smtClean="0"/>
              <a:pPr/>
              <a:t>140</a:t>
            </a:fld>
            <a:endParaRPr lang="en-US"/>
          </a:p>
        </p:txBody>
      </p:sp>
      <p:sp>
        <p:nvSpPr>
          <p:cNvPr id="5" name="TextBox 4"/>
          <p:cNvSpPr txBox="1"/>
          <p:nvPr/>
        </p:nvSpPr>
        <p:spPr>
          <a:xfrm>
            <a:off x="2417662" y="2480489"/>
            <a:ext cx="1615857" cy="1477328"/>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t>Format: V1</a:t>
            </a:r>
          </a:p>
        </p:txBody>
      </p:sp>
      <p:sp>
        <p:nvSpPr>
          <p:cNvPr id="6" name="TextBox 5"/>
          <p:cNvSpPr txBox="1"/>
          <p:nvPr/>
        </p:nvSpPr>
        <p:spPr>
          <a:xfrm>
            <a:off x="4659543" y="2203490"/>
            <a:ext cx="1615857" cy="2031325"/>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strike="sngStrike" dirty="0"/>
              <a:t>Long:</a:t>
            </a:r>
          </a:p>
          <a:p>
            <a:r>
              <a:rPr lang="en-US" strike="sngStrike" dirty="0" err="1"/>
              <a:t>Lat</a:t>
            </a:r>
            <a:r>
              <a:rPr lang="en-US" strike="sngStrike" dirty="0"/>
              <a:t>:</a:t>
            </a:r>
          </a:p>
          <a:p>
            <a:r>
              <a:rPr lang="en-US" dirty="0"/>
              <a:t>Format: V2</a:t>
            </a:r>
          </a:p>
        </p:txBody>
      </p:sp>
      <p:sp>
        <p:nvSpPr>
          <p:cNvPr id="12" name="TextBox 11">
            <a:extLst>
              <a:ext uri="{FF2B5EF4-FFF2-40B4-BE49-F238E27FC236}">
                <a16:creationId xmlns:a16="http://schemas.microsoft.com/office/drawing/2014/main" id="{410E5ABA-68F7-E144-B863-76D951746989}"/>
              </a:ext>
            </a:extLst>
          </p:cNvPr>
          <p:cNvSpPr txBox="1"/>
          <p:nvPr/>
        </p:nvSpPr>
        <p:spPr>
          <a:xfrm>
            <a:off x="2680604" y="4996562"/>
            <a:ext cx="3409238" cy="507831"/>
          </a:xfrm>
          <a:prstGeom prst="rect">
            <a:avLst/>
          </a:prstGeom>
          <a:noFill/>
        </p:spPr>
        <p:txBody>
          <a:bodyPr wrap="square" rtlCol="0">
            <a:spAutoFit/>
          </a:bodyPr>
          <a:lstStyle/>
          <a:p>
            <a:pPr algn="ctr"/>
            <a:r>
              <a:rPr lang="en-US" sz="2700" b="1" dirty="0"/>
              <a:t>Ignore New Fields</a:t>
            </a:r>
          </a:p>
        </p:txBody>
      </p:sp>
      <p:sp>
        <p:nvSpPr>
          <p:cNvPr id="13" name="TextBox 12">
            <a:extLst>
              <a:ext uri="{FF2B5EF4-FFF2-40B4-BE49-F238E27FC236}">
                <a16:creationId xmlns:a16="http://schemas.microsoft.com/office/drawing/2014/main" id="{E1C11AE0-3006-254D-BACE-AB324DA3EB8F}"/>
              </a:ext>
            </a:extLst>
          </p:cNvPr>
          <p:cNvSpPr txBox="1"/>
          <p:nvPr/>
        </p:nvSpPr>
        <p:spPr>
          <a:xfrm>
            <a:off x="2680604" y="500105"/>
            <a:ext cx="3409238" cy="507831"/>
          </a:xfrm>
          <a:prstGeom prst="rect">
            <a:avLst/>
          </a:prstGeom>
          <a:noFill/>
        </p:spPr>
        <p:txBody>
          <a:bodyPr wrap="square" rtlCol="0">
            <a:spAutoFit/>
          </a:bodyPr>
          <a:lstStyle/>
          <a:p>
            <a:pPr algn="ctr"/>
            <a:r>
              <a:rPr lang="en-US" sz="2700" b="1" dirty="0"/>
              <a:t>Tolerant Reader</a:t>
            </a:r>
          </a:p>
        </p:txBody>
      </p:sp>
      <p:cxnSp>
        <p:nvCxnSpPr>
          <p:cNvPr id="14" name="Straight Arrow Connector 13">
            <a:extLst>
              <a:ext uri="{FF2B5EF4-FFF2-40B4-BE49-F238E27FC236}">
                <a16:creationId xmlns:a16="http://schemas.microsoft.com/office/drawing/2014/main" id="{BF9EF9C3-F249-A94E-ADCB-53ADF9722628}"/>
              </a:ext>
            </a:extLst>
          </p:cNvPr>
          <p:cNvCxnSpPr>
            <a:cxnSpLocks/>
            <a:stCxn id="5" idx="3"/>
            <a:endCxn id="6" idx="1"/>
          </p:cNvCxnSpPr>
          <p:nvPr/>
        </p:nvCxnSpPr>
        <p:spPr>
          <a:xfrm>
            <a:off x="4033519" y="3219153"/>
            <a:ext cx="6260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656936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29B0DB-CA81-FA4C-9FC6-7B811EE316E7}"/>
              </a:ext>
            </a:extLst>
          </p:cNvPr>
          <p:cNvSpPr>
            <a:spLocks noGrp="1"/>
          </p:cNvSpPr>
          <p:nvPr>
            <p:ph type="sldNum" sz="quarter" idx="12"/>
          </p:nvPr>
        </p:nvSpPr>
        <p:spPr/>
        <p:txBody>
          <a:bodyPr/>
          <a:lstStyle/>
          <a:p>
            <a:fld id="{867D4A06-35AE-BD4A-84A9-613A26F3D41D}" type="slidenum">
              <a:rPr lang="en-US" smtClean="0"/>
              <a:pPr/>
              <a:t>141</a:t>
            </a:fld>
            <a:endParaRPr lang="en-US"/>
          </a:p>
        </p:txBody>
      </p:sp>
      <p:sp>
        <p:nvSpPr>
          <p:cNvPr id="3" name="TextBox 2">
            <a:extLst>
              <a:ext uri="{FF2B5EF4-FFF2-40B4-BE49-F238E27FC236}">
                <a16:creationId xmlns:a16="http://schemas.microsoft.com/office/drawing/2014/main" id="{90B50676-88B6-294B-830D-17C1CC178D01}"/>
              </a:ext>
            </a:extLst>
          </p:cNvPr>
          <p:cNvSpPr txBox="1"/>
          <p:nvPr/>
        </p:nvSpPr>
        <p:spPr>
          <a:xfrm>
            <a:off x="5117965" y="1953502"/>
            <a:ext cx="1615857" cy="2031325"/>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solidFill>
                  <a:srgbClr val="FF0000"/>
                </a:solidFill>
              </a:rPr>
              <a:t>Long:</a:t>
            </a:r>
          </a:p>
          <a:p>
            <a:r>
              <a:rPr lang="en-US" dirty="0">
                <a:solidFill>
                  <a:srgbClr val="FF0000"/>
                </a:solidFill>
              </a:rPr>
              <a:t>Lat:</a:t>
            </a:r>
          </a:p>
          <a:p>
            <a:r>
              <a:rPr lang="en-US" dirty="0"/>
              <a:t>Format: V2</a:t>
            </a:r>
          </a:p>
        </p:txBody>
      </p:sp>
      <p:sp>
        <p:nvSpPr>
          <p:cNvPr id="4" name="TextBox 3">
            <a:extLst>
              <a:ext uri="{FF2B5EF4-FFF2-40B4-BE49-F238E27FC236}">
                <a16:creationId xmlns:a16="http://schemas.microsoft.com/office/drawing/2014/main" id="{A6E7C0D9-0B6B-BF44-8BB1-97214E32ED47}"/>
              </a:ext>
            </a:extLst>
          </p:cNvPr>
          <p:cNvSpPr txBox="1"/>
          <p:nvPr/>
        </p:nvSpPr>
        <p:spPr>
          <a:xfrm>
            <a:off x="2024809" y="2230500"/>
            <a:ext cx="1615857" cy="1477328"/>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t>Format: V1</a:t>
            </a:r>
          </a:p>
        </p:txBody>
      </p:sp>
      <p:sp>
        <p:nvSpPr>
          <p:cNvPr id="6" name="Rectangle 5">
            <a:extLst>
              <a:ext uri="{FF2B5EF4-FFF2-40B4-BE49-F238E27FC236}">
                <a16:creationId xmlns:a16="http://schemas.microsoft.com/office/drawing/2014/main" id="{35E5D560-0BA8-3441-B148-A41DD5069714}"/>
              </a:ext>
            </a:extLst>
          </p:cNvPr>
          <p:cNvSpPr/>
          <p:nvPr/>
        </p:nvSpPr>
        <p:spPr>
          <a:xfrm>
            <a:off x="3845412" y="4463600"/>
            <a:ext cx="1053964" cy="646331"/>
          </a:xfrm>
          <a:prstGeom prst="rect">
            <a:avLst/>
          </a:prstGeom>
          <a:ln>
            <a:solidFill>
              <a:schemeClr val="accent1"/>
            </a:solidFill>
          </a:ln>
        </p:spPr>
        <p:txBody>
          <a:bodyPr wrap="square">
            <a:spAutoFit/>
          </a:bodyPr>
          <a:lstStyle/>
          <a:p>
            <a:r>
              <a:rPr lang="en-US" i="1" dirty="0"/>
              <a:t>Long: 0</a:t>
            </a:r>
          </a:p>
          <a:p>
            <a:r>
              <a:rPr lang="en-US" i="1" dirty="0"/>
              <a:t>Lat: 0</a:t>
            </a:r>
          </a:p>
        </p:txBody>
      </p:sp>
      <p:sp>
        <p:nvSpPr>
          <p:cNvPr id="7" name="TextBox 6">
            <a:extLst>
              <a:ext uri="{FF2B5EF4-FFF2-40B4-BE49-F238E27FC236}">
                <a16:creationId xmlns:a16="http://schemas.microsoft.com/office/drawing/2014/main" id="{E59421E8-7C07-2A4D-96BC-C6000FA0DDCF}"/>
              </a:ext>
            </a:extLst>
          </p:cNvPr>
          <p:cNvSpPr txBox="1"/>
          <p:nvPr/>
        </p:nvSpPr>
        <p:spPr>
          <a:xfrm>
            <a:off x="2652115" y="754816"/>
            <a:ext cx="3409238" cy="507831"/>
          </a:xfrm>
          <a:prstGeom prst="rect">
            <a:avLst/>
          </a:prstGeom>
          <a:noFill/>
        </p:spPr>
        <p:txBody>
          <a:bodyPr wrap="square" rtlCol="0">
            <a:spAutoFit/>
          </a:bodyPr>
          <a:lstStyle/>
          <a:p>
            <a:pPr algn="ctr"/>
            <a:r>
              <a:rPr lang="en-US" sz="2700" b="1" dirty="0"/>
              <a:t>Tolerant Reader</a:t>
            </a:r>
          </a:p>
        </p:txBody>
      </p:sp>
      <p:cxnSp>
        <p:nvCxnSpPr>
          <p:cNvPr id="8" name="Straight Arrow Connector 7">
            <a:extLst>
              <a:ext uri="{FF2B5EF4-FFF2-40B4-BE49-F238E27FC236}">
                <a16:creationId xmlns:a16="http://schemas.microsoft.com/office/drawing/2014/main" id="{A547F181-3CC1-3C4E-A9F7-F53E31B9CC09}"/>
              </a:ext>
            </a:extLst>
          </p:cNvPr>
          <p:cNvCxnSpPr>
            <a:cxnSpLocks/>
            <a:stCxn id="4" idx="2"/>
            <a:endCxn id="6" idx="1"/>
          </p:cNvCxnSpPr>
          <p:nvPr/>
        </p:nvCxnSpPr>
        <p:spPr>
          <a:xfrm>
            <a:off x="2832738" y="3707828"/>
            <a:ext cx="1012674" cy="10789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EB6594B-04AC-EF44-A69D-A3DA9E255B48}"/>
              </a:ext>
            </a:extLst>
          </p:cNvPr>
          <p:cNvCxnSpPr>
            <a:cxnSpLocks/>
            <a:endCxn id="3" idx="2"/>
          </p:cNvCxnSpPr>
          <p:nvPr/>
        </p:nvCxnSpPr>
        <p:spPr>
          <a:xfrm flipV="1">
            <a:off x="4899376" y="3984827"/>
            <a:ext cx="1026518" cy="8019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68613CF-3E24-DC4B-A395-1E16CABF2F67}"/>
              </a:ext>
            </a:extLst>
          </p:cNvPr>
          <p:cNvSpPr txBox="1"/>
          <p:nvPr/>
        </p:nvSpPr>
        <p:spPr>
          <a:xfrm>
            <a:off x="2667775" y="5575748"/>
            <a:ext cx="3409238" cy="507831"/>
          </a:xfrm>
          <a:prstGeom prst="rect">
            <a:avLst/>
          </a:prstGeom>
          <a:noFill/>
        </p:spPr>
        <p:txBody>
          <a:bodyPr wrap="square" rtlCol="0">
            <a:spAutoFit/>
          </a:bodyPr>
          <a:lstStyle/>
          <a:p>
            <a:pPr algn="ctr"/>
            <a:r>
              <a:rPr lang="en-US" sz="2700" b="1" dirty="0"/>
              <a:t>Default Missing Fields</a:t>
            </a:r>
          </a:p>
        </p:txBody>
      </p:sp>
    </p:spTree>
    <p:extLst>
      <p:ext uri="{BB962C8B-B14F-4D97-AF65-F5344CB8AC3E}">
        <p14:creationId xmlns:p14="http://schemas.microsoft.com/office/powerpoint/2010/main" val="1707057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142</a:t>
            </a:fld>
            <a:endParaRPr lang="en-US"/>
          </a:p>
        </p:txBody>
      </p:sp>
      <p:sp>
        <p:nvSpPr>
          <p:cNvPr id="3" name="TextBox 2"/>
          <p:cNvSpPr txBox="1"/>
          <p:nvPr/>
        </p:nvSpPr>
        <p:spPr>
          <a:xfrm>
            <a:off x="2340279" y="2343183"/>
            <a:ext cx="1615857" cy="1477328"/>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t>Format: V1</a:t>
            </a:r>
          </a:p>
        </p:txBody>
      </p:sp>
      <p:sp>
        <p:nvSpPr>
          <p:cNvPr id="4" name="TextBox 3"/>
          <p:cNvSpPr txBox="1"/>
          <p:nvPr/>
        </p:nvSpPr>
        <p:spPr>
          <a:xfrm>
            <a:off x="4937343" y="2481682"/>
            <a:ext cx="1615857" cy="1200329"/>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New Balance:</a:t>
            </a:r>
          </a:p>
          <a:p>
            <a:r>
              <a:rPr lang="en-US" dirty="0"/>
              <a:t>Date:</a:t>
            </a:r>
          </a:p>
          <a:p>
            <a:r>
              <a:rPr lang="en-US" dirty="0"/>
              <a:t>Format: V2</a:t>
            </a:r>
          </a:p>
        </p:txBody>
      </p:sp>
      <p:sp>
        <p:nvSpPr>
          <p:cNvPr id="6" name="TextBox 5">
            <a:extLst>
              <a:ext uri="{FF2B5EF4-FFF2-40B4-BE49-F238E27FC236}">
                <a16:creationId xmlns:a16="http://schemas.microsoft.com/office/drawing/2014/main" id="{4AE8B6CD-4AD6-4145-8568-BAF8879712E0}"/>
              </a:ext>
            </a:extLst>
          </p:cNvPr>
          <p:cNvSpPr txBox="1"/>
          <p:nvPr/>
        </p:nvSpPr>
        <p:spPr>
          <a:xfrm>
            <a:off x="2652115" y="754816"/>
            <a:ext cx="3409238" cy="507831"/>
          </a:xfrm>
          <a:prstGeom prst="rect">
            <a:avLst/>
          </a:prstGeom>
          <a:noFill/>
        </p:spPr>
        <p:txBody>
          <a:bodyPr wrap="square" rtlCol="0">
            <a:spAutoFit/>
          </a:bodyPr>
          <a:lstStyle/>
          <a:p>
            <a:pPr algn="ctr"/>
            <a:r>
              <a:rPr lang="en-US" sz="2700" b="1" dirty="0"/>
              <a:t>Breaking Change</a:t>
            </a:r>
          </a:p>
        </p:txBody>
      </p:sp>
      <p:sp>
        <p:nvSpPr>
          <p:cNvPr id="7" name="TextBox 6">
            <a:extLst>
              <a:ext uri="{FF2B5EF4-FFF2-40B4-BE49-F238E27FC236}">
                <a16:creationId xmlns:a16="http://schemas.microsoft.com/office/drawing/2014/main" id="{5E1427B6-F203-C447-963F-BE0F7A381F74}"/>
              </a:ext>
            </a:extLst>
          </p:cNvPr>
          <p:cNvSpPr txBox="1"/>
          <p:nvPr/>
        </p:nvSpPr>
        <p:spPr>
          <a:xfrm>
            <a:off x="2100080" y="3983375"/>
            <a:ext cx="2096254" cy="300082"/>
          </a:xfrm>
          <a:prstGeom prst="rect">
            <a:avLst/>
          </a:prstGeom>
          <a:noFill/>
        </p:spPr>
        <p:txBody>
          <a:bodyPr wrap="square" rtlCol="0">
            <a:spAutoFit/>
          </a:bodyPr>
          <a:lstStyle/>
          <a:p>
            <a:r>
              <a:rPr lang="en-US" sz="1350" dirty="0" err="1"/>
              <a:t>Account.Withdrawal.Event</a:t>
            </a:r>
            <a:endParaRPr lang="en-US" sz="1350" dirty="0"/>
          </a:p>
        </p:txBody>
      </p:sp>
      <p:sp>
        <p:nvSpPr>
          <p:cNvPr id="8" name="TextBox 7">
            <a:extLst>
              <a:ext uri="{FF2B5EF4-FFF2-40B4-BE49-F238E27FC236}">
                <a16:creationId xmlns:a16="http://schemas.microsoft.com/office/drawing/2014/main" id="{E2F4F1A0-54BF-0C4A-AC52-2D69E881ACF9}"/>
              </a:ext>
            </a:extLst>
          </p:cNvPr>
          <p:cNvSpPr txBox="1"/>
          <p:nvPr/>
        </p:nvSpPr>
        <p:spPr>
          <a:xfrm>
            <a:off x="4697144" y="3981874"/>
            <a:ext cx="2096254" cy="300082"/>
          </a:xfrm>
          <a:prstGeom prst="rect">
            <a:avLst/>
          </a:prstGeom>
          <a:noFill/>
        </p:spPr>
        <p:txBody>
          <a:bodyPr wrap="square" rtlCol="0">
            <a:spAutoFit/>
          </a:bodyPr>
          <a:lstStyle/>
          <a:p>
            <a:r>
              <a:rPr lang="en-US" sz="1350" dirty="0" err="1"/>
              <a:t>Account.NewBalance.Event</a:t>
            </a:r>
            <a:endParaRPr lang="en-US" sz="1350" dirty="0"/>
          </a:p>
        </p:txBody>
      </p:sp>
      <p:sp>
        <p:nvSpPr>
          <p:cNvPr id="9" name="TextBox 8">
            <a:extLst>
              <a:ext uri="{FF2B5EF4-FFF2-40B4-BE49-F238E27FC236}">
                <a16:creationId xmlns:a16="http://schemas.microsoft.com/office/drawing/2014/main" id="{021AB747-2507-6A41-9E36-1FC1C4543585}"/>
              </a:ext>
            </a:extLst>
          </p:cNvPr>
          <p:cNvSpPr txBox="1"/>
          <p:nvPr/>
        </p:nvSpPr>
        <p:spPr>
          <a:xfrm>
            <a:off x="2746797" y="5065237"/>
            <a:ext cx="3409238" cy="507831"/>
          </a:xfrm>
          <a:prstGeom prst="rect">
            <a:avLst/>
          </a:prstGeom>
          <a:noFill/>
        </p:spPr>
        <p:txBody>
          <a:bodyPr wrap="square" rtlCol="0">
            <a:spAutoFit/>
          </a:bodyPr>
          <a:lstStyle/>
          <a:p>
            <a:pPr algn="ctr"/>
            <a:r>
              <a:rPr lang="en-US" sz="2700" b="1" dirty="0"/>
              <a:t>New Message</a:t>
            </a:r>
          </a:p>
        </p:txBody>
      </p:sp>
    </p:spTree>
    <p:extLst>
      <p:ext uri="{BB962C8B-B14F-4D97-AF65-F5344CB8AC3E}">
        <p14:creationId xmlns:p14="http://schemas.microsoft.com/office/powerpoint/2010/main" val="93277910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143</a:t>
            </a:fld>
            <a:endParaRPr lang="en-US"/>
          </a:p>
        </p:txBody>
      </p:sp>
      <p:sp>
        <p:nvSpPr>
          <p:cNvPr id="9" name="Google Shape;69;p14">
            <a:extLst>
              <a:ext uri="{FF2B5EF4-FFF2-40B4-BE49-F238E27FC236}">
                <a16:creationId xmlns:a16="http://schemas.microsoft.com/office/drawing/2014/main" id="{9F09D1F6-5CC1-2EBD-3135-58779FEF8534}"/>
              </a:ext>
            </a:extLst>
          </p:cNvPr>
          <p:cNvSpPr txBox="1">
            <a:spLocks/>
          </p:cNvSpPr>
          <p:nvPr/>
        </p:nvSpPr>
        <p:spPr>
          <a:xfrm>
            <a:off x="3395323" y="3173700"/>
            <a:ext cx="2353353"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sz="2800" b="1" dirty="0">
                <a:latin typeface="+mn-lt"/>
              </a:rPr>
              <a:t>Documentation</a:t>
            </a:r>
            <a:endParaRPr lang="en-GB" sz="2800" b="1" dirty="0">
              <a:latin typeface="+mn-lt"/>
            </a:endParaRPr>
          </a:p>
        </p:txBody>
      </p:sp>
    </p:spTree>
    <p:extLst>
      <p:ext uri="{BB962C8B-B14F-4D97-AF65-F5344CB8AC3E}">
        <p14:creationId xmlns:p14="http://schemas.microsoft.com/office/powerpoint/2010/main" val="120137256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77B9A9-DD8B-1B4D-AFA3-0008F2F274EF}"/>
              </a:ext>
            </a:extLst>
          </p:cNvPr>
          <p:cNvSpPr/>
          <p:nvPr/>
        </p:nvSpPr>
        <p:spPr>
          <a:xfrm>
            <a:off x="1463598" y="2189696"/>
            <a:ext cx="6063476" cy="2031325"/>
          </a:xfrm>
          <a:prstGeom prst="rect">
            <a:avLst/>
          </a:prstGeom>
        </p:spPr>
        <p:txBody>
          <a:bodyPr wrap="square">
            <a:spAutoFit/>
          </a:bodyPr>
          <a:lstStyle/>
          <a:p>
            <a:pPr algn="ctr"/>
            <a:r>
              <a:rPr lang="en-GB" i="1" dirty="0"/>
              <a:t>Endpoints</a:t>
            </a:r>
            <a:r>
              <a:rPr lang="en-GB" dirty="0"/>
              <a:t> are </a:t>
            </a:r>
            <a:r>
              <a:rPr lang="en-GB" b="1" dirty="0"/>
              <a:t>places where messages are sent or received</a:t>
            </a:r>
            <a:r>
              <a:rPr lang="en-GB" dirty="0"/>
              <a:t> (or both), and they define all the information required for the message exchange. </a:t>
            </a:r>
          </a:p>
          <a:p>
            <a:pPr algn="ctr"/>
            <a:endParaRPr lang="en-GB" dirty="0"/>
          </a:p>
          <a:p>
            <a:pPr algn="ctr"/>
            <a:r>
              <a:rPr lang="en-GB" dirty="0"/>
              <a:t>An </a:t>
            </a:r>
            <a:r>
              <a:rPr lang="en-GB" i="1" dirty="0"/>
              <a:t>endpoint</a:t>
            </a:r>
            <a:r>
              <a:rPr lang="en-GB" dirty="0"/>
              <a:t> describes in a standard-based way </a:t>
            </a:r>
            <a:r>
              <a:rPr lang="en-GB" b="1" dirty="0"/>
              <a:t>where messages should be sent, how they should be sent, and what the messages should look like</a:t>
            </a:r>
            <a:r>
              <a:rPr lang="en-GB" dirty="0"/>
              <a:t>. </a:t>
            </a:r>
          </a:p>
        </p:txBody>
      </p:sp>
      <p:sp>
        <p:nvSpPr>
          <p:cNvPr id="5" name="Rectangle 4">
            <a:extLst>
              <a:ext uri="{FF2B5EF4-FFF2-40B4-BE49-F238E27FC236}">
                <a16:creationId xmlns:a16="http://schemas.microsoft.com/office/drawing/2014/main" id="{B6FE2D49-BD35-6B4A-AE72-7F47CB8E7C92}"/>
              </a:ext>
            </a:extLst>
          </p:cNvPr>
          <p:cNvSpPr/>
          <p:nvPr/>
        </p:nvSpPr>
        <p:spPr>
          <a:xfrm>
            <a:off x="3047070" y="5244026"/>
            <a:ext cx="5977054" cy="300082"/>
          </a:xfrm>
          <a:prstGeom prst="rect">
            <a:avLst/>
          </a:prstGeom>
        </p:spPr>
        <p:txBody>
          <a:bodyPr wrap="square">
            <a:spAutoFit/>
          </a:bodyPr>
          <a:lstStyle/>
          <a:p>
            <a:r>
              <a:rPr lang="en-US" sz="1350" dirty="0"/>
              <a:t>https://</a:t>
            </a:r>
            <a:r>
              <a:rPr lang="en-US" sz="1350" dirty="0" err="1"/>
              <a:t>docs.microsoft.com</a:t>
            </a:r>
            <a:r>
              <a:rPr lang="en-US" sz="1350" dirty="0"/>
              <a:t>/</a:t>
            </a:r>
            <a:r>
              <a:rPr lang="en-US" sz="1350" dirty="0" err="1"/>
              <a:t>en</a:t>
            </a:r>
            <a:r>
              <a:rPr lang="en-US" sz="1350" dirty="0"/>
              <a:t>-us/dotnet/framework/</a:t>
            </a:r>
            <a:r>
              <a:rPr lang="en-US" sz="1350" dirty="0" err="1"/>
              <a:t>wcf</a:t>
            </a:r>
            <a:r>
              <a:rPr lang="en-US" sz="1350" dirty="0"/>
              <a:t>/fundamental-concepts</a:t>
            </a:r>
          </a:p>
        </p:txBody>
      </p:sp>
      <p:sp>
        <p:nvSpPr>
          <p:cNvPr id="6" name="Footer Placeholder 5">
            <a:extLst>
              <a:ext uri="{FF2B5EF4-FFF2-40B4-BE49-F238E27FC236}">
                <a16:creationId xmlns:a16="http://schemas.microsoft.com/office/drawing/2014/main" id="{7156D212-59DF-704F-9313-636FFB6DF732}"/>
              </a:ext>
            </a:extLst>
          </p:cNvPr>
          <p:cNvSpPr>
            <a:spLocks noGrp="1"/>
          </p:cNvSpPr>
          <p:nvPr>
            <p:ph type="ftr" sz="quarter" idx="11"/>
          </p:nvPr>
        </p:nvSpPr>
        <p:spPr/>
        <p:txBody>
          <a:bodyPr/>
          <a:lstStyle/>
          <a:p>
            <a:r>
              <a:rPr lang="en-US"/>
              <a:t>@ICooper</a:t>
            </a:r>
          </a:p>
        </p:txBody>
      </p:sp>
      <p:sp>
        <p:nvSpPr>
          <p:cNvPr id="7" name="Slide Number Placeholder 6">
            <a:extLst>
              <a:ext uri="{FF2B5EF4-FFF2-40B4-BE49-F238E27FC236}">
                <a16:creationId xmlns:a16="http://schemas.microsoft.com/office/drawing/2014/main" id="{DA79F831-6443-6645-ADB2-E85B60F0CDCE}"/>
              </a:ext>
            </a:extLst>
          </p:cNvPr>
          <p:cNvSpPr>
            <a:spLocks noGrp="1"/>
          </p:cNvSpPr>
          <p:nvPr>
            <p:ph type="sldNum" sz="quarter" idx="12"/>
          </p:nvPr>
        </p:nvSpPr>
        <p:spPr/>
        <p:txBody>
          <a:bodyPr/>
          <a:lstStyle/>
          <a:p>
            <a:fld id="{53C7D256-7CB4-8D4B-B359-120D79D46DFF}" type="slidenum">
              <a:rPr lang="en-US" smtClean="0"/>
              <a:t>144</a:t>
            </a:fld>
            <a:endParaRPr lang="en-US"/>
          </a:p>
        </p:txBody>
      </p:sp>
    </p:spTree>
    <p:extLst>
      <p:ext uri="{BB962C8B-B14F-4D97-AF65-F5344CB8AC3E}">
        <p14:creationId xmlns:p14="http://schemas.microsoft.com/office/powerpoint/2010/main" val="84233581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95;p29">
            <a:extLst>
              <a:ext uri="{FF2B5EF4-FFF2-40B4-BE49-F238E27FC236}">
                <a16:creationId xmlns:a16="http://schemas.microsoft.com/office/drawing/2014/main" id="{E6C9DAFD-DFB3-D840-823B-AFDE115BD78D}"/>
              </a:ext>
            </a:extLst>
          </p:cNvPr>
          <p:cNvSpPr/>
          <p:nvPr/>
        </p:nvSpPr>
        <p:spPr>
          <a:xfrm>
            <a:off x="240336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8" name="Google Shape;200;p29">
            <a:extLst>
              <a:ext uri="{FF2B5EF4-FFF2-40B4-BE49-F238E27FC236}">
                <a16:creationId xmlns:a16="http://schemas.microsoft.com/office/drawing/2014/main" id="{95EA0F5B-D9E1-C94D-BFA8-C78EEED0B22E}"/>
              </a:ext>
            </a:extLst>
          </p:cNvPr>
          <p:cNvSpPr txBox="1"/>
          <p:nvPr/>
        </p:nvSpPr>
        <p:spPr>
          <a:xfrm>
            <a:off x="2403362" y="3679189"/>
            <a:ext cx="772200" cy="415476"/>
          </a:xfrm>
          <a:prstGeom prst="rect">
            <a:avLst/>
          </a:prstGeom>
          <a:noFill/>
          <a:ln>
            <a:noFill/>
          </a:ln>
        </p:spPr>
        <p:txBody>
          <a:bodyPr spcFirstLastPara="1" wrap="square" lIns="68569" tIns="68569" rIns="68569" bIns="68569" anchor="t" anchorCtr="0">
            <a:spAutoFit/>
          </a:bodyPr>
          <a:lstStyle/>
          <a:p>
            <a:r>
              <a:rPr lang="en" sz="900" u="sng" dirty="0"/>
              <a:t>Restaurant Availability</a:t>
            </a:r>
            <a:endParaRPr sz="900" u="sng" dirty="0"/>
          </a:p>
        </p:txBody>
      </p:sp>
      <p:cxnSp>
        <p:nvCxnSpPr>
          <p:cNvPr id="15" name="Google Shape;208;p29">
            <a:extLst>
              <a:ext uri="{FF2B5EF4-FFF2-40B4-BE49-F238E27FC236}">
                <a16:creationId xmlns:a16="http://schemas.microsoft.com/office/drawing/2014/main" id="{BFECCF54-40D3-904C-B8AE-BAF3CE467AB9}"/>
              </a:ext>
            </a:extLst>
          </p:cNvPr>
          <p:cNvCxnSpPr>
            <a:cxnSpLocks/>
          </p:cNvCxnSpPr>
          <p:nvPr/>
        </p:nvCxnSpPr>
        <p:spPr>
          <a:xfrm rot="10800000">
            <a:off x="3261530" y="3475470"/>
            <a:ext cx="1990350" cy="5175"/>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CC1654DD-4020-9D4A-A6FF-717098A8695A}"/>
              </a:ext>
            </a:extLst>
          </p:cNvPr>
          <p:cNvSpPr txBox="1"/>
          <p:nvPr/>
        </p:nvSpPr>
        <p:spPr>
          <a:xfrm>
            <a:off x="5419274" y="3220180"/>
            <a:ext cx="364371"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2100" dirty="0"/>
              <a:t>?</a:t>
            </a:r>
            <a:endParaRPr sz="2100" dirty="0"/>
          </a:p>
        </p:txBody>
      </p:sp>
      <p:sp>
        <p:nvSpPr>
          <p:cNvPr id="19" name="Google Shape;212;p29">
            <a:extLst>
              <a:ext uri="{FF2B5EF4-FFF2-40B4-BE49-F238E27FC236}">
                <a16:creationId xmlns:a16="http://schemas.microsoft.com/office/drawing/2014/main" id="{7DA5849A-68B6-8148-92A9-681764F09DA2}"/>
              </a:ext>
            </a:extLst>
          </p:cNvPr>
          <p:cNvSpPr txBox="1"/>
          <p:nvPr/>
        </p:nvSpPr>
        <p:spPr>
          <a:xfrm>
            <a:off x="3595786" y="4607933"/>
            <a:ext cx="1782544" cy="784808"/>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How do I know </a:t>
            </a:r>
            <a:r>
              <a:rPr lang="en-GB" sz="1050" b="1" dirty="0"/>
              <a:t>who exposes the data</a:t>
            </a:r>
            <a:r>
              <a:rPr lang="en-GB" sz="1050" dirty="0"/>
              <a:t> that I need? How do I find the endpoint that I want to consume from?</a:t>
            </a:r>
            <a:endParaRPr sz="1050" dirty="0"/>
          </a:p>
        </p:txBody>
      </p:sp>
      <p:cxnSp>
        <p:nvCxnSpPr>
          <p:cNvPr id="20" name="Google Shape;213;p29">
            <a:extLst>
              <a:ext uri="{FF2B5EF4-FFF2-40B4-BE49-F238E27FC236}">
                <a16:creationId xmlns:a16="http://schemas.microsoft.com/office/drawing/2014/main" id="{30B95CA8-1D6C-F74F-BFF5-56452B38B0ED}"/>
              </a:ext>
            </a:extLst>
          </p:cNvPr>
          <p:cNvCxnSpPr>
            <a:cxnSpLocks/>
            <a:stCxn id="19" idx="0"/>
            <a:endCxn id="17" idx="1"/>
          </p:cNvCxnSpPr>
          <p:nvPr/>
        </p:nvCxnSpPr>
        <p:spPr>
          <a:xfrm flipV="1">
            <a:off x="4487058" y="3451002"/>
            <a:ext cx="932216" cy="1156931"/>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4" name="Google Shape;212;p29">
            <a:extLst>
              <a:ext uri="{FF2B5EF4-FFF2-40B4-BE49-F238E27FC236}">
                <a16:creationId xmlns:a16="http://schemas.microsoft.com/office/drawing/2014/main" id="{AD807901-9194-C74C-AFB1-9ED3DB25630C}"/>
              </a:ext>
            </a:extLst>
          </p:cNvPr>
          <p:cNvSpPr txBox="1"/>
          <p:nvPr/>
        </p:nvSpPr>
        <p:spPr>
          <a:xfrm>
            <a:off x="4460455" y="1225399"/>
            <a:ext cx="1990349" cy="110797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 Do I want to search all the GitHub Repos in case you documented it?</a:t>
            </a:r>
          </a:p>
          <a:p>
            <a:r>
              <a:rPr lang="en-GB" sz="1050" dirty="0"/>
              <a:t>- Do I want to put a message out on Slack or Teams asking if anyone knows who exposes it?</a:t>
            </a:r>
            <a:endParaRPr sz="1050" dirty="0"/>
          </a:p>
        </p:txBody>
      </p:sp>
      <p:pic>
        <p:nvPicPr>
          <p:cNvPr id="1026" name="Picture 2" descr="Image result for github icon">
            <a:extLst>
              <a:ext uri="{FF2B5EF4-FFF2-40B4-BE49-F238E27FC236}">
                <a16:creationId xmlns:a16="http://schemas.microsoft.com/office/drawing/2014/main" id="{6D5C16B3-63BE-744D-84AF-76E7C393EC2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069210" y="1739966"/>
            <a:ext cx="484505" cy="4845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lack icon">
            <a:extLst>
              <a:ext uri="{FF2B5EF4-FFF2-40B4-BE49-F238E27FC236}">
                <a16:creationId xmlns:a16="http://schemas.microsoft.com/office/drawing/2014/main" id="{752C6FD1-610E-6840-8453-73AFDDD9690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349523" y="1716786"/>
            <a:ext cx="492525" cy="530865"/>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Google Shape;213;p29">
            <a:extLst>
              <a:ext uri="{FF2B5EF4-FFF2-40B4-BE49-F238E27FC236}">
                <a16:creationId xmlns:a16="http://schemas.microsoft.com/office/drawing/2014/main" id="{9C4595CF-5868-6340-9A4E-2F1F2600CF78}"/>
              </a:ext>
            </a:extLst>
          </p:cNvPr>
          <p:cNvCxnSpPr>
            <a:cxnSpLocks/>
            <a:stCxn id="24" idx="1"/>
            <a:endCxn id="1028" idx="3"/>
          </p:cNvCxnSpPr>
          <p:nvPr/>
        </p:nvCxnSpPr>
        <p:spPr>
          <a:xfrm flipH="1">
            <a:off x="3842048" y="1779386"/>
            <a:ext cx="618407" cy="202833"/>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cxnSp>
        <p:nvCxnSpPr>
          <p:cNvPr id="31" name="Google Shape;213;p29">
            <a:extLst>
              <a:ext uri="{FF2B5EF4-FFF2-40B4-BE49-F238E27FC236}">
                <a16:creationId xmlns:a16="http://schemas.microsoft.com/office/drawing/2014/main" id="{EA4BD76C-18CD-6D42-853E-4313681B9E9E}"/>
              </a:ext>
            </a:extLst>
          </p:cNvPr>
          <p:cNvCxnSpPr>
            <a:cxnSpLocks/>
            <a:stCxn id="24" idx="3"/>
            <a:endCxn id="1026" idx="1"/>
          </p:cNvCxnSpPr>
          <p:nvPr/>
        </p:nvCxnSpPr>
        <p:spPr>
          <a:xfrm>
            <a:off x="6450804" y="1779386"/>
            <a:ext cx="618406" cy="202833"/>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sp>
        <p:nvSpPr>
          <p:cNvPr id="2" name="Footer Placeholder 1">
            <a:extLst>
              <a:ext uri="{FF2B5EF4-FFF2-40B4-BE49-F238E27FC236}">
                <a16:creationId xmlns:a16="http://schemas.microsoft.com/office/drawing/2014/main" id="{2AEEDA2B-AB55-794A-854F-331777400AE8}"/>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E1CD0DD9-F03E-9E41-8B5A-A6D0434C6BC7}"/>
              </a:ext>
            </a:extLst>
          </p:cNvPr>
          <p:cNvSpPr>
            <a:spLocks noGrp="1"/>
          </p:cNvSpPr>
          <p:nvPr>
            <p:ph type="sldNum" sz="quarter" idx="12"/>
          </p:nvPr>
        </p:nvSpPr>
        <p:spPr/>
        <p:txBody>
          <a:bodyPr/>
          <a:lstStyle/>
          <a:p>
            <a:fld id="{53C7D256-7CB4-8D4B-B359-120D79D46DFF}" type="slidenum">
              <a:rPr lang="en-US" smtClean="0"/>
              <a:t>145</a:t>
            </a:fld>
            <a:endParaRPr lang="en-US"/>
          </a:p>
        </p:txBody>
      </p:sp>
    </p:spTree>
    <p:extLst>
      <p:ext uri="{BB962C8B-B14F-4D97-AF65-F5344CB8AC3E}">
        <p14:creationId xmlns:p14="http://schemas.microsoft.com/office/powerpoint/2010/main" val="3479362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4"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6;p29">
            <a:extLst>
              <a:ext uri="{FF2B5EF4-FFF2-40B4-BE49-F238E27FC236}">
                <a16:creationId xmlns:a16="http://schemas.microsoft.com/office/drawing/2014/main" id="{60DF3766-CF7B-9941-B9B0-9C385B99C6DC}"/>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1;p29">
            <a:extLst>
              <a:ext uri="{FF2B5EF4-FFF2-40B4-BE49-F238E27FC236}">
                <a16:creationId xmlns:a16="http://schemas.microsoft.com/office/drawing/2014/main" id="{C9B42D74-DBBC-E349-BF64-E9FCC0F1562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cxnSp>
        <p:nvCxnSpPr>
          <p:cNvPr id="13" name="Google Shape;208;p29">
            <a:extLst>
              <a:ext uri="{FF2B5EF4-FFF2-40B4-BE49-F238E27FC236}">
                <a16:creationId xmlns:a16="http://schemas.microsoft.com/office/drawing/2014/main" id="{0E95891A-C0C8-0B40-BCC1-044E50943F7B}"/>
              </a:ext>
            </a:extLst>
          </p:cNvPr>
          <p:cNvCxnSpPr>
            <a:cxnSpLocks/>
          </p:cNvCxnSpPr>
          <p:nvPr/>
        </p:nvCxnSpPr>
        <p:spPr>
          <a:xfrm flipH="1">
            <a:off x="2673257" y="3480645"/>
            <a:ext cx="2578624" cy="19889"/>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4" name="Google Shape;210;p29">
            <a:extLst>
              <a:ext uri="{FF2B5EF4-FFF2-40B4-BE49-F238E27FC236}">
                <a16:creationId xmlns:a16="http://schemas.microsoft.com/office/drawing/2014/main" id="{580A6412-3703-F34F-81B5-98F17089A886}"/>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17" name="Google Shape;210;p29">
            <a:extLst>
              <a:ext uri="{FF2B5EF4-FFF2-40B4-BE49-F238E27FC236}">
                <a16:creationId xmlns:a16="http://schemas.microsoft.com/office/drawing/2014/main" id="{0A9BBA8E-FEB7-2A4E-8801-E25C8B548134}"/>
              </a:ext>
            </a:extLst>
          </p:cNvPr>
          <p:cNvSpPr txBox="1"/>
          <p:nvPr/>
        </p:nvSpPr>
        <p:spPr>
          <a:xfrm>
            <a:off x="2117439" y="3217547"/>
            <a:ext cx="364371"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2100" dirty="0"/>
              <a:t>?</a:t>
            </a:r>
            <a:endParaRPr sz="2100" dirty="0"/>
          </a:p>
        </p:txBody>
      </p:sp>
      <p:sp>
        <p:nvSpPr>
          <p:cNvPr id="18" name="Google Shape;212;p29">
            <a:extLst>
              <a:ext uri="{FF2B5EF4-FFF2-40B4-BE49-F238E27FC236}">
                <a16:creationId xmlns:a16="http://schemas.microsoft.com/office/drawing/2014/main" id="{44CD9E35-BB90-AD43-A624-92F75EF1349A}"/>
              </a:ext>
            </a:extLst>
          </p:cNvPr>
          <p:cNvSpPr txBox="1"/>
          <p:nvPr/>
        </p:nvSpPr>
        <p:spPr>
          <a:xfrm>
            <a:off x="3595786" y="4607933"/>
            <a:ext cx="1782544" cy="36931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750" dirty="0"/>
              <a:t>Who consumes the messages I send? Whom do I have a contract with?</a:t>
            </a:r>
            <a:endParaRPr sz="750" dirty="0"/>
          </a:p>
        </p:txBody>
      </p:sp>
      <p:cxnSp>
        <p:nvCxnSpPr>
          <p:cNvPr id="19" name="Google Shape;213;p29">
            <a:extLst>
              <a:ext uri="{FF2B5EF4-FFF2-40B4-BE49-F238E27FC236}">
                <a16:creationId xmlns:a16="http://schemas.microsoft.com/office/drawing/2014/main" id="{B9FF37A6-0613-EF4A-ABAD-D8931F1BFE1F}"/>
              </a:ext>
            </a:extLst>
          </p:cNvPr>
          <p:cNvCxnSpPr>
            <a:cxnSpLocks/>
            <a:endCxn id="17" idx="2"/>
          </p:cNvCxnSpPr>
          <p:nvPr/>
        </p:nvCxnSpPr>
        <p:spPr>
          <a:xfrm flipH="1" flipV="1">
            <a:off x="2299625" y="3679190"/>
            <a:ext cx="1621182" cy="911277"/>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1" name="Google Shape;212;p29">
            <a:extLst>
              <a:ext uri="{FF2B5EF4-FFF2-40B4-BE49-F238E27FC236}">
                <a16:creationId xmlns:a16="http://schemas.microsoft.com/office/drawing/2014/main" id="{C4BFAE9E-E7DF-8442-B9FC-945B49FEDD5A}"/>
              </a:ext>
            </a:extLst>
          </p:cNvPr>
          <p:cNvSpPr txBox="1"/>
          <p:nvPr/>
        </p:nvSpPr>
        <p:spPr>
          <a:xfrm>
            <a:off x="4668261" y="1332062"/>
            <a:ext cx="1782544" cy="110797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 Do I search all the GitHub Repos looking for the name of my message hoping to find it?</a:t>
            </a:r>
          </a:p>
          <a:p>
            <a:r>
              <a:rPr lang="en-GB" sz="1050" dirty="0"/>
              <a:t>- Do I want to put a message out on Slack or Teams asking if anyone consumes it?</a:t>
            </a:r>
            <a:endParaRPr sz="1050" dirty="0"/>
          </a:p>
        </p:txBody>
      </p:sp>
      <p:pic>
        <p:nvPicPr>
          <p:cNvPr id="22" name="Picture 2" descr="Image result for github icon">
            <a:extLst>
              <a:ext uri="{FF2B5EF4-FFF2-40B4-BE49-F238E27FC236}">
                <a16:creationId xmlns:a16="http://schemas.microsoft.com/office/drawing/2014/main" id="{66AFBF22-F10F-8048-B0FA-3EEA23077F4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800395" y="1795223"/>
            <a:ext cx="484505" cy="48450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Google Shape;213;p29">
            <a:extLst>
              <a:ext uri="{FF2B5EF4-FFF2-40B4-BE49-F238E27FC236}">
                <a16:creationId xmlns:a16="http://schemas.microsoft.com/office/drawing/2014/main" id="{5E70B7FE-5024-C442-8052-7DE437B52AE4}"/>
              </a:ext>
            </a:extLst>
          </p:cNvPr>
          <p:cNvCxnSpPr>
            <a:cxnSpLocks/>
            <a:stCxn id="21" idx="3"/>
            <a:endCxn id="22" idx="1"/>
          </p:cNvCxnSpPr>
          <p:nvPr/>
        </p:nvCxnSpPr>
        <p:spPr>
          <a:xfrm>
            <a:off x="6450805" y="1886049"/>
            <a:ext cx="349590" cy="151427"/>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pic>
        <p:nvPicPr>
          <p:cNvPr id="24" name="Picture 4" descr="Image result for slack icon">
            <a:extLst>
              <a:ext uri="{FF2B5EF4-FFF2-40B4-BE49-F238E27FC236}">
                <a16:creationId xmlns:a16="http://schemas.microsoft.com/office/drawing/2014/main" id="{0B5794C7-8DEF-5B48-A83E-609AA5B2001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44657" y="1775615"/>
            <a:ext cx="492525" cy="530865"/>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Google Shape;213;p29">
            <a:extLst>
              <a:ext uri="{FF2B5EF4-FFF2-40B4-BE49-F238E27FC236}">
                <a16:creationId xmlns:a16="http://schemas.microsoft.com/office/drawing/2014/main" id="{CDE9D7C4-9BCD-DB44-AFDE-AE52B023147F}"/>
              </a:ext>
            </a:extLst>
          </p:cNvPr>
          <p:cNvCxnSpPr>
            <a:cxnSpLocks/>
          </p:cNvCxnSpPr>
          <p:nvPr/>
        </p:nvCxnSpPr>
        <p:spPr>
          <a:xfrm flipH="1">
            <a:off x="4337182" y="2037476"/>
            <a:ext cx="331079" cy="3572"/>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sp>
        <p:nvSpPr>
          <p:cNvPr id="39" name="Google Shape;203;p29">
            <a:extLst>
              <a:ext uri="{FF2B5EF4-FFF2-40B4-BE49-F238E27FC236}">
                <a16:creationId xmlns:a16="http://schemas.microsoft.com/office/drawing/2014/main" id="{EFE1C1BC-39CB-844D-AE42-9495B9FE8373}"/>
              </a:ext>
            </a:extLst>
          </p:cNvPr>
          <p:cNvSpPr txBox="1"/>
          <p:nvPr/>
        </p:nvSpPr>
        <p:spPr>
          <a:xfrm>
            <a:off x="3240461" y="3365240"/>
            <a:ext cx="1182452"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dirty="0" err="1"/>
              <a:t>RestaurantHoursChanged</a:t>
            </a:r>
            <a:endParaRPr sz="750" dirty="0"/>
          </a:p>
        </p:txBody>
      </p:sp>
      <p:sp>
        <p:nvSpPr>
          <p:cNvPr id="2" name="Footer Placeholder 1">
            <a:extLst>
              <a:ext uri="{FF2B5EF4-FFF2-40B4-BE49-F238E27FC236}">
                <a16:creationId xmlns:a16="http://schemas.microsoft.com/office/drawing/2014/main" id="{AD62D2AC-D632-3743-BEB1-9E671600D5A3}"/>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A8BC7C80-10B4-2744-BDB4-C50890892515}"/>
              </a:ext>
            </a:extLst>
          </p:cNvPr>
          <p:cNvSpPr>
            <a:spLocks noGrp="1"/>
          </p:cNvSpPr>
          <p:nvPr>
            <p:ph type="sldNum" sz="quarter" idx="12"/>
          </p:nvPr>
        </p:nvSpPr>
        <p:spPr/>
        <p:txBody>
          <a:bodyPr/>
          <a:lstStyle/>
          <a:p>
            <a:fld id="{53C7D256-7CB4-8D4B-B359-120D79D46DFF}" type="slidenum">
              <a:rPr lang="en-US" smtClean="0"/>
              <a:t>146</a:t>
            </a:fld>
            <a:endParaRPr lang="en-US"/>
          </a:p>
        </p:txBody>
      </p:sp>
    </p:spTree>
    <p:extLst>
      <p:ext uri="{BB962C8B-B14F-4D97-AF65-F5344CB8AC3E}">
        <p14:creationId xmlns:p14="http://schemas.microsoft.com/office/powerpoint/2010/main" val="191934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1"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a:t>Asynchronous Endpoints</a:t>
            </a:r>
            <a:endParaRPr sz="1350" dirty="0"/>
          </a:p>
        </p:txBody>
      </p:sp>
      <p:sp>
        <p:nvSpPr>
          <p:cNvPr id="3" name="Google Shape;195;p29">
            <a:extLst>
              <a:ext uri="{FF2B5EF4-FFF2-40B4-BE49-F238E27FC236}">
                <a16:creationId xmlns:a16="http://schemas.microsoft.com/office/drawing/2014/main" id="{67711F67-AE59-294E-AB2A-4945F132C682}"/>
              </a:ext>
            </a:extLst>
          </p:cNvPr>
          <p:cNvSpPr/>
          <p:nvPr/>
        </p:nvSpPr>
        <p:spPr>
          <a:xfrm>
            <a:off x="240336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 name="Google Shape;196;p29">
            <a:extLst>
              <a:ext uri="{FF2B5EF4-FFF2-40B4-BE49-F238E27FC236}">
                <a16:creationId xmlns:a16="http://schemas.microsoft.com/office/drawing/2014/main" id="{1594105C-1FBF-3845-8BE9-1EF3E4951BA6}"/>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0;p29">
            <a:extLst>
              <a:ext uri="{FF2B5EF4-FFF2-40B4-BE49-F238E27FC236}">
                <a16:creationId xmlns:a16="http://schemas.microsoft.com/office/drawing/2014/main" id="{545FF081-4DCE-A64F-82AB-CF264D2B504C}"/>
              </a:ext>
            </a:extLst>
          </p:cNvPr>
          <p:cNvSpPr txBox="1"/>
          <p:nvPr/>
        </p:nvSpPr>
        <p:spPr>
          <a:xfrm>
            <a:off x="2403362" y="3679189"/>
            <a:ext cx="772200" cy="415476"/>
          </a:xfrm>
          <a:prstGeom prst="rect">
            <a:avLst/>
          </a:prstGeom>
          <a:noFill/>
          <a:ln>
            <a:noFill/>
          </a:ln>
        </p:spPr>
        <p:txBody>
          <a:bodyPr spcFirstLastPara="1" wrap="square" lIns="68569" tIns="68569" rIns="68569" bIns="68569" anchor="t" anchorCtr="0">
            <a:spAutoFit/>
          </a:bodyPr>
          <a:lstStyle/>
          <a:p>
            <a:r>
              <a:rPr lang="en" sz="900" u="sng"/>
              <a:t>Restaurant Availability</a:t>
            </a:r>
            <a:endParaRPr sz="900" u="sng"/>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299457" y="3679189"/>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cxnSp>
        <p:nvCxnSpPr>
          <p:cNvPr id="15" name="Google Shape;208;p29">
            <a:extLst>
              <a:ext uri="{FF2B5EF4-FFF2-40B4-BE49-F238E27FC236}">
                <a16:creationId xmlns:a16="http://schemas.microsoft.com/office/drawing/2014/main" id="{6F0FD18A-4743-D947-8CA2-CE510A1072F6}"/>
              </a:ext>
            </a:extLst>
          </p:cNvPr>
          <p:cNvCxnSpPr>
            <a:cxnSpLocks/>
          </p:cNvCxnSpPr>
          <p:nvPr/>
        </p:nvCxnSpPr>
        <p:spPr>
          <a:xfrm flipH="1">
            <a:off x="4090595" y="3480645"/>
            <a:ext cx="1161285" cy="0"/>
          </a:xfrm>
          <a:prstGeom prst="straightConnector1">
            <a:avLst/>
          </a:prstGeom>
          <a:noFill/>
          <a:ln w="19050" cap="flat" cmpd="sng">
            <a:solidFill>
              <a:schemeClr val="tx1"/>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5" name="Footer Placeholder 4">
            <a:extLst>
              <a:ext uri="{FF2B5EF4-FFF2-40B4-BE49-F238E27FC236}">
                <a16:creationId xmlns:a16="http://schemas.microsoft.com/office/drawing/2014/main" id="{12FDF120-CAD2-8F43-B757-84CC7146CF5E}"/>
              </a:ext>
            </a:extLst>
          </p:cNvPr>
          <p:cNvSpPr>
            <a:spLocks noGrp="1"/>
          </p:cNvSpPr>
          <p:nvPr>
            <p:ph type="ftr" sz="quarter" idx="11"/>
          </p:nvPr>
        </p:nvSpPr>
        <p:spPr/>
        <p:txBody>
          <a:bodyPr/>
          <a:lstStyle/>
          <a:p>
            <a:r>
              <a:rPr lang="en-US"/>
              <a:t>@ICooper</a:t>
            </a:r>
          </a:p>
        </p:txBody>
      </p:sp>
      <p:sp>
        <p:nvSpPr>
          <p:cNvPr id="19" name="Slide Number Placeholder 18">
            <a:extLst>
              <a:ext uri="{FF2B5EF4-FFF2-40B4-BE49-F238E27FC236}">
                <a16:creationId xmlns:a16="http://schemas.microsoft.com/office/drawing/2014/main" id="{1094B8DE-48B9-FE4B-82A8-05D5F25475E4}"/>
              </a:ext>
            </a:extLst>
          </p:cNvPr>
          <p:cNvSpPr>
            <a:spLocks noGrp="1"/>
          </p:cNvSpPr>
          <p:nvPr>
            <p:ph type="sldNum" sz="quarter" idx="12"/>
          </p:nvPr>
        </p:nvSpPr>
        <p:spPr/>
        <p:txBody>
          <a:bodyPr/>
          <a:lstStyle/>
          <a:p>
            <a:fld id="{53C7D256-7CB4-8D4B-B359-120D79D46DFF}" type="slidenum">
              <a:rPr lang="en-US" smtClean="0"/>
              <a:t>147</a:t>
            </a:fld>
            <a:endParaRPr lang="en-US" dirty="0"/>
          </a:p>
        </p:txBody>
      </p:sp>
      <p:sp>
        <p:nvSpPr>
          <p:cNvPr id="10" name="Rectangle 9">
            <a:extLst>
              <a:ext uri="{FF2B5EF4-FFF2-40B4-BE49-F238E27FC236}">
                <a16:creationId xmlns:a16="http://schemas.microsoft.com/office/drawing/2014/main" id="{DFC94442-DCDC-214A-890D-FB4C6F837983}"/>
              </a:ext>
            </a:extLst>
          </p:cNvPr>
          <p:cNvSpPr/>
          <p:nvPr/>
        </p:nvSpPr>
        <p:spPr>
          <a:xfrm>
            <a:off x="4477870" y="3083708"/>
            <a:ext cx="266252" cy="266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6" name="Straight Connector 15">
            <a:extLst>
              <a:ext uri="{FF2B5EF4-FFF2-40B4-BE49-F238E27FC236}">
                <a16:creationId xmlns:a16="http://schemas.microsoft.com/office/drawing/2014/main" id="{18DF255E-B2F1-5B4A-99EC-D7A8C4FD60C4}"/>
              </a:ext>
            </a:extLst>
          </p:cNvPr>
          <p:cNvCxnSpPr>
            <a:cxnSpLocks/>
            <a:stCxn id="10" idx="1"/>
          </p:cNvCxnSpPr>
          <p:nvPr/>
        </p:nvCxnSpPr>
        <p:spPr>
          <a:xfrm flipH="1">
            <a:off x="4299457" y="3217022"/>
            <a:ext cx="1784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2530362-F36D-BD41-BF4B-A2D14C602897}"/>
              </a:ext>
            </a:extLst>
          </p:cNvPr>
          <p:cNvCxnSpPr/>
          <p:nvPr/>
        </p:nvCxnSpPr>
        <p:spPr>
          <a:xfrm flipV="1">
            <a:off x="4299457" y="2909336"/>
            <a:ext cx="0" cy="307686"/>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8CDBE1B-EF8E-9040-9323-FB1DDF20FFB0}"/>
              </a:ext>
            </a:extLst>
          </p:cNvPr>
          <p:cNvSpPr/>
          <p:nvPr/>
        </p:nvSpPr>
        <p:spPr>
          <a:xfrm>
            <a:off x="4211620" y="2745217"/>
            <a:ext cx="193637" cy="1641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TextBox 24">
            <a:extLst>
              <a:ext uri="{FF2B5EF4-FFF2-40B4-BE49-F238E27FC236}">
                <a16:creationId xmlns:a16="http://schemas.microsoft.com/office/drawing/2014/main" id="{65B5DE87-732E-8045-B832-1E409D8ED53D}"/>
              </a:ext>
            </a:extLst>
          </p:cNvPr>
          <p:cNvSpPr txBox="1"/>
          <p:nvPr/>
        </p:nvSpPr>
        <p:spPr>
          <a:xfrm>
            <a:off x="3028951" y="1427155"/>
            <a:ext cx="2936105" cy="715581"/>
          </a:xfrm>
          <a:prstGeom prst="rect">
            <a:avLst/>
          </a:prstGeom>
          <a:noFill/>
          <a:ln w="12700">
            <a:solidFill>
              <a:schemeClr val="accent1">
                <a:shade val="50000"/>
              </a:schemeClr>
            </a:solidFill>
          </a:ln>
        </p:spPr>
        <p:txBody>
          <a:bodyPr wrap="square" rtlCol="0">
            <a:spAutoFit/>
          </a:bodyPr>
          <a:lstStyle/>
          <a:p>
            <a:r>
              <a:rPr lang="en-US" sz="1350" dirty="0"/>
              <a:t>Our Asynchronous APIs need documenting just like any other API (HTTP </a:t>
            </a:r>
            <a:r>
              <a:rPr lang="en-US" sz="1350" dirty="0" err="1"/>
              <a:t>etc</a:t>
            </a:r>
            <a:r>
              <a:rPr lang="en-US" sz="1350" dirty="0"/>
              <a:t>).</a:t>
            </a:r>
          </a:p>
        </p:txBody>
      </p:sp>
      <p:sp>
        <p:nvSpPr>
          <p:cNvPr id="26" name="Google Shape;212;p29">
            <a:extLst>
              <a:ext uri="{FF2B5EF4-FFF2-40B4-BE49-F238E27FC236}">
                <a16:creationId xmlns:a16="http://schemas.microsoft.com/office/drawing/2014/main" id="{5A04D341-FCF8-2648-B0AA-6D4990406B9C}"/>
              </a:ext>
            </a:extLst>
          </p:cNvPr>
          <p:cNvSpPr txBox="1"/>
          <p:nvPr/>
        </p:nvSpPr>
        <p:spPr>
          <a:xfrm>
            <a:off x="439045" y="2204052"/>
            <a:ext cx="178254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need to document the message, because it is the contract</a:t>
            </a:r>
            <a:endParaRPr sz="1050" dirty="0"/>
          </a:p>
        </p:txBody>
      </p:sp>
      <p:cxnSp>
        <p:nvCxnSpPr>
          <p:cNvPr id="27" name="Google Shape;209;p29">
            <a:extLst>
              <a:ext uri="{FF2B5EF4-FFF2-40B4-BE49-F238E27FC236}">
                <a16:creationId xmlns:a16="http://schemas.microsoft.com/office/drawing/2014/main" id="{DA9E03DC-6E6E-EA41-9BC9-F2C299DF9E87}"/>
              </a:ext>
            </a:extLst>
          </p:cNvPr>
          <p:cNvCxnSpPr>
            <a:cxnSpLocks/>
            <a:stCxn id="26" idx="3"/>
          </p:cNvCxnSpPr>
          <p:nvPr/>
        </p:nvCxnSpPr>
        <p:spPr>
          <a:xfrm>
            <a:off x="2221589" y="2515665"/>
            <a:ext cx="2367217" cy="682485"/>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9" name="Google Shape;212;p29">
            <a:extLst>
              <a:ext uri="{FF2B5EF4-FFF2-40B4-BE49-F238E27FC236}">
                <a16:creationId xmlns:a16="http://schemas.microsoft.com/office/drawing/2014/main" id="{1B8EBAED-57F4-F443-9FD4-D30CDD2AFD54}"/>
              </a:ext>
            </a:extLst>
          </p:cNvPr>
          <p:cNvSpPr txBox="1"/>
          <p:nvPr/>
        </p:nvSpPr>
        <p:spPr>
          <a:xfrm>
            <a:off x="456368" y="4658139"/>
            <a:ext cx="178254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need to document the channel so we know where the message is flowing</a:t>
            </a:r>
            <a:endParaRPr sz="1050" dirty="0"/>
          </a:p>
        </p:txBody>
      </p:sp>
      <p:cxnSp>
        <p:nvCxnSpPr>
          <p:cNvPr id="30" name="Google Shape;209;p29">
            <a:extLst>
              <a:ext uri="{FF2B5EF4-FFF2-40B4-BE49-F238E27FC236}">
                <a16:creationId xmlns:a16="http://schemas.microsoft.com/office/drawing/2014/main" id="{90CF8C30-2835-E14A-9E71-937BB60BE9F2}"/>
              </a:ext>
            </a:extLst>
          </p:cNvPr>
          <p:cNvCxnSpPr>
            <a:cxnSpLocks/>
            <a:stCxn id="29" idx="3"/>
          </p:cNvCxnSpPr>
          <p:nvPr/>
        </p:nvCxnSpPr>
        <p:spPr>
          <a:xfrm flipV="1">
            <a:off x="2238912" y="3579644"/>
            <a:ext cx="2432326" cy="1390108"/>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3" name="Google Shape;212;p29">
            <a:extLst>
              <a:ext uri="{FF2B5EF4-FFF2-40B4-BE49-F238E27FC236}">
                <a16:creationId xmlns:a16="http://schemas.microsoft.com/office/drawing/2014/main" id="{B089C52D-743E-AB47-BD52-C5558CA34D15}"/>
              </a:ext>
            </a:extLst>
          </p:cNvPr>
          <p:cNvSpPr txBox="1"/>
          <p:nvPr/>
        </p:nvSpPr>
        <p:spPr>
          <a:xfrm>
            <a:off x="4534533" y="4816563"/>
            <a:ext cx="178254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need to document the protocol so we know how to send-receive</a:t>
            </a:r>
            <a:endParaRPr sz="1050" dirty="0"/>
          </a:p>
        </p:txBody>
      </p:sp>
      <p:cxnSp>
        <p:nvCxnSpPr>
          <p:cNvPr id="34" name="Google Shape;209;p29">
            <a:extLst>
              <a:ext uri="{FF2B5EF4-FFF2-40B4-BE49-F238E27FC236}">
                <a16:creationId xmlns:a16="http://schemas.microsoft.com/office/drawing/2014/main" id="{63C9C9FF-60FD-ED43-B6C6-9E52AA4264DC}"/>
              </a:ext>
            </a:extLst>
          </p:cNvPr>
          <p:cNvCxnSpPr>
            <a:cxnSpLocks/>
            <a:stCxn id="33" idx="0"/>
          </p:cNvCxnSpPr>
          <p:nvPr/>
        </p:nvCxnSpPr>
        <p:spPr>
          <a:xfrm flipH="1" flipV="1">
            <a:off x="4715312" y="3666894"/>
            <a:ext cx="710493" cy="1149669"/>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7" name="Google Shape;212;p29">
            <a:extLst>
              <a:ext uri="{FF2B5EF4-FFF2-40B4-BE49-F238E27FC236}">
                <a16:creationId xmlns:a16="http://schemas.microsoft.com/office/drawing/2014/main" id="{B2031A8B-4C1F-A14C-9B2F-ADFF9EC7FD41}"/>
              </a:ext>
            </a:extLst>
          </p:cNvPr>
          <p:cNvSpPr txBox="1"/>
          <p:nvPr/>
        </p:nvSpPr>
        <p:spPr>
          <a:xfrm>
            <a:off x="6858531" y="4274698"/>
            <a:ext cx="178254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need to document who sends and </a:t>
            </a:r>
            <a:r>
              <a:rPr lang="en" sz="1050" dirty="0" err="1"/>
              <a:t>rece</a:t>
            </a:r>
            <a:r>
              <a:rPr lang="en-GB" sz="1050" dirty="0" err="1"/>
              <a:t>i</a:t>
            </a:r>
            <a:r>
              <a:rPr lang="en" sz="1050" dirty="0" err="1"/>
              <a:t>ves</a:t>
            </a:r>
            <a:r>
              <a:rPr lang="en" sz="1050" dirty="0"/>
              <a:t> to understand flow</a:t>
            </a:r>
            <a:endParaRPr sz="1050" dirty="0"/>
          </a:p>
        </p:txBody>
      </p:sp>
      <p:cxnSp>
        <p:nvCxnSpPr>
          <p:cNvPr id="38" name="Google Shape;209;p29">
            <a:extLst>
              <a:ext uri="{FF2B5EF4-FFF2-40B4-BE49-F238E27FC236}">
                <a16:creationId xmlns:a16="http://schemas.microsoft.com/office/drawing/2014/main" id="{6FB466F4-5EA9-7944-9D54-1CF1DE05B772}"/>
              </a:ext>
            </a:extLst>
          </p:cNvPr>
          <p:cNvCxnSpPr>
            <a:cxnSpLocks/>
            <a:stCxn id="37" idx="0"/>
          </p:cNvCxnSpPr>
          <p:nvPr/>
        </p:nvCxnSpPr>
        <p:spPr>
          <a:xfrm flipH="1" flipV="1">
            <a:off x="6620330" y="3465835"/>
            <a:ext cx="1129473" cy="808863"/>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cxnSp>
        <p:nvCxnSpPr>
          <p:cNvPr id="41" name="Google Shape;209;p29">
            <a:extLst>
              <a:ext uri="{FF2B5EF4-FFF2-40B4-BE49-F238E27FC236}">
                <a16:creationId xmlns:a16="http://schemas.microsoft.com/office/drawing/2014/main" id="{A294D82E-6D08-4B45-A3EF-A63AAEA1AF4A}"/>
              </a:ext>
            </a:extLst>
          </p:cNvPr>
          <p:cNvCxnSpPr>
            <a:cxnSpLocks/>
            <a:stCxn id="37" idx="0"/>
          </p:cNvCxnSpPr>
          <p:nvPr/>
        </p:nvCxnSpPr>
        <p:spPr>
          <a:xfrm flipH="1" flipV="1">
            <a:off x="3520787" y="3579644"/>
            <a:ext cx="4229016" cy="69505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Tree>
    <p:extLst>
      <p:ext uri="{BB962C8B-B14F-4D97-AF65-F5344CB8AC3E}">
        <p14:creationId xmlns:p14="http://schemas.microsoft.com/office/powerpoint/2010/main" val="140627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animBg="1"/>
      <p:bldP spid="33" grpId="0" animBg="1"/>
      <p:bldP spid="37"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512E1EF-A415-4C4B-A653-1D8EC2BB3490}"/>
              </a:ext>
            </a:extLst>
          </p:cNvPr>
          <p:cNvSpPr/>
          <p:nvPr/>
        </p:nvSpPr>
        <p:spPr>
          <a:xfrm>
            <a:off x="735121" y="2046822"/>
            <a:ext cx="2123162" cy="337733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a:t>Endpoint – Documenting the Contract</a:t>
            </a:r>
            <a:endParaRPr sz="1350" dirty="0"/>
          </a:p>
        </p:txBody>
      </p:sp>
      <p:sp>
        <p:nvSpPr>
          <p:cNvPr id="4" name="Google Shape;196;p29">
            <a:extLst>
              <a:ext uri="{FF2B5EF4-FFF2-40B4-BE49-F238E27FC236}">
                <a16:creationId xmlns:a16="http://schemas.microsoft.com/office/drawing/2014/main" id="{1594105C-1FBF-3845-8BE9-1EF3E4951BA6}"/>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0" name="Google Shape;203;p29">
            <a:extLst>
              <a:ext uri="{FF2B5EF4-FFF2-40B4-BE49-F238E27FC236}">
                <a16:creationId xmlns:a16="http://schemas.microsoft.com/office/drawing/2014/main" id="{7C2655C2-761D-7445-91E1-EA7BAD628B43}"/>
              </a:ext>
            </a:extLst>
          </p:cNvPr>
          <p:cNvSpPr txBox="1"/>
          <p:nvPr/>
        </p:nvSpPr>
        <p:spPr>
          <a:xfrm>
            <a:off x="3120349" y="3371625"/>
            <a:ext cx="1145234"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dirty="0" err="1"/>
              <a:t>RestaurantHoursChanged</a:t>
            </a:r>
            <a:endParaRPr sz="750" dirty="0"/>
          </a:p>
        </p:txBody>
      </p:sp>
      <p:sp>
        <p:nvSpPr>
          <p:cNvPr id="11" name="Google Shape;204;p29">
            <a:extLst>
              <a:ext uri="{FF2B5EF4-FFF2-40B4-BE49-F238E27FC236}">
                <a16:creationId xmlns:a16="http://schemas.microsoft.com/office/drawing/2014/main" id="{945091C9-97BF-DF4E-AC97-DE6FED4C6BA6}"/>
              </a:ext>
            </a:extLst>
          </p:cNvPr>
          <p:cNvSpPr txBox="1"/>
          <p:nvPr/>
        </p:nvSpPr>
        <p:spPr>
          <a:xfrm>
            <a:off x="4265584" y="2848170"/>
            <a:ext cx="492525" cy="230810"/>
          </a:xfrm>
          <a:prstGeom prst="rect">
            <a:avLst/>
          </a:prstGeom>
          <a:noFill/>
          <a:ln>
            <a:noFill/>
          </a:ln>
        </p:spPr>
        <p:txBody>
          <a:bodyPr spcFirstLastPara="1" wrap="square" lIns="68569" tIns="68569" rIns="68569" bIns="68569" anchor="t" anchorCtr="0">
            <a:spAutoFit/>
          </a:bodyPr>
          <a:lstStyle/>
          <a:p>
            <a:r>
              <a:rPr lang="en" sz="600"/>
              <a:t>Upstream</a:t>
            </a:r>
            <a:endParaRPr sz="600"/>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299457" y="3679189"/>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sp>
        <p:nvSpPr>
          <p:cNvPr id="14" name="Google Shape;207;p29">
            <a:extLst>
              <a:ext uri="{FF2B5EF4-FFF2-40B4-BE49-F238E27FC236}">
                <a16:creationId xmlns:a16="http://schemas.microsoft.com/office/drawing/2014/main" id="{C0894513-13F6-C040-B23B-AC920389D06A}"/>
              </a:ext>
            </a:extLst>
          </p:cNvPr>
          <p:cNvSpPr txBox="1"/>
          <p:nvPr/>
        </p:nvSpPr>
        <p:spPr>
          <a:xfrm>
            <a:off x="934755" y="2284303"/>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Endpoint</a:t>
            </a:r>
            <a:endParaRPr sz="1200" dirty="0"/>
          </a:p>
        </p:txBody>
      </p:sp>
      <p:cxnSp>
        <p:nvCxnSpPr>
          <p:cNvPr id="15" name="Google Shape;208;p29">
            <a:extLst>
              <a:ext uri="{FF2B5EF4-FFF2-40B4-BE49-F238E27FC236}">
                <a16:creationId xmlns:a16="http://schemas.microsoft.com/office/drawing/2014/main" id="{6F0FD18A-4743-D947-8CA2-CE510A1072F6}"/>
              </a:ext>
            </a:extLst>
          </p:cNvPr>
          <p:cNvCxnSpPr>
            <a:cxnSpLocks/>
            <a:stCxn id="17" idx="0"/>
          </p:cNvCxnSpPr>
          <p:nvPr/>
        </p:nvCxnSpPr>
        <p:spPr>
          <a:xfrm flipH="1">
            <a:off x="4155555" y="3465835"/>
            <a:ext cx="1110283" cy="14810"/>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19" name="Google Shape;212;p29">
            <a:extLst>
              <a:ext uri="{FF2B5EF4-FFF2-40B4-BE49-F238E27FC236}">
                <a16:creationId xmlns:a16="http://schemas.microsoft.com/office/drawing/2014/main" id="{6F65ACF6-BB8C-9045-9783-30C648B85C3A}"/>
              </a:ext>
            </a:extLst>
          </p:cNvPr>
          <p:cNvSpPr txBox="1"/>
          <p:nvPr/>
        </p:nvSpPr>
        <p:spPr>
          <a:xfrm>
            <a:off x="3788523" y="1231387"/>
            <a:ext cx="2156318" cy="94639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lvl="0"/>
            <a:r>
              <a:rPr lang="en" sz="1050" dirty="0"/>
              <a:t>An </a:t>
            </a:r>
            <a:r>
              <a:rPr lang="en" sz="1050" b="1" dirty="0"/>
              <a:t>endpoint </a:t>
            </a:r>
            <a:r>
              <a:rPr lang="en" sz="1050" dirty="0"/>
              <a:t>is </a:t>
            </a:r>
            <a:r>
              <a:rPr lang="en-GB" sz="1050" dirty="0"/>
              <a:t>where</a:t>
            </a:r>
            <a:r>
              <a:rPr lang="en-GB" sz="1050" b="1" dirty="0"/>
              <a:t> messages should be sent, how they should be sent, and what the messages should look like</a:t>
            </a:r>
            <a:r>
              <a:rPr lang="en-GB" sz="1050" dirty="0"/>
              <a:t>. </a:t>
            </a:r>
            <a:r>
              <a:rPr lang="en" sz="1050" dirty="0"/>
              <a:t>What </a:t>
            </a:r>
            <a:r>
              <a:rPr lang="en" sz="1050" i="1" dirty="0"/>
              <a:t>promises</a:t>
            </a:r>
            <a:r>
              <a:rPr lang="en" sz="1050" dirty="0"/>
              <a:t> do we make.</a:t>
            </a:r>
            <a:endParaRPr sz="1050" dirty="0"/>
          </a:p>
        </p:txBody>
      </p:sp>
      <p:sp>
        <p:nvSpPr>
          <p:cNvPr id="21" name="Google Shape;207;p29">
            <a:extLst>
              <a:ext uri="{FF2B5EF4-FFF2-40B4-BE49-F238E27FC236}">
                <a16:creationId xmlns:a16="http://schemas.microsoft.com/office/drawing/2014/main" id="{3C47584F-5D37-7D40-BD12-726A76EBCA2E}"/>
              </a:ext>
            </a:extLst>
          </p:cNvPr>
          <p:cNvSpPr txBox="1"/>
          <p:nvPr/>
        </p:nvSpPr>
        <p:spPr>
          <a:xfrm>
            <a:off x="934755" y="3791010"/>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Channel</a:t>
            </a:r>
            <a:endParaRPr sz="1200" dirty="0"/>
          </a:p>
        </p:txBody>
      </p:sp>
      <p:sp>
        <p:nvSpPr>
          <p:cNvPr id="22" name="Google Shape;207;p29">
            <a:extLst>
              <a:ext uri="{FF2B5EF4-FFF2-40B4-BE49-F238E27FC236}">
                <a16:creationId xmlns:a16="http://schemas.microsoft.com/office/drawing/2014/main" id="{B78C5B94-B95E-D34B-867E-FEC81E870065}"/>
              </a:ext>
            </a:extLst>
          </p:cNvPr>
          <p:cNvSpPr txBox="1"/>
          <p:nvPr/>
        </p:nvSpPr>
        <p:spPr>
          <a:xfrm>
            <a:off x="936770" y="4413677"/>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Binding</a:t>
            </a:r>
            <a:endParaRPr sz="1200" dirty="0"/>
          </a:p>
        </p:txBody>
      </p:sp>
      <p:sp>
        <p:nvSpPr>
          <p:cNvPr id="23" name="Google Shape;207;p29">
            <a:extLst>
              <a:ext uri="{FF2B5EF4-FFF2-40B4-BE49-F238E27FC236}">
                <a16:creationId xmlns:a16="http://schemas.microsoft.com/office/drawing/2014/main" id="{55370121-ADD9-474F-BA27-632D81A7667C}"/>
              </a:ext>
            </a:extLst>
          </p:cNvPr>
          <p:cNvSpPr txBox="1"/>
          <p:nvPr/>
        </p:nvSpPr>
        <p:spPr>
          <a:xfrm>
            <a:off x="934755" y="2840825"/>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Message</a:t>
            </a:r>
            <a:endParaRPr sz="1200" dirty="0"/>
          </a:p>
        </p:txBody>
      </p:sp>
      <p:cxnSp>
        <p:nvCxnSpPr>
          <p:cNvPr id="25" name="Straight Arrow Connector 24">
            <a:extLst>
              <a:ext uri="{FF2B5EF4-FFF2-40B4-BE49-F238E27FC236}">
                <a16:creationId xmlns:a16="http://schemas.microsoft.com/office/drawing/2014/main" id="{2E7C1D03-9C82-7A42-9A8C-DD67B46096C0}"/>
              </a:ext>
            </a:extLst>
          </p:cNvPr>
          <p:cNvCxnSpPr>
            <a:stCxn id="19" idx="1"/>
            <a:endCxn id="14" idx="3"/>
          </p:cNvCxnSpPr>
          <p:nvPr/>
        </p:nvCxnSpPr>
        <p:spPr>
          <a:xfrm flipH="1">
            <a:off x="2658650" y="1704583"/>
            <a:ext cx="1129873" cy="74129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Google Shape;212;p29">
            <a:extLst>
              <a:ext uri="{FF2B5EF4-FFF2-40B4-BE49-F238E27FC236}">
                <a16:creationId xmlns:a16="http://schemas.microsoft.com/office/drawing/2014/main" id="{5E5D6696-FAF8-5443-8420-BCB1D81F85E5}"/>
              </a:ext>
            </a:extLst>
          </p:cNvPr>
          <p:cNvSpPr txBox="1"/>
          <p:nvPr/>
        </p:nvSpPr>
        <p:spPr>
          <a:xfrm>
            <a:off x="3397387" y="4270337"/>
            <a:ext cx="2321951"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A </a:t>
            </a:r>
            <a:r>
              <a:rPr lang="en" sz="1050" b="1" dirty="0"/>
              <a:t>channel </a:t>
            </a:r>
            <a:r>
              <a:rPr lang="en" sz="1050" dirty="0"/>
              <a:t>is the logical pipe over which messages flow. It is our address.</a:t>
            </a:r>
            <a:endParaRPr sz="1050" dirty="0"/>
          </a:p>
        </p:txBody>
      </p:sp>
      <p:cxnSp>
        <p:nvCxnSpPr>
          <p:cNvPr id="27" name="Straight Arrow Connector 26">
            <a:extLst>
              <a:ext uri="{FF2B5EF4-FFF2-40B4-BE49-F238E27FC236}">
                <a16:creationId xmlns:a16="http://schemas.microsoft.com/office/drawing/2014/main" id="{F7F67DC3-FD67-114B-8BCE-8ED015F4C3A4}"/>
              </a:ext>
            </a:extLst>
          </p:cNvPr>
          <p:cNvCxnSpPr>
            <a:cxnSpLocks/>
            <a:stCxn id="26" idx="1"/>
            <a:endCxn id="21" idx="3"/>
          </p:cNvCxnSpPr>
          <p:nvPr/>
        </p:nvCxnSpPr>
        <p:spPr>
          <a:xfrm flipH="1" flipV="1">
            <a:off x="2658650" y="3952582"/>
            <a:ext cx="738737" cy="54857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212;p29">
            <a:extLst>
              <a:ext uri="{FF2B5EF4-FFF2-40B4-BE49-F238E27FC236}">
                <a16:creationId xmlns:a16="http://schemas.microsoft.com/office/drawing/2014/main" id="{677607BE-FC58-4E49-9652-B2476B19C65A}"/>
              </a:ext>
            </a:extLst>
          </p:cNvPr>
          <p:cNvSpPr txBox="1"/>
          <p:nvPr/>
        </p:nvSpPr>
        <p:spPr>
          <a:xfrm>
            <a:off x="3387923" y="2329345"/>
            <a:ext cx="249345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An </a:t>
            </a:r>
            <a:r>
              <a:rPr lang="en" sz="1050" b="1" dirty="0"/>
              <a:t>message </a:t>
            </a:r>
            <a:r>
              <a:rPr lang="en" sz="1050" dirty="0"/>
              <a:t>is data that we send or receive</a:t>
            </a:r>
            <a:endParaRPr sz="1050" dirty="0"/>
          </a:p>
        </p:txBody>
      </p:sp>
      <p:cxnSp>
        <p:nvCxnSpPr>
          <p:cNvPr id="33" name="Straight Arrow Connector 32">
            <a:extLst>
              <a:ext uri="{FF2B5EF4-FFF2-40B4-BE49-F238E27FC236}">
                <a16:creationId xmlns:a16="http://schemas.microsoft.com/office/drawing/2014/main" id="{583F865F-CD6C-F74A-B4FD-EC918E7D8759}"/>
              </a:ext>
            </a:extLst>
          </p:cNvPr>
          <p:cNvCxnSpPr>
            <a:cxnSpLocks/>
            <a:stCxn id="32" idx="1"/>
            <a:endCxn id="23" idx="3"/>
          </p:cNvCxnSpPr>
          <p:nvPr/>
        </p:nvCxnSpPr>
        <p:spPr>
          <a:xfrm flipH="1">
            <a:off x="2658650" y="2479375"/>
            <a:ext cx="729273" cy="52302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12;p29">
            <a:extLst>
              <a:ext uri="{FF2B5EF4-FFF2-40B4-BE49-F238E27FC236}">
                <a16:creationId xmlns:a16="http://schemas.microsoft.com/office/drawing/2014/main" id="{DC3FAAFF-F3B2-654C-9F3D-0972CE7CF34C}"/>
              </a:ext>
            </a:extLst>
          </p:cNvPr>
          <p:cNvSpPr txBox="1"/>
          <p:nvPr/>
        </p:nvSpPr>
        <p:spPr>
          <a:xfrm>
            <a:off x="3504911" y="4903602"/>
            <a:ext cx="2321951" cy="94639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A </a:t>
            </a:r>
            <a:r>
              <a:rPr lang="en" sz="1050" b="1" dirty="0"/>
              <a:t>binding </a:t>
            </a:r>
            <a:r>
              <a:rPr lang="en" sz="1050" dirty="0"/>
              <a:t>is the details of how we implement the channel: what transport and encoding does the service support that allows messages to flow for example AMQP and Plain/Text.</a:t>
            </a:r>
            <a:endParaRPr sz="1050" dirty="0"/>
          </a:p>
        </p:txBody>
      </p:sp>
      <p:cxnSp>
        <p:nvCxnSpPr>
          <p:cNvPr id="37" name="Straight Arrow Connector 36">
            <a:extLst>
              <a:ext uri="{FF2B5EF4-FFF2-40B4-BE49-F238E27FC236}">
                <a16:creationId xmlns:a16="http://schemas.microsoft.com/office/drawing/2014/main" id="{41DE266C-F435-494C-A93C-6E30E0CF5685}"/>
              </a:ext>
            </a:extLst>
          </p:cNvPr>
          <p:cNvCxnSpPr>
            <a:cxnSpLocks/>
            <a:stCxn id="36" idx="1"/>
            <a:endCxn id="22" idx="3"/>
          </p:cNvCxnSpPr>
          <p:nvPr/>
        </p:nvCxnSpPr>
        <p:spPr>
          <a:xfrm flipH="1" flipV="1">
            <a:off x="2660665" y="4575249"/>
            <a:ext cx="844246" cy="80154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209D132-CD99-BE4B-A725-AB8A9EE4F904}"/>
              </a:ext>
            </a:extLst>
          </p:cNvPr>
          <p:cNvCxnSpPr>
            <a:cxnSpLocks/>
            <a:endCxn id="22" idx="0"/>
          </p:cNvCxnSpPr>
          <p:nvPr/>
        </p:nvCxnSpPr>
        <p:spPr>
          <a:xfrm>
            <a:off x="1796703" y="4081375"/>
            <a:ext cx="2015" cy="3323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Google Shape;212;p29">
            <a:extLst>
              <a:ext uri="{FF2B5EF4-FFF2-40B4-BE49-F238E27FC236}">
                <a16:creationId xmlns:a16="http://schemas.microsoft.com/office/drawing/2014/main" id="{32C9FBE3-0978-B84C-8EC6-728E8A4F1733}"/>
              </a:ext>
            </a:extLst>
          </p:cNvPr>
          <p:cNvSpPr txBox="1"/>
          <p:nvPr/>
        </p:nvSpPr>
        <p:spPr>
          <a:xfrm>
            <a:off x="6305573" y="5193330"/>
            <a:ext cx="2393003"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 principle you can have </a:t>
            </a:r>
            <a:r>
              <a:rPr lang="en" sz="1050" b="1" dirty="0"/>
              <a:t>multiple</a:t>
            </a:r>
            <a:r>
              <a:rPr lang="en" sz="1050" dirty="0"/>
              <a:t> </a:t>
            </a:r>
            <a:r>
              <a:rPr lang="en" sz="1050" b="1" dirty="0"/>
              <a:t>bindings</a:t>
            </a:r>
            <a:r>
              <a:rPr lang="en" sz="1050" dirty="0"/>
              <a:t> for a </a:t>
            </a:r>
            <a:r>
              <a:rPr lang="en" sz="1050" b="1" dirty="0"/>
              <a:t>channel</a:t>
            </a:r>
            <a:r>
              <a:rPr lang="en" sz="1050" dirty="0"/>
              <a:t>.</a:t>
            </a:r>
            <a:endParaRPr sz="1050" dirty="0"/>
          </a:p>
        </p:txBody>
      </p:sp>
      <p:sp>
        <p:nvSpPr>
          <p:cNvPr id="7" name="TextBox 6">
            <a:extLst>
              <a:ext uri="{FF2B5EF4-FFF2-40B4-BE49-F238E27FC236}">
                <a16:creationId xmlns:a16="http://schemas.microsoft.com/office/drawing/2014/main" id="{42BB1908-37C2-5B45-B830-7C5EB135597E}"/>
              </a:ext>
            </a:extLst>
          </p:cNvPr>
          <p:cNvSpPr txBox="1"/>
          <p:nvPr/>
        </p:nvSpPr>
        <p:spPr>
          <a:xfrm>
            <a:off x="934755" y="3196001"/>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Metadata (Headers)</a:t>
            </a:r>
          </a:p>
        </p:txBody>
      </p:sp>
      <p:sp>
        <p:nvSpPr>
          <p:cNvPr id="29" name="TextBox 28">
            <a:extLst>
              <a:ext uri="{FF2B5EF4-FFF2-40B4-BE49-F238E27FC236}">
                <a16:creationId xmlns:a16="http://schemas.microsoft.com/office/drawing/2014/main" id="{FA7E170A-5E36-BD41-96CB-B52C06B4F62B}"/>
              </a:ext>
            </a:extLst>
          </p:cNvPr>
          <p:cNvSpPr txBox="1"/>
          <p:nvPr/>
        </p:nvSpPr>
        <p:spPr>
          <a:xfrm>
            <a:off x="938449" y="3449637"/>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Data  (Payload)</a:t>
            </a:r>
          </a:p>
        </p:txBody>
      </p:sp>
      <p:sp>
        <p:nvSpPr>
          <p:cNvPr id="30" name="Google Shape;212;p29">
            <a:extLst>
              <a:ext uri="{FF2B5EF4-FFF2-40B4-BE49-F238E27FC236}">
                <a16:creationId xmlns:a16="http://schemas.microsoft.com/office/drawing/2014/main" id="{B0F5F904-34D0-0D40-A930-66CACB2CEC43}"/>
              </a:ext>
            </a:extLst>
          </p:cNvPr>
          <p:cNvSpPr txBox="1"/>
          <p:nvPr/>
        </p:nvSpPr>
        <p:spPr>
          <a:xfrm>
            <a:off x="6727633" y="2216118"/>
            <a:ext cx="1863341" cy="94639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will need to agree what the metadata – the </a:t>
            </a:r>
            <a:r>
              <a:rPr lang="en" sz="1050" b="1" dirty="0"/>
              <a:t>headers</a:t>
            </a:r>
            <a:r>
              <a:rPr lang="en" sz="1050" dirty="0"/>
              <a:t> are – and we will need to agree the </a:t>
            </a:r>
            <a:r>
              <a:rPr lang="en" sz="1050" i="1" dirty="0"/>
              <a:t>encoding</a:t>
            </a:r>
            <a:r>
              <a:rPr lang="en" sz="1050" dirty="0"/>
              <a:t> and </a:t>
            </a:r>
            <a:r>
              <a:rPr lang="en" sz="1050" i="1" dirty="0"/>
              <a:t>schema</a:t>
            </a:r>
            <a:r>
              <a:rPr lang="en" sz="1050" dirty="0"/>
              <a:t> of the </a:t>
            </a:r>
            <a:r>
              <a:rPr lang="en" sz="1050" b="1" dirty="0"/>
              <a:t>body</a:t>
            </a:r>
            <a:r>
              <a:rPr lang="en" sz="1050" dirty="0"/>
              <a:t>.</a:t>
            </a:r>
            <a:endParaRPr sz="1050" dirty="0"/>
          </a:p>
        </p:txBody>
      </p:sp>
      <p:cxnSp>
        <p:nvCxnSpPr>
          <p:cNvPr id="31" name="Straight Arrow Connector 30">
            <a:extLst>
              <a:ext uri="{FF2B5EF4-FFF2-40B4-BE49-F238E27FC236}">
                <a16:creationId xmlns:a16="http://schemas.microsoft.com/office/drawing/2014/main" id="{9D4BA2FF-204B-B94D-86EF-A38BF4E9F97F}"/>
              </a:ext>
            </a:extLst>
          </p:cNvPr>
          <p:cNvCxnSpPr>
            <a:cxnSpLocks/>
            <a:stCxn id="30" idx="1"/>
          </p:cNvCxnSpPr>
          <p:nvPr/>
        </p:nvCxnSpPr>
        <p:spPr>
          <a:xfrm flipH="1">
            <a:off x="3649989" y="2689314"/>
            <a:ext cx="3077644" cy="71278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D74BD98-615D-2B4B-895F-86332DE55716}"/>
              </a:ext>
            </a:extLst>
          </p:cNvPr>
          <p:cNvCxnSpPr>
            <a:cxnSpLocks/>
            <a:stCxn id="32" idx="3"/>
            <a:endCxn id="30" idx="1"/>
          </p:cNvCxnSpPr>
          <p:nvPr/>
        </p:nvCxnSpPr>
        <p:spPr>
          <a:xfrm>
            <a:off x="5881373" y="2479375"/>
            <a:ext cx="846260" cy="209939"/>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679C838-E13A-3E47-8373-40D561CE6A6F}"/>
              </a:ext>
            </a:extLst>
          </p:cNvPr>
          <p:cNvCxnSpPr>
            <a:cxnSpLocks/>
            <a:endCxn id="45" idx="1"/>
          </p:cNvCxnSpPr>
          <p:nvPr/>
        </p:nvCxnSpPr>
        <p:spPr>
          <a:xfrm>
            <a:off x="5826862" y="5376797"/>
            <a:ext cx="478711" cy="47355"/>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B0C98FF4-7549-9543-BD12-B6F51E572AAF}"/>
              </a:ext>
            </a:extLst>
          </p:cNvPr>
          <p:cNvSpPr>
            <a:spLocks noGrp="1"/>
          </p:cNvSpPr>
          <p:nvPr>
            <p:ph type="ftr" sz="quarter" idx="11"/>
          </p:nvPr>
        </p:nvSpPr>
        <p:spPr/>
        <p:txBody>
          <a:bodyPr/>
          <a:lstStyle/>
          <a:p>
            <a:r>
              <a:rPr lang="en-US"/>
              <a:t>@ICooper</a:t>
            </a:r>
          </a:p>
        </p:txBody>
      </p:sp>
      <p:sp>
        <p:nvSpPr>
          <p:cNvPr id="6" name="Slide Number Placeholder 5">
            <a:extLst>
              <a:ext uri="{FF2B5EF4-FFF2-40B4-BE49-F238E27FC236}">
                <a16:creationId xmlns:a16="http://schemas.microsoft.com/office/drawing/2014/main" id="{82347551-04AF-3C4F-A388-FCB374DC3158}"/>
              </a:ext>
            </a:extLst>
          </p:cNvPr>
          <p:cNvSpPr>
            <a:spLocks noGrp="1"/>
          </p:cNvSpPr>
          <p:nvPr>
            <p:ph type="sldNum" sz="quarter" idx="12"/>
          </p:nvPr>
        </p:nvSpPr>
        <p:spPr/>
        <p:txBody>
          <a:bodyPr/>
          <a:lstStyle/>
          <a:p>
            <a:fld id="{53C7D256-7CB4-8D4B-B359-120D79D46DFF}" type="slidenum">
              <a:rPr lang="en-US" smtClean="0"/>
              <a:t>148</a:t>
            </a:fld>
            <a:endParaRPr lang="en-US"/>
          </a:p>
        </p:txBody>
      </p:sp>
    </p:spTree>
    <p:extLst>
      <p:ext uri="{BB962C8B-B14F-4D97-AF65-F5344CB8AC3E}">
        <p14:creationId xmlns:p14="http://schemas.microsoft.com/office/powerpoint/2010/main" val="14253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21" grpId="0" animBg="1"/>
      <p:bldP spid="22" grpId="0" animBg="1"/>
      <p:bldP spid="23" grpId="0" animBg="1"/>
      <p:bldP spid="26" grpId="0" animBg="1"/>
      <p:bldP spid="32" grpId="0" animBg="1"/>
      <p:bldP spid="36" grpId="0" animBg="1"/>
      <p:bldP spid="45" grpId="0" animBg="1"/>
      <p:bldP spid="7" grpId="0" animBg="1"/>
      <p:bldP spid="29" grpId="0" animBg="1"/>
      <p:bldP spid="30"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383058-CFBB-9D40-BF87-3296723BCE01}"/>
              </a:ext>
            </a:extLst>
          </p:cNvPr>
          <p:cNvPicPr>
            <a:picLocks noChangeAspect="1"/>
          </p:cNvPicPr>
          <p:nvPr/>
        </p:nvPicPr>
        <p:blipFill>
          <a:blip r:embed="rId2"/>
          <a:stretch>
            <a:fillRect/>
          </a:stretch>
        </p:blipFill>
        <p:spPr>
          <a:xfrm>
            <a:off x="381000" y="1308109"/>
            <a:ext cx="8763000" cy="4434590"/>
          </a:xfrm>
          <a:prstGeom prst="rect">
            <a:avLst/>
          </a:prstGeom>
        </p:spPr>
      </p:pic>
      <p:sp>
        <p:nvSpPr>
          <p:cNvPr id="7" name="Footer Placeholder 6">
            <a:extLst>
              <a:ext uri="{FF2B5EF4-FFF2-40B4-BE49-F238E27FC236}">
                <a16:creationId xmlns:a16="http://schemas.microsoft.com/office/drawing/2014/main" id="{ADB6F3A8-26AF-A447-9B89-C235883834ED}"/>
              </a:ext>
            </a:extLst>
          </p:cNvPr>
          <p:cNvSpPr>
            <a:spLocks noGrp="1"/>
          </p:cNvSpPr>
          <p:nvPr>
            <p:ph type="ftr" sz="quarter" idx="11"/>
          </p:nvPr>
        </p:nvSpPr>
        <p:spPr/>
        <p:txBody>
          <a:bodyPr/>
          <a:lstStyle/>
          <a:p>
            <a:r>
              <a:rPr lang="en-US"/>
              <a:t>@ICooper</a:t>
            </a:r>
          </a:p>
        </p:txBody>
      </p:sp>
      <p:sp>
        <p:nvSpPr>
          <p:cNvPr id="8" name="Slide Number Placeholder 7">
            <a:extLst>
              <a:ext uri="{FF2B5EF4-FFF2-40B4-BE49-F238E27FC236}">
                <a16:creationId xmlns:a16="http://schemas.microsoft.com/office/drawing/2014/main" id="{2E3C7F51-8CA7-D54D-A91D-DB56695097B9}"/>
              </a:ext>
            </a:extLst>
          </p:cNvPr>
          <p:cNvSpPr>
            <a:spLocks noGrp="1"/>
          </p:cNvSpPr>
          <p:nvPr>
            <p:ph type="sldNum" sz="quarter" idx="12"/>
          </p:nvPr>
        </p:nvSpPr>
        <p:spPr/>
        <p:txBody>
          <a:bodyPr/>
          <a:lstStyle/>
          <a:p>
            <a:fld id="{53C7D256-7CB4-8D4B-B359-120D79D46DFF}" type="slidenum">
              <a:rPr lang="en-US" smtClean="0"/>
              <a:t>149</a:t>
            </a:fld>
            <a:endParaRPr lang="en-US"/>
          </a:p>
        </p:txBody>
      </p:sp>
    </p:spTree>
    <p:extLst>
      <p:ext uri="{BB962C8B-B14F-4D97-AF65-F5344CB8AC3E}">
        <p14:creationId xmlns:p14="http://schemas.microsoft.com/office/powerpoint/2010/main" val="656831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FC08398-CAE9-7CE1-0533-C4CEE970A96B}"/>
              </a:ext>
            </a:extLst>
          </p:cNvPr>
          <p:cNvPicPr>
            <a:picLocks noChangeAspect="1"/>
          </p:cNvPicPr>
          <p:nvPr/>
        </p:nvPicPr>
        <p:blipFill>
          <a:blip r:embed="rId2"/>
          <a:stretch>
            <a:fillRect/>
          </a:stretch>
        </p:blipFill>
        <p:spPr>
          <a:xfrm>
            <a:off x="894782" y="1113286"/>
            <a:ext cx="6468083" cy="2494832"/>
          </a:xfrm>
          <a:prstGeom prst="rect">
            <a:avLst/>
          </a:prstGeom>
        </p:spPr>
      </p:pic>
      <p:pic>
        <p:nvPicPr>
          <p:cNvPr id="7" name="Graphic 6" descr="Envelope">
            <a:extLst>
              <a:ext uri="{FF2B5EF4-FFF2-40B4-BE49-F238E27FC236}">
                <a16:creationId xmlns:a16="http://schemas.microsoft.com/office/drawing/2014/main" id="{17FA7819-1521-32CB-6770-A0270B5039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48701" y="3041239"/>
            <a:ext cx="604382" cy="604382"/>
          </a:xfrm>
          <a:prstGeom prst="rect">
            <a:avLst/>
          </a:prstGeom>
        </p:spPr>
      </p:pic>
      <p:pic>
        <p:nvPicPr>
          <p:cNvPr id="12" name="Graphic 11" descr="Envelope">
            <a:extLst>
              <a:ext uri="{FF2B5EF4-FFF2-40B4-BE49-F238E27FC236}">
                <a16:creationId xmlns:a16="http://schemas.microsoft.com/office/drawing/2014/main" id="{C3769EA5-024F-780A-5EFB-C4FBC9E788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44319" y="3041239"/>
            <a:ext cx="604382" cy="604382"/>
          </a:xfrm>
          <a:prstGeom prst="rect">
            <a:avLst/>
          </a:prstGeom>
        </p:spPr>
      </p:pic>
      <p:pic>
        <p:nvPicPr>
          <p:cNvPr id="13" name="Graphic 12" descr="Envelope">
            <a:extLst>
              <a:ext uri="{FF2B5EF4-FFF2-40B4-BE49-F238E27FC236}">
                <a16:creationId xmlns:a16="http://schemas.microsoft.com/office/drawing/2014/main" id="{C1EB49F4-6C17-178F-24F5-884AA97159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9938" y="3041239"/>
            <a:ext cx="604382" cy="604382"/>
          </a:xfrm>
          <a:prstGeom prst="rect">
            <a:avLst/>
          </a:prstGeom>
        </p:spPr>
      </p:pic>
      <p:pic>
        <p:nvPicPr>
          <p:cNvPr id="14" name="Graphic 13" descr="Envelope">
            <a:extLst>
              <a:ext uri="{FF2B5EF4-FFF2-40B4-BE49-F238E27FC236}">
                <a16:creationId xmlns:a16="http://schemas.microsoft.com/office/drawing/2014/main" id="{2D697E2D-A724-8F24-569A-FD38DBBD84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23030" y="3041239"/>
            <a:ext cx="604382" cy="604382"/>
          </a:xfrm>
          <a:prstGeom prst="rect">
            <a:avLst/>
          </a:prstGeom>
        </p:spPr>
      </p:pic>
      <p:pic>
        <p:nvPicPr>
          <p:cNvPr id="15" name="Graphic 14" descr="Envelope">
            <a:extLst>
              <a:ext uri="{FF2B5EF4-FFF2-40B4-BE49-F238E27FC236}">
                <a16:creationId xmlns:a16="http://schemas.microsoft.com/office/drawing/2014/main" id="{B7F71B2D-5247-04A7-6F27-6121861374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31175" y="3041239"/>
            <a:ext cx="604382" cy="604382"/>
          </a:xfrm>
          <a:prstGeom prst="rect">
            <a:avLst/>
          </a:prstGeom>
        </p:spPr>
      </p:pic>
      <p:pic>
        <p:nvPicPr>
          <p:cNvPr id="16" name="Graphic 15" descr="Envelope">
            <a:extLst>
              <a:ext uri="{FF2B5EF4-FFF2-40B4-BE49-F238E27FC236}">
                <a16:creationId xmlns:a16="http://schemas.microsoft.com/office/drawing/2014/main" id="{3766DFDE-5025-CE4B-1011-E8A8F55CB3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4267" y="3041239"/>
            <a:ext cx="604382" cy="604382"/>
          </a:xfrm>
          <a:prstGeom prst="rect">
            <a:avLst/>
          </a:prstGeom>
        </p:spPr>
      </p:pic>
      <p:pic>
        <p:nvPicPr>
          <p:cNvPr id="17" name="Graphic 16" descr="Envelope">
            <a:extLst>
              <a:ext uri="{FF2B5EF4-FFF2-40B4-BE49-F238E27FC236}">
                <a16:creationId xmlns:a16="http://schemas.microsoft.com/office/drawing/2014/main" id="{FA8C9E94-EA65-951F-B977-FDF2F682EA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2728" y="3041239"/>
            <a:ext cx="604382" cy="604382"/>
          </a:xfrm>
          <a:prstGeom prst="rect">
            <a:avLst/>
          </a:prstGeom>
        </p:spPr>
      </p:pic>
      <p:pic>
        <p:nvPicPr>
          <p:cNvPr id="18" name="Graphic 17" descr="Envelope">
            <a:extLst>
              <a:ext uri="{FF2B5EF4-FFF2-40B4-BE49-F238E27FC236}">
                <a16:creationId xmlns:a16="http://schemas.microsoft.com/office/drawing/2014/main" id="{70C7F357-2550-F783-955E-ECFAB561ED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16754" y="3041239"/>
            <a:ext cx="604382" cy="604382"/>
          </a:xfrm>
          <a:prstGeom prst="rect">
            <a:avLst/>
          </a:prstGeom>
        </p:spPr>
      </p:pic>
      <p:sp>
        <p:nvSpPr>
          <p:cNvPr id="19" name="TextBox 18">
            <a:extLst>
              <a:ext uri="{FF2B5EF4-FFF2-40B4-BE49-F238E27FC236}">
                <a16:creationId xmlns:a16="http://schemas.microsoft.com/office/drawing/2014/main" id="{325CF9AD-4171-EC29-542E-1A4C4CC6A605}"/>
              </a:ext>
            </a:extLst>
          </p:cNvPr>
          <p:cNvSpPr txBox="1"/>
          <p:nvPr/>
        </p:nvSpPr>
        <p:spPr>
          <a:xfrm>
            <a:off x="5859636" y="3881389"/>
            <a:ext cx="2711913"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If we succeed, then we delete the message from the queue, no one else can now process it.</a:t>
            </a:r>
          </a:p>
        </p:txBody>
      </p:sp>
      <p:cxnSp>
        <p:nvCxnSpPr>
          <p:cNvPr id="20" name="Straight Arrow Connector 19">
            <a:extLst>
              <a:ext uri="{FF2B5EF4-FFF2-40B4-BE49-F238E27FC236}">
                <a16:creationId xmlns:a16="http://schemas.microsoft.com/office/drawing/2014/main" id="{7FC6656D-E2B9-9F95-D26B-8B6B9AB57C92}"/>
              </a:ext>
            </a:extLst>
          </p:cNvPr>
          <p:cNvCxnSpPr>
            <a:cxnSpLocks/>
            <a:stCxn id="19" idx="0"/>
          </p:cNvCxnSpPr>
          <p:nvPr/>
        </p:nvCxnSpPr>
        <p:spPr>
          <a:xfrm flipH="1" flipV="1">
            <a:off x="5771933" y="3618024"/>
            <a:ext cx="1443660" cy="2633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Eraser">
            <a:extLst>
              <a:ext uri="{FF2B5EF4-FFF2-40B4-BE49-F238E27FC236}">
                <a16:creationId xmlns:a16="http://schemas.microsoft.com/office/drawing/2014/main" id="{72616879-CB65-E66C-B0A6-352BF44CE4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25767" y="3623374"/>
            <a:ext cx="353846" cy="353846"/>
          </a:xfrm>
          <a:prstGeom prst="rect">
            <a:avLst/>
          </a:prstGeom>
        </p:spPr>
      </p:pic>
      <p:sp>
        <p:nvSpPr>
          <p:cNvPr id="22" name="TextBox 21">
            <a:extLst>
              <a:ext uri="{FF2B5EF4-FFF2-40B4-BE49-F238E27FC236}">
                <a16:creationId xmlns:a16="http://schemas.microsoft.com/office/drawing/2014/main" id="{BB7B18DB-9FF2-2B8E-9C8E-8C7044E6FD27}"/>
              </a:ext>
            </a:extLst>
          </p:cNvPr>
          <p:cNvSpPr txBox="1"/>
          <p:nvPr/>
        </p:nvSpPr>
        <p:spPr>
          <a:xfrm>
            <a:off x="548161" y="4534828"/>
            <a:ext cx="3915660" cy="1038746"/>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No Archive and Replay</a:t>
            </a:r>
          </a:p>
          <a:p>
            <a:r>
              <a:rPr lang="en-US" sz="1200" dirty="0">
                <a:latin typeface="Chalkboard" panose="03050602040202020205" pitchFamily="66" charset="77"/>
              </a:rPr>
              <a:t>With queues we delete a message once we have completed the associated action. That means we have no way to replay the request for work. Our only option is to ask the producer to resend their request.</a:t>
            </a:r>
          </a:p>
        </p:txBody>
      </p:sp>
    </p:spTree>
    <p:extLst>
      <p:ext uri="{BB962C8B-B14F-4D97-AF65-F5344CB8AC3E}">
        <p14:creationId xmlns:p14="http://schemas.microsoft.com/office/powerpoint/2010/main" val="422491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Google Shape;208;p29">
            <a:extLst>
              <a:ext uri="{FF2B5EF4-FFF2-40B4-BE49-F238E27FC236}">
                <a16:creationId xmlns:a16="http://schemas.microsoft.com/office/drawing/2014/main" id="{F7E6B050-317B-D245-950E-5503BB6D0C9F}"/>
              </a:ext>
            </a:extLst>
          </p:cNvPr>
          <p:cNvCxnSpPr>
            <a:cxnSpLocks/>
            <a:stCxn id="2" idx="1"/>
            <a:endCxn id="13" idx="3"/>
          </p:cNvCxnSpPr>
          <p:nvPr/>
        </p:nvCxnSpPr>
        <p:spPr>
          <a:xfrm>
            <a:off x="5615987" y="2678116"/>
            <a:ext cx="68582" cy="1280291"/>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2" name="Google Shape;195;p29">
            <a:extLst>
              <a:ext uri="{FF2B5EF4-FFF2-40B4-BE49-F238E27FC236}">
                <a16:creationId xmlns:a16="http://schemas.microsoft.com/office/drawing/2014/main" id="{2310F35A-CDE6-9F48-BA18-CC6F4EF40466}"/>
              </a:ext>
            </a:extLst>
          </p:cNvPr>
          <p:cNvSpPr/>
          <p:nvPr/>
        </p:nvSpPr>
        <p:spPr>
          <a:xfrm>
            <a:off x="4857389" y="1791079"/>
            <a:ext cx="1517195" cy="887984"/>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 name="Google Shape;194;p29">
            <a:extLst>
              <a:ext uri="{FF2B5EF4-FFF2-40B4-BE49-F238E27FC236}">
                <a16:creationId xmlns:a16="http://schemas.microsoft.com/office/drawing/2014/main" id="{4E277EBB-0F3B-0645-B6B8-E71296F187A2}"/>
              </a:ext>
            </a:extLst>
          </p:cNvPr>
          <p:cNvSpPr txBox="1"/>
          <p:nvPr/>
        </p:nvSpPr>
        <p:spPr>
          <a:xfrm>
            <a:off x="0" y="85725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Elements (V2)</a:t>
            </a:r>
            <a:endParaRPr dirty="0"/>
          </a:p>
        </p:txBody>
      </p:sp>
      <p:sp>
        <p:nvSpPr>
          <p:cNvPr id="5" name="Google Shape;200;p29">
            <a:extLst>
              <a:ext uri="{FF2B5EF4-FFF2-40B4-BE49-F238E27FC236}">
                <a16:creationId xmlns:a16="http://schemas.microsoft.com/office/drawing/2014/main" id="{FA080D31-0FC5-0C49-A526-411AFC8619FE}"/>
              </a:ext>
            </a:extLst>
          </p:cNvPr>
          <p:cNvSpPr txBox="1"/>
          <p:nvPr/>
        </p:nvSpPr>
        <p:spPr>
          <a:xfrm>
            <a:off x="5288398" y="2056921"/>
            <a:ext cx="723759" cy="276977"/>
          </a:xfrm>
          <a:prstGeom prst="rect">
            <a:avLst/>
          </a:prstGeom>
          <a:noFill/>
          <a:ln>
            <a:noFill/>
          </a:ln>
        </p:spPr>
        <p:txBody>
          <a:bodyPr spcFirstLastPara="1" wrap="square" lIns="68569" tIns="68569" rIns="68569" bIns="68569" anchor="t" anchorCtr="0">
            <a:spAutoFit/>
          </a:bodyPr>
          <a:lstStyle/>
          <a:p>
            <a:r>
              <a:rPr lang="en" sz="900" u="sng" dirty="0"/>
              <a:t>Application</a:t>
            </a:r>
            <a:endParaRPr sz="900" u="sng" dirty="0"/>
          </a:p>
        </p:txBody>
      </p:sp>
      <p:sp>
        <p:nvSpPr>
          <p:cNvPr id="7" name="Google Shape;203;p29">
            <a:extLst>
              <a:ext uri="{FF2B5EF4-FFF2-40B4-BE49-F238E27FC236}">
                <a16:creationId xmlns:a16="http://schemas.microsoft.com/office/drawing/2014/main" id="{9567C3E7-AC34-A448-B595-ACD35B4D4441}"/>
              </a:ext>
            </a:extLst>
          </p:cNvPr>
          <p:cNvSpPr txBox="1"/>
          <p:nvPr/>
        </p:nvSpPr>
        <p:spPr>
          <a:xfrm>
            <a:off x="3912941" y="3130578"/>
            <a:ext cx="564443"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u="sng" dirty="0"/>
              <a:t>Message</a:t>
            </a:r>
            <a:endParaRPr sz="750" u="sng" dirty="0"/>
          </a:p>
        </p:txBody>
      </p:sp>
      <p:sp>
        <p:nvSpPr>
          <p:cNvPr id="13" name="Google Shape;195;p29">
            <a:extLst>
              <a:ext uri="{FF2B5EF4-FFF2-40B4-BE49-F238E27FC236}">
                <a16:creationId xmlns:a16="http://schemas.microsoft.com/office/drawing/2014/main" id="{F5A9C0C3-D9C2-9D48-941A-6877551B438C}"/>
              </a:ext>
            </a:extLst>
          </p:cNvPr>
          <p:cNvSpPr/>
          <p:nvPr/>
        </p:nvSpPr>
        <p:spPr>
          <a:xfrm>
            <a:off x="5029360" y="3904740"/>
            <a:ext cx="1310418" cy="938628"/>
          </a:xfrm>
          <a:prstGeom prst="cloud">
            <a:avLst/>
          </a:prstGeom>
          <a:solidFill>
            <a:schemeClr val="tx2">
              <a:lumMod val="40000"/>
              <a:lumOff val="60000"/>
            </a:schemeClr>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dirty="0"/>
          </a:p>
        </p:txBody>
      </p:sp>
      <p:sp>
        <p:nvSpPr>
          <p:cNvPr id="24" name="Google Shape;200;p29">
            <a:extLst>
              <a:ext uri="{FF2B5EF4-FFF2-40B4-BE49-F238E27FC236}">
                <a16:creationId xmlns:a16="http://schemas.microsoft.com/office/drawing/2014/main" id="{3430FB8B-FB9B-964A-A4BF-6713E3CBA7DB}"/>
              </a:ext>
            </a:extLst>
          </p:cNvPr>
          <p:cNvSpPr txBox="1"/>
          <p:nvPr/>
        </p:nvSpPr>
        <p:spPr>
          <a:xfrm>
            <a:off x="5448885" y="4225089"/>
            <a:ext cx="457537" cy="276977"/>
          </a:xfrm>
          <a:prstGeom prst="rect">
            <a:avLst/>
          </a:prstGeom>
          <a:noFill/>
          <a:ln>
            <a:noFill/>
          </a:ln>
        </p:spPr>
        <p:txBody>
          <a:bodyPr spcFirstLastPara="1" wrap="square" lIns="68569" tIns="68569" rIns="68569" bIns="68569" anchor="t" anchorCtr="0">
            <a:spAutoFit/>
          </a:bodyPr>
          <a:lstStyle/>
          <a:p>
            <a:r>
              <a:rPr lang="en" sz="900" u="sng" dirty="0"/>
              <a:t>Server</a:t>
            </a:r>
            <a:endParaRPr sz="900" u="sng" dirty="0"/>
          </a:p>
        </p:txBody>
      </p:sp>
      <p:sp>
        <p:nvSpPr>
          <p:cNvPr id="25" name="Google Shape;212;p29">
            <a:extLst>
              <a:ext uri="{FF2B5EF4-FFF2-40B4-BE49-F238E27FC236}">
                <a16:creationId xmlns:a16="http://schemas.microsoft.com/office/drawing/2014/main" id="{780FDB1C-6D50-0C4E-BAD4-B2B84576D2DA}"/>
              </a:ext>
            </a:extLst>
          </p:cNvPr>
          <p:cNvSpPr txBox="1"/>
          <p:nvPr/>
        </p:nvSpPr>
        <p:spPr>
          <a:xfrm>
            <a:off x="6588208" y="2270316"/>
            <a:ext cx="2156318" cy="623225"/>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 sz="1050" dirty="0"/>
              <a:t>An application is running code that acts as a producer (sends messages) or a consumer (receives messages)</a:t>
            </a:r>
            <a:endParaRPr sz="1050" dirty="0"/>
          </a:p>
        </p:txBody>
      </p:sp>
      <p:sp>
        <p:nvSpPr>
          <p:cNvPr id="31" name="Google Shape;212;p29">
            <a:extLst>
              <a:ext uri="{FF2B5EF4-FFF2-40B4-BE49-F238E27FC236}">
                <a16:creationId xmlns:a16="http://schemas.microsoft.com/office/drawing/2014/main" id="{E6D36B3F-347D-1849-892D-422BF60F8A72}"/>
              </a:ext>
            </a:extLst>
          </p:cNvPr>
          <p:cNvSpPr txBox="1"/>
          <p:nvPr/>
        </p:nvSpPr>
        <p:spPr>
          <a:xfrm>
            <a:off x="1933125" y="4962662"/>
            <a:ext cx="2156318" cy="623225"/>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 sz="1050" dirty="0"/>
              <a:t>A message must have a payload and can have headers. Headers may protocol or application spec</a:t>
            </a:r>
            <a:r>
              <a:rPr lang="en-GB" sz="1050" dirty="0" err="1"/>
              <a:t>i</a:t>
            </a:r>
            <a:r>
              <a:rPr lang="en" sz="1050" dirty="0"/>
              <a:t>fic.</a:t>
            </a:r>
            <a:endParaRPr sz="1050" dirty="0"/>
          </a:p>
        </p:txBody>
      </p:sp>
      <p:cxnSp>
        <p:nvCxnSpPr>
          <p:cNvPr id="33" name="Straight Arrow Connector 32">
            <a:extLst>
              <a:ext uri="{FF2B5EF4-FFF2-40B4-BE49-F238E27FC236}">
                <a16:creationId xmlns:a16="http://schemas.microsoft.com/office/drawing/2014/main" id="{768725B4-D56E-0640-AC0E-875EFAEF8EF6}"/>
              </a:ext>
            </a:extLst>
          </p:cNvPr>
          <p:cNvCxnSpPr>
            <a:cxnSpLocks/>
            <a:endCxn id="37" idx="2"/>
          </p:cNvCxnSpPr>
          <p:nvPr/>
        </p:nvCxnSpPr>
        <p:spPr>
          <a:xfrm flipV="1">
            <a:off x="3468643" y="3618076"/>
            <a:ext cx="867374" cy="1370393"/>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3;p29">
            <a:extLst>
              <a:ext uri="{FF2B5EF4-FFF2-40B4-BE49-F238E27FC236}">
                <a16:creationId xmlns:a16="http://schemas.microsoft.com/office/drawing/2014/main" id="{5341985E-5566-F348-82D5-CEC385C0E235}"/>
              </a:ext>
            </a:extLst>
          </p:cNvPr>
          <p:cNvSpPr txBox="1"/>
          <p:nvPr/>
        </p:nvSpPr>
        <p:spPr>
          <a:xfrm>
            <a:off x="3900467" y="3365235"/>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P</a:t>
            </a:r>
            <a:endParaRPr sz="750" b="1" dirty="0"/>
          </a:p>
        </p:txBody>
      </p:sp>
      <p:sp>
        <p:nvSpPr>
          <p:cNvPr id="37" name="Google Shape;203;p29">
            <a:extLst>
              <a:ext uri="{FF2B5EF4-FFF2-40B4-BE49-F238E27FC236}">
                <a16:creationId xmlns:a16="http://schemas.microsoft.com/office/drawing/2014/main" id="{CFBF4557-F614-8E40-B1A4-58C42D5FD104}"/>
              </a:ext>
            </a:extLst>
          </p:cNvPr>
          <p:cNvSpPr txBox="1"/>
          <p:nvPr/>
        </p:nvSpPr>
        <p:spPr>
          <a:xfrm>
            <a:off x="4194650" y="3364183"/>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H</a:t>
            </a:r>
            <a:endParaRPr sz="750" b="1" dirty="0"/>
          </a:p>
        </p:txBody>
      </p:sp>
      <p:sp>
        <p:nvSpPr>
          <p:cNvPr id="40" name="Google Shape;212;p29">
            <a:extLst>
              <a:ext uri="{FF2B5EF4-FFF2-40B4-BE49-F238E27FC236}">
                <a16:creationId xmlns:a16="http://schemas.microsoft.com/office/drawing/2014/main" id="{6CC8FB03-3ED7-7E4E-906B-D3C171D0C3CE}"/>
              </a:ext>
            </a:extLst>
          </p:cNvPr>
          <p:cNvSpPr txBox="1"/>
          <p:nvPr/>
        </p:nvSpPr>
        <p:spPr>
          <a:xfrm>
            <a:off x="1593786" y="4316109"/>
            <a:ext cx="2156318" cy="300060"/>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Messages are sent by operations</a:t>
            </a:r>
            <a:endParaRPr sz="1050" dirty="0"/>
          </a:p>
        </p:txBody>
      </p:sp>
      <p:cxnSp>
        <p:nvCxnSpPr>
          <p:cNvPr id="44" name="Straight Arrow Connector 43">
            <a:extLst>
              <a:ext uri="{FF2B5EF4-FFF2-40B4-BE49-F238E27FC236}">
                <a16:creationId xmlns:a16="http://schemas.microsoft.com/office/drawing/2014/main" id="{E7394D82-622D-1944-86D4-9C5E3A902525}"/>
              </a:ext>
            </a:extLst>
          </p:cNvPr>
          <p:cNvCxnSpPr>
            <a:cxnSpLocks/>
            <a:stCxn id="40" idx="0"/>
          </p:cNvCxnSpPr>
          <p:nvPr/>
        </p:nvCxnSpPr>
        <p:spPr>
          <a:xfrm flipV="1">
            <a:off x="2671945" y="3683482"/>
            <a:ext cx="1511256" cy="632627"/>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7" name="Google Shape;212;p29">
            <a:extLst>
              <a:ext uri="{FF2B5EF4-FFF2-40B4-BE49-F238E27FC236}">
                <a16:creationId xmlns:a16="http://schemas.microsoft.com/office/drawing/2014/main" id="{1150BB5B-6FD6-AF4B-9D99-74B53FB1372B}"/>
              </a:ext>
            </a:extLst>
          </p:cNvPr>
          <p:cNvSpPr txBox="1"/>
          <p:nvPr/>
        </p:nvSpPr>
        <p:spPr>
          <a:xfrm>
            <a:off x="7045024" y="3854467"/>
            <a:ext cx="1882772" cy="461643"/>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Bindings are protocol specific information </a:t>
            </a:r>
            <a:endParaRPr sz="1050" dirty="0"/>
          </a:p>
        </p:txBody>
      </p:sp>
      <p:sp>
        <p:nvSpPr>
          <p:cNvPr id="58" name="Folded Corner 57">
            <a:extLst>
              <a:ext uri="{FF2B5EF4-FFF2-40B4-BE49-F238E27FC236}">
                <a16:creationId xmlns:a16="http://schemas.microsoft.com/office/drawing/2014/main" id="{6CF03267-A338-DD4E-A7D2-34218FFEF677}"/>
              </a:ext>
            </a:extLst>
          </p:cNvPr>
          <p:cNvSpPr/>
          <p:nvPr/>
        </p:nvSpPr>
        <p:spPr>
          <a:xfrm>
            <a:off x="5166037" y="5030542"/>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sp>
        <p:nvSpPr>
          <p:cNvPr id="59" name="Folded Corner 58">
            <a:extLst>
              <a:ext uri="{FF2B5EF4-FFF2-40B4-BE49-F238E27FC236}">
                <a16:creationId xmlns:a16="http://schemas.microsoft.com/office/drawing/2014/main" id="{12B4D78D-D234-244C-B182-ECF971D0853D}"/>
              </a:ext>
            </a:extLst>
          </p:cNvPr>
          <p:cNvSpPr/>
          <p:nvPr/>
        </p:nvSpPr>
        <p:spPr>
          <a:xfrm>
            <a:off x="4603117" y="3310656"/>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cxnSp>
        <p:nvCxnSpPr>
          <p:cNvPr id="63" name="Straight Arrow Connector 62">
            <a:extLst>
              <a:ext uri="{FF2B5EF4-FFF2-40B4-BE49-F238E27FC236}">
                <a16:creationId xmlns:a16="http://schemas.microsoft.com/office/drawing/2014/main" id="{659F6DF4-987E-4D4B-9AB1-2E136589F085}"/>
              </a:ext>
            </a:extLst>
          </p:cNvPr>
          <p:cNvCxnSpPr>
            <a:cxnSpLocks/>
            <a:stCxn id="57" idx="1"/>
            <a:endCxn id="58" idx="3"/>
          </p:cNvCxnSpPr>
          <p:nvPr/>
        </p:nvCxnSpPr>
        <p:spPr>
          <a:xfrm flipH="1">
            <a:off x="5906421" y="4085289"/>
            <a:ext cx="1138603" cy="1115859"/>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28FB302-52A0-6046-B01E-E42B103E1483}"/>
              </a:ext>
            </a:extLst>
          </p:cNvPr>
          <p:cNvCxnSpPr>
            <a:cxnSpLocks/>
            <a:stCxn id="57" idx="1"/>
            <a:endCxn id="59" idx="3"/>
          </p:cNvCxnSpPr>
          <p:nvPr/>
        </p:nvCxnSpPr>
        <p:spPr>
          <a:xfrm flipH="1" flipV="1">
            <a:off x="5343501" y="3481262"/>
            <a:ext cx="1701523" cy="604027"/>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09F64A1D-4D40-7F4C-A420-3CC331F32272}"/>
              </a:ext>
            </a:extLst>
          </p:cNvPr>
          <p:cNvSpPr>
            <a:spLocks noGrp="1"/>
          </p:cNvSpPr>
          <p:nvPr>
            <p:ph type="ftr" sz="quarter" idx="11"/>
          </p:nvPr>
        </p:nvSpPr>
        <p:spPr>
          <a:xfrm>
            <a:off x="2972899" y="5656900"/>
            <a:ext cx="3086100" cy="273844"/>
          </a:xfrm>
        </p:spPr>
        <p:txBody>
          <a:bodyPr/>
          <a:lstStyle/>
          <a:p>
            <a:r>
              <a:rPr lang="en-US" dirty="0"/>
              <a:t>Ian Cooper</a:t>
            </a:r>
          </a:p>
        </p:txBody>
      </p:sp>
      <p:sp>
        <p:nvSpPr>
          <p:cNvPr id="10" name="Slide Number Placeholder 9">
            <a:extLst>
              <a:ext uri="{FF2B5EF4-FFF2-40B4-BE49-F238E27FC236}">
                <a16:creationId xmlns:a16="http://schemas.microsoft.com/office/drawing/2014/main" id="{3FD46A8D-27E3-A74A-856C-0E3916E80870}"/>
              </a:ext>
            </a:extLst>
          </p:cNvPr>
          <p:cNvSpPr>
            <a:spLocks noGrp="1"/>
          </p:cNvSpPr>
          <p:nvPr>
            <p:ph type="sldNum" sz="quarter" idx="12"/>
          </p:nvPr>
        </p:nvSpPr>
        <p:spPr>
          <a:xfrm>
            <a:off x="6870395" y="5638101"/>
            <a:ext cx="2057400" cy="273844"/>
          </a:xfrm>
        </p:spPr>
        <p:txBody>
          <a:bodyPr/>
          <a:lstStyle/>
          <a:p>
            <a:fld id="{53C7D256-7CB4-8D4B-B359-120D79D46DFF}" type="slidenum">
              <a:rPr lang="en-US" smtClean="0"/>
              <a:t>150</a:t>
            </a:fld>
            <a:endParaRPr lang="en-US" dirty="0"/>
          </a:p>
        </p:txBody>
      </p:sp>
      <p:sp>
        <p:nvSpPr>
          <p:cNvPr id="30" name="Google Shape;195;p29">
            <a:extLst>
              <a:ext uri="{FF2B5EF4-FFF2-40B4-BE49-F238E27FC236}">
                <a16:creationId xmlns:a16="http://schemas.microsoft.com/office/drawing/2014/main" id="{EDA6139A-75CC-94C4-3725-9EAABC613162}"/>
              </a:ext>
            </a:extLst>
          </p:cNvPr>
          <p:cNvSpPr/>
          <p:nvPr/>
        </p:nvSpPr>
        <p:spPr>
          <a:xfrm>
            <a:off x="2844346" y="1781353"/>
            <a:ext cx="1517195" cy="887984"/>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9" name="Google Shape;200;p29">
            <a:extLst>
              <a:ext uri="{FF2B5EF4-FFF2-40B4-BE49-F238E27FC236}">
                <a16:creationId xmlns:a16="http://schemas.microsoft.com/office/drawing/2014/main" id="{6275FFA0-41D5-782F-5197-6942A29D942D}"/>
              </a:ext>
            </a:extLst>
          </p:cNvPr>
          <p:cNvSpPr txBox="1"/>
          <p:nvPr/>
        </p:nvSpPr>
        <p:spPr>
          <a:xfrm>
            <a:off x="3289283" y="2041740"/>
            <a:ext cx="627320" cy="276977"/>
          </a:xfrm>
          <a:prstGeom prst="rect">
            <a:avLst/>
          </a:prstGeom>
          <a:noFill/>
          <a:ln>
            <a:noFill/>
          </a:ln>
        </p:spPr>
        <p:txBody>
          <a:bodyPr spcFirstLastPara="1" wrap="square" lIns="68569" tIns="68569" rIns="68569" bIns="68569" anchor="t" anchorCtr="0">
            <a:spAutoFit/>
          </a:bodyPr>
          <a:lstStyle/>
          <a:p>
            <a:r>
              <a:rPr lang="en" sz="900" u="sng" dirty="0"/>
              <a:t>Channels</a:t>
            </a:r>
            <a:endParaRPr sz="900" u="sng" dirty="0"/>
          </a:p>
        </p:txBody>
      </p:sp>
      <p:sp>
        <p:nvSpPr>
          <p:cNvPr id="42" name="Google Shape;195;p29">
            <a:extLst>
              <a:ext uri="{FF2B5EF4-FFF2-40B4-BE49-F238E27FC236}">
                <a16:creationId xmlns:a16="http://schemas.microsoft.com/office/drawing/2014/main" id="{52B68ACC-B7F6-34E7-0654-17C55C558020}"/>
              </a:ext>
            </a:extLst>
          </p:cNvPr>
          <p:cNvSpPr/>
          <p:nvPr/>
        </p:nvSpPr>
        <p:spPr>
          <a:xfrm>
            <a:off x="1766859" y="3005454"/>
            <a:ext cx="1517195" cy="899286"/>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3" name="Google Shape;200;p29">
            <a:extLst>
              <a:ext uri="{FF2B5EF4-FFF2-40B4-BE49-F238E27FC236}">
                <a16:creationId xmlns:a16="http://schemas.microsoft.com/office/drawing/2014/main" id="{98D5D99A-9F7D-CF99-E671-4F46F3D1E784}"/>
              </a:ext>
            </a:extLst>
          </p:cNvPr>
          <p:cNvSpPr txBox="1"/>
          <p:nvPr/>
        </p:nvSpPr>
        <p:spPr>
          <a:xfrm>
            <a:off x="2211796" y="3265842"/>
            <a:ext cx="668759" cy="276977"/>
          </a:xfrm>
          <a:prstGeom prst="rect">
            <a:avLst/>
          </a:prstGeom>
          <a:noFill/>
          <a:ln>
            <a:noFill/>
          </a:ln>
        </p:spPr>
        <p:txBody>
          <a:bodyPr spcFirstLastPara="1" wrap="square" lIns="68569" tIns="68569" rIns="68569" bIns="68569" anchor="t" anchorCtr="0">
            <a:spAutoFit/>
          </a:bodyPr>
          <a:lstStyle/>
          <a:p>
            <a:r>
              <a:rPr lang="en" sz="900" u="sng" dirty="0"/>
              <a:t>Operations</a:t>
            </a:r>
            <a:endParaRPr sz="900" u="sng" dirty="0"/>
          </a:p>
        </p:txBody>
      </p:sp>
      <p:cxnSp>
        <p:nvCxnSpPr>
          <p:cNvPr id="62" name="Google Shape;208;p29">
            <a:extLst>
              <a:ext uri="{FF2B5EF4-FFF2-40B4-BE49-F238E27FC236}">
                <a16:creationId xmlns:a16="http://schemas.microsoft.com/office/drawing/2014/main" id="{8881EB0C-6107-DB65-2ED3-1A0C3A8E098E}"/>
              </a:ext>
            </a:extLst>
          </p:cNvPr>
          <p:cNvCxnSpPr>
            <a:cxnSpLocks/>
            <a:stCxn id="2" idx="2"/>
            <a:endCxn id="30" idx="0"/>
          </p:cNvCxnSpPr>
          <p:nvPr/>
        </p:nvCxnSpPr>
        <p:spPr>
          <a:xfrm flipH="1" flipV="1">
            <a:off x="4360276" y="2225345"/>
            <a:ext cx="501819" cy="9726"/>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cxnSp>
        <p:nvCxnSpPr>
          <p:cNvPr id="67" name="Google Shape;208;p29">
            <a:extLst>
              <a:ext uri="{FF2B5EF4-FFF2-40B4-BE49-F238E27FC236}">
                <a16:creationId xmlns:a16="http://schemas.microsoft.com/office/drawing/2014/main" id="{893E1544-676D-99CE-3635-5081593129BB}"/>
              </a:ext>
            </a:extLst>
          </p:cNvPr>
          <p:cNvCxnSpPr>
            <a:cxnSpLocks/>
            <a:stCxn id="30" idx="1"/>
            <a:endCxn id="42" idx="3"/>
          </p:cNvCxnSpPr>
          <p:nvPr/>
        </p:nvCxnSpPr>
        <p:spPr>
          <a:xfrm flipH="1">
            <a:off x="2525457" y="2668391"/>
            <a:ext cx="1077487" cy="388481"/>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cxnSp>
        <p:nvCxnSpPr>
          <p:cNvPr id="71" name="Google Shape;208;p29">
            <a:extLst>
              <a:ext uri="{FF2B5EF4-FFF2-40B4-BE49-F238E27FC236}">
                <a16:creationId xmlns:a16="http://schemas.microsoft.com/office/drawing/2014/main" id="{A77BB489-639E-3490-452B-35DD4128EDDA}"/>
              </a:ext>
            </a:extLst>
          </p:cNvPr>
          <p:cNvCxnSpPr>
            <a:cxnSpLocks/>
            <a:stCxn id="42" idx="0"/>
          </p:cNvCxnSpPr>
          <p:nvPr/>
        </p:nvCxnSpPr>
        <p:spPr>
          <a:xfrm flipV="1">
            <a:off x="3282790" y="3364183"/>
            <a:ext cx="624014" cy="90914"/>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84" name="Folded Corner 83">
            <a:extLst>
              <a:ext uri="{FF2B5EF4-FFF2-40B4-BE49-F238E27FC236}">
                <a16:creationId xmlns:a16="http://schemas.microsoft.com/office/drawing/2014/main" id="{38CD5F99-396A-EDFA-FA77-3031D2F2F16D}"/>
              </a:ext>
            </a:extLst>
          </p:cNvPr>
          <p:cNvSpPr/>
          <p:nvPr/>
        </p:nvSpPr>
        <p:spPr>
          <a:xfrm>
            <a:off x="3971963" y="2521071"/>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cxnSp>
        <p:nvCxnSpPr>
          <p:cNvPr id="85" name="Straight Arrow Connector 84">
            <a:extLst>
              <a:ext uri="{FF2B5EF4-FFF2-40B4-BE49-F238E27FC236}">
                <a16:creationId xmlns:a16="http://schemas.microsoft.com/office/drawing/2014/main" id="{F9C670C9-8972-B797-DEE0-FC3EDDE1787B}"/>
              </a:ext>
            </a:extLst>
          </p:cNvPr>
          <p:cNvCxnSpPr>
            <a:cxnSpLocks/>
            <a:stCxn id="57" idx="1"/>
            <a:endCxn id="84" idx="3"/>
          </p:cNvCxnSpPr>
          <p:nvPr/>
        </p:nvCxnSpPr>
        <p:spPr>
          <a:xfrm flipH="1" flipV="1">
            <a:off x="4712347" y="2691677"/>
            <a:ext cx="2332677" cy="1393612"/>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D375ECD7-E6CB-8A0B-070D-BE0CED73DFA1}"/>
              </a:ext>
            </a:extLst>
          </p:cNvPr>
          <p:cNvCxnSpPr>
            <a:cxnSpLocks/>
            <a:stCxn id="25" idx="1"/>
            <a:endCxn id="2" idx="0"/>
          </p:cNvCxnSpPr>
          <p:nvPr/>
        </p:nvCxnSpPr>
        <p:spPr>
          <a:xfrm flipH="1" flipV="1">
            <a:off x="6373320" y="2235071"/>
            <a:ext cx="214888" cy="346858"/>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4" name="Google Shape;212;p29">
            <a:extLst>
              <a:ext uri="{FF2B5EF4-FFF2-40B4-BE49-F238E27FC236}">
                <a16:creationId xmlns:a16="http://schemas.microsoft.com/office/drawing/2014/main" id="{54BD5757-EC58-16A8-5087-662E958BE4C1}"/>
              </a:ext>
            </a:extLst>
          </p:cNvPr>
          <p:cNvSpPr txBox="1"/>
          <p:nvPr/>
        </p:nvSpPr>
        <p:spPr>
          <a:xfrm>
            <a:off x="173678" y="1858724"/>
            <a:ext cx="2156318" cy="784808"/>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 sz="1050" dirty="0"/>
              <a:t>Channels define a set of operations that clients can perform </a:t>
            </a:r>
          </a:p>
          <a:p>
            <a:pPr marL="214313" indent="-214313">
              <a:buFontTx/>
              <a:buChar char="-"/>
            </a:pPr>
            <a:r>
              <a:rPr lang="en" sz="1050" dirty="0"/>
              <a:t>publish, receive messages</a:t>
            </a:r>
          </a:p>
          <a:p>
            <a:pPr marL="214313" indent="-214313">
              <a:buFontTx/>
              <a:buChar char="-"/>
            </a:pPr>
            <a:r>
              <a:rPr lang="en-GB" sz="1050" dirty="0"/>
              <a:t>s</a:t>
            </a:r>
            <a:r>
              <a:rPr lang="en" sz="1050" dirty="0" err="1"/>
              <a:t>ubscribe</a:t>
            </a:r>
            <a:r>
              <a:rPr lang="en" sz="1050" dirty="0"/>
              <a:t>, send messages</a:t>
            </a:r>
            <a:endParaRPr sz="1050" dirty="0"/>
          </a:p>
        </p:txBody>
      </p:sp>
      <p:cxnSp>
        <p:nvCxnSpPr>
          <p:cNvPr id="99" name="Straight Arrow Connector 98">
            <a:extLst>
              <a:ext uri="{FF2B5EF4-FFF2-40B4-BE49-F238E27FC236}">
                <a16:creationId xmlns:a16="http://schemas.microsoft.com/office/drawing/2014/main" id="{7BF69857-BCF7-8D58-0631-3C9AB79E0F05}"/>
              </a:ext>
            </a:extLst>
          </p:cNvPr>
          <p:cNvCxnSpPr>
            <a:cxnSpLocks/>
            <a:stCxn id="94" idx="3"/>
            <a:endCxn id="30" idx="2"/>
          </p:cNvCxnSpPr>
          <p:nvPr/>
        </p:nvCxnSpPr>
        <p:spPr>
          <a:xfrm flipV="1">
            <a:off x="2329996" y="2225345"/>
            <a:ext cx="519056" cy="25783"/>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349BAFF9-8654-F1EC-0F43-B3D6AA0F8D6B}"/>
              </a:ext>
            </a:extLst>
          </p:cNvPr>
          <p:cNvCxnSpPr>
            <a:cxnSpLocks/>
            <a:stCxn id="94" idx="3"/>
            <a:endCxn id="42" idx="3"/>
          </p:cNvCxnSpPr>
          <p:nvPr/>
        </p:nvCxnSpPr>
        <p:spPr>
          <a:xfrm>
            <a:off x="2329996" y="2251128"/>
            <a:ext cx="195461" cy="805744"/>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3919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1" grpId="0" animBg="1"/>
      <p:bldP spid="40" grpId="0" animBg="1"/>
      <p:bldP spid="57" grpId="0" animBg="1"/>
      <p:bldP spid="58" grpId="0" animBg="1"/>
      <p:bldP spid="59" grpId="0" animBg="1"/>
      <p:bldP spid="84" grpId="0" animBg="1"/>
      <p:bldP spid="94"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2;p29">
            <a:extLst>
              <a:ext uri="{FF2B5EF4-FFF2-40B4-BE49-F238E27FC236}">
                <a16:creationId xmlns:a16="http://schemas.microsoft.com/office/drawing/2014/main" id="{4AC469BD-915F-7644-AA45-B975E56C7074}"/>
              </a:ext>
            </a:extLst>
          </p:cNvPr>
          <p:cNvSpPr txBox="1"/>
          <p:nvPr/>
        </p:nvSpPr>
        <p:spPr>
          <a:xfrm>
            <a:off x="386105" y="1619301"/>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err="1"/>
              <a:t>AsyncAPI</a:t>
            </a:r>
            <a:r>
              <a:rPr lang="en" sz="1050" dirty="0"/>
              <a:t> Object</a:t>
            </a:r>
            <a:endParaRPr sz="1050" dirty="0"/>
          </a:p>
        </p:txBody>
      </p:sp>
      <p:sp>
        <p:nvSpPr>
          <p:cNvPr id="3" name="Google Shape;194;p29">
            <a:extLst>
              <a:ext uri="{FF2B5EF4-FFF2-40B4-BE49-F238E27FC236}">
                <a16:creationId xmlns:a16="http://schemas.microsoft.com/office/drawing/2014/main" id="{31CBBBAB-428E-1341-AB03-3EBB35542B33}"/>
              </a:ext>
            </a:extLst>
          </p:cNvPr>
          <p:cNvSpPr txBox="1"/>
          <p:nvPr/>
        </p:nvSpPr>
        <p:spPr>
          <a:xfrm>
            <a:off x="0" y="86727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Document Structure (V2)</a:t>
            </a:r>
            <a:endParaRPr dirty="0"/>
          </a:p>
        </p:txBody>
      </p:sp>
      <p:sp>
        <p:nvSpPr>
          <p:cNvPr id="4" name="Google Shape;212;p29">
            <a:extLst>
              <a:ext uri="{FF2B5EF4-FFF2-40B4-BE49-F238E27FC236}">
                <a16:creationId xmlns:a16="http://schemas.microsoft.com/office/drawing/2014/main" id="{A2720FC4-8AF9-7F43-BD8C-21848512790A}"/>
              </a:ext>
            </a:extLst>
          </p:cNvPr>
          <p:cNvSpPr txBox="1"/>
          <p:nvPr/>
        </p:nvSpPr>
        <p:spPr>
          <a:xfrm>
            <a:off x="1124488" y="2177797"/>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Info Object</a:t>
            </a:r>
            <a:endParaRPr sz="1050" dirty="0"/>
          </a:p>
        </p:txBody>
      </p:sp>
      <p:sp>
        <p:nvSpPr>
          <p:cNvPr id="5" name="Google Shape;212;p29">
            <a:extLst>
              <a:ext uri="{FF2B5EF4-FFF2-40B4-BE49-F238E27FC236}">
                <a16:creationId xmlns:a16="http://schemas.microsoft.com/office/drawing/2014/main" id="{A8497F9F-3CFE-C24E-AF3E-FDD5367A222A}"/>
              </a:ext>
            </a:extLst>
          </p:cNvPr>
          <p:cNvSpPr txBox="1"/>
          <p:nvPr/>
        </p:nvSpPr>
        <p:spPr>
          <a:xfrm>
            <a:off x="1124488" y="270477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Servers Object</a:t>
            </a:r>
            <a:endParaRPr sz="1050" dirty="0"/>
          </a:p>
        </p:txBody>
      </p:sp>
      <p:sp>
        <p:nvSpPr>
          <p:cNvPr id="6" name="Google Shape;212;p29">
            <a:extLst>
              <a:ext uri="{FF2B5EF4-FFF2-40B4-BE49-F238E27FC236}">
                <a16:creationId xmlns:a16="http://schemas.microsoft.com/office/drawing/2014/main" id="{62A4D56A-F49F-7B48-AD77-E544970F0724}"/>
              </a:ext>
            </a:extLst>
          </p:cNvPr>
          <p:cNvSpPr txBox="1"/>
          <p:nvPr/>
        </p:nvSpPr>
        <p:spPr>
          <a:xfrm>
            <a:off x="1124488" y="327897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Channels Object</a:t>
            </a:r>
            <a:endParaRPr sz="1050" dirty="0"/>
          </a:p>
        </p:txBody>
      </p:sp>
      <p:sp>
        <p:nvSpPr>
          <p:cNvPr id="7" name="Google Shape;212;p29">
            <a:extLst>
              <a:ext uri="{FF2B5EF4-FFF2-40B4-BE49-F238E27FC236}">
                <a16:creationId xmlns:a16="http://schemas.microsoft.com/office/drawing/2014/main" id="{A33F051A-1349-8345-B5B5-65C51E7A7F77}"/>
              </a:ext>
            </a:extLst>
          </p:cNvPr>
          <p:cNvSpPr txBox="1"/>
          <p:nvPr/>
        </p:nvSpPr>
        <p:spPr>
          <a:xfrm>
            <a:off x="1124488" y="463156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Components Object</a:t>
            </a:r>
            <a:endParaRPr sz="1050" dirty="0"/>
          </a:p>
        </p:txBody>
      </p:sp>
      <p:sp>
        <p:nvSpPr>
          <p:cNvPr id="8" name="Google Shape;212;p29">
            <a:extLst>
              <a:ext uri="{FF2B5EF4-FFF2-40B4-BE49-F238E27FC236}">
                <a16:creationId xmlns:a16="http://schemas.microsoft.com/office/drawing/2014/main" id="{318F1DA9-6C4B-7D4A-81D4-B7BBA2C944F9}"/>
              </a:ext>
            </a:extLst>
          </p:cNvPr>
          <p:cNvSpPr txBox="1"/>
          <p:nvPr/>
        </p:nvSpPr>
        <p:spPr>
          <a:xfrm>
            <a:off x="1124488" y="5105102"/>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Tags Object</a:t>
            </a:r>
            <a:endParaRPr sz="1050" dirty="0"/>
          </a:p>
        </p:txBody>
      </p:sp>
      <p:sp>
        <p:nvSpPr>
          <p:cNvPr id="9" name="Google Shape;212;p29">
            <a:extLst>
              <a:ext uri="{FF2B5EF4-FFF2-40B4-BE49-F238E27FC236}">
                <a16:creationId xmlns:a16="http://schemas.microsoft.com/office/drawing/2014/main" id="{F8F05585-AD36-E249-80B4-429CC9FD12B5}"/>
              </a:ext>
            </a:extLst>
          </p:cNvPr>
          <p:cNvSpPr txBox="1"/>
          <p:nvPr/>
        </p:nvSpPr>
        <p:spPr>
          <a:xfrm>
            <a:off x="1608217" y="370778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 item Object</a:t>
            </a:r>
            <a:endParaRPr sz="1050" dirty="0"/>
          </a:p>
        </p:txBody>
      </p:sp>
      <p:sp>
        <p:nvSpPr>
          <p:cNvPr id="10" name="Google Shape;212;p29">
            <a:extLst>
              <a:ext uri="{FF2B5EF4-FFF2-40B4-BE49-F238E27FC236}">
                <a16:creationId xmlns:a16="http://schemas.microsoft.com/office/drawing/2014/main" id="{1905BB71-A4C1-EF4B-B0C0-7CAEF11C787B}"/>
              </a:ext>
            </a:extLst>
          </p:cNvPr>
          <p:cNvSpPr txBox="1"/>
          <p:nvPr/>
        </p:nvSpPr>
        <p:spPr>
          <a:xfrm>
            <a:off x="2097779" y="4243569"/>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Operation Object</a:t>
            </a:r>
            <a:endParaRPr sz="1050" dirty="0"/>
          </a:p>
        </p:txBody>
      </p:sp>
      <p:sp>
        <p:nvSpPr>
          <p:cNvPr id="12" name="Google Shape;207;p29">
            <a:extLst>
              <a:ext uri="{FF2B5EF4-FFF2-40B4-BE49-F238E27FC236}">
                <a16:creationId xmlns:a16="http://schemas.microsoft.com/office/drawing/2014/main" id="{E975DC5A-A1A7-A949-93D0-55ADBE25353F}"/>
              </a:ext>
            </a:extLst>
          </p:cNvPr>
          <p:cNvSpPr txBox="1"/>
          <p:nvPr/>
        </p:nvSpPr>
        <p:spPr>
          <a:xfrm>
            <a:off x="5480078" y="1309786"/>
            <a:ext cx="2706263"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root object. Identifies the application being documented</a:t>
            </a:r>
            <a:endParaRPr sz="1050" dirty="0"/>
          </a:p>
        </p:txBody>
      </p:sp>
      <p:cxnSp>
        <p:nvCxnSpPr>
          <p:cNvPr id="13" name="Straight Arrow Connector 12">
            <a:extLst>
              <a:ext uri="{FF2B5EF4-FFF2-40B4-BE49-F238E27FC236}">
                <a16:creationId xmlns:a16="http://schemas.microsoft.com/office/drawing/2014/main" id="{0604040B-DF73-3D48-86B6-790D094B250C}"/>
              </a:ext>
            </a:extLst>
          </p:cNvPr>
          <p:cNvCxnSpPr>
            <a:cxnSpLocks/>
            <a:stCxn id="12" idx="1"/>
            <a:endCxn id="2" idx="3"/>
          </p:cNvCxnSpPr>
          <p:nvPr/>
        </p:nvCxnSpPr>
        <p:spPr>
          <a:xfrm flipH="1">
            <a:off x="2846845" y="1540608"/>
            <a:ext cx="2633233" cy="22872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07;p29">
            <a:extLst>
              <a:ext uri="{FF2B5EF4-FFF2-40B4-BE49-F238E27FC236}">
                <a16:creationId xmlns:a16="http://schemas.microsoft.com/office/drawing/2014/main" id="{03E096F1-500A-2D43-BCA5-B6708732ABC4}"/>
              </a:ext>
            </a:extLst>
          </p:cNvPr>
          <p:cNvSpPr txBox="1"/>
          <p:nvPr/>
        </p:nvSpPr>
        <p:spPr>
          <a:xfrm>
            <a:off x="5395596" y="1985692"/>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Metadata for this specification</a:t>
            </a:r>
            <a:endParaRPr sz="1050" dirty="0"/>
          </a:p>
        </p:txBody>
      </p:sp>
      <p:cxnSp>
        <p:nvCxnSpPr>
          <p:cNvPr id="17" name="Straight Arrow Connector 16">
            <a:extLst>
              <a:ext uri="{FF2B5EF4-FFF2-40B4-BE49-F238E27FC236}">
                <a16:creationId xmlns:a16="http://schemas.microsoft.com/office/drawing/2014/main" id="{9A7BFDC2-9FAD-9245-A65B-E771DFA1F1C2}"/>
              </a:ext>
            </a:extLst>
          </p:cNvPr>
          <p:cNvCxnSpPr>
            <a:cxnSpLocks/>
            <a:stCxn id="16" idx="1"/>
            <a:endCxn id="4" idx="3"/>
          </p:cNvCxnSpPr>
          <p:nvPr/>
        </p:nvCxnSpPr>
        <p:spPr>
          <a:xfrm flipH="1">
            <a:off x="3585228" y="2135722"/>
            <a:ext cx="1810368" cy="19210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Google Shape;207;p29">
            <a:extLst>
              <a:ext uri="{FF2B5EF4-FFF2-40B4-BE49-F238E27FC236}">
                <a16:creationId xmlns:a16="http://schemas.microsoft.com/office/drawing/2014/main" id="{9CFB8CFE-0AAC-7341-87B0-E43562EFBC36}"/>
              </a:ext>
            </a:extLst>
          </p:cNvPr>
          <p:cNvSpPr txBox="1"/>
          <p:nvPr/>
        </p:nvSpPr>
        <p:spPr>
          <a:xfrm>
            <a:off x="5395596" y="2505166"/>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Connection details for the server</a:t>
            </a:r>
            <a:endParaRPr sz="1050" dirty="0"/>
          </a:p>
        </p:txBody>
      </p:sp>
      <p:cxnSp>
        <p:nvCxnSpPr>
          <p:cNvPr id="21" name="Straight Arrow Connector 20">
            <a:extLst>
              <a:ext uri="{FF2B5EF4-FFF2-40B4-BE49-F238E27FC236}">
                <a16:creationId xmlns:a16="http://schemas.microsoft.com/office/drawing/2014/main" id="{C23F7ED5-CC0D-2542-842F-F63F2FCF2881}"/>
              </a:ext>
            </a:extLst>
          </p:cNvPr>
          <p:cNvCxnSpPr>
            <a:cxnSpLocks/>
            <a:stCxn id="20" idx="1"/>
            <a:endCxn id="5" idx="3"/>
          </p:cNvCxnSpPr>
          <p:nvPr/>
        </p:nvCxnSpPr>
        <p:spPr>
          <a:xfrm flipH="1">
            <a:off x="3585228" y="2655196"/>
            <a:ext cx="1810368" cy="19961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Google Shape;207;p29">
            <a:extLst>
              <a:ext uri="{FF2B5EF4-FFF2-40B4-BE49-F238E27FC236}">
                <a16:creationId xmlns:a16="http://schemas.microsoft.com/office/drawing/2014/main" id="{DAD49AFE-8D5C-2749-A777-A737DAE0E767}"/>
              </a:ext>
            </a:extLst>
          </p:cNvPr>
          <p:cNvSpPr txBox="1"/>
          <p:nvPr/>
        </p:nvSpPr>
        <p:spPr>
          <a:xfrm>
            <a:off x="5395596" y="3056644"/>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channels being used by the application</a:t>
            </a:r>
            <a:endParaRPr sz="1050" dirty="0"/>
          </a:p>
        </p:txBody>
      </p:sp>
      <p:cxnSp>
        <p:nvCxnSpPr>
          <p:cNvPr id="25" name="Straight Arrow Connector 24">
            <a:extLst>
              <a:ext uri="{FF2B5EF4-FFF2-40B4-BE49-F238E27FC236}">
                <a16:creationId xmlns:a16="http://schemas.microsoft.com/office/drawing/2014/main" id="{4EFD92FD-E691-7043-ABDA-94A258D91D8D}"/>
              </a:ext>
            </a:extLst>
          </p:cNvPr>
          <p:cNvCxnSpPr>
            <a:cxnSpLocks/>
            <a:stCxn id="24" idx="1"/>
            <a:endCxn id="6" idx="3"/>
          </p:cNvCxnSpPr>
          <p:nvPr/>
        </p:nvCxnSpPr>
        <p:spPr>
          <a:xfrm flipH="1">
            <a:off x="3585228" y="3206674"/>
            <a:ext cx="1810368" cy="22232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Google Shape;207;p29">
            <a:extLst>
              <a:ext uri="{FF2B5EF4-FFF2-40B4-BE49-F238E27FC236}">
                <a16:creationId xmlns:a16="http://schemas.microsoft.com/office/drawing/2014/main" id="{70CDB068-4A8B-924A-8240-62AED49FA09A}"/>
              </a:ext>
            </a:extLst>
          </p:cNvPr>
          <p:cNvSpPr txBox="1"/>
          <p:nvPr/>
        </p:nvSpPr>
        <p:spPr>
          <a:xfrm>
            <a:off x="5395596" y="3630373"/>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collection of operations on this channel</a:t>
            </a:r>
            <a:endParaRPr sz="1050" dirty="0"/>
          </a:p>
        </p:txBody>
      </p:sp>
      <p:cxnSp>
        <p:nvCxnSpPr>
          <p:cNvPr id="29" name="Straight Arrow Connector 28">
            <a:extLst>
              <a:ext uri="{FF2B5EF4-FFF2-40B4-BE49-F238E27FC236}">
                <a16:creationId xmlns:a16="http://schemas.microsoft.com/office/drawing/2014/main" id="{5615AE5F-9B16-A54A-B061-EE0A226F79C7}"/>
              </a:ext>
            </a:extLst>
          </p:cNvPr>
          <p:cNvCxnSpPr>
            <a:cxnSpLocks/>
            <a:stCxn id="28" idx="1"/>
            <a:endCxn id="9" idx="3"/>
          </p:cNvCxnSpPr>
          <p:nvPr/>
        </p:nvCxnSpPr>
        <p:spPr>
          <a:xfrm flipH="1">
            <a:off x="4068957" y="3780403"/>
            <a:ext cx="1326639" cy="7741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207;p29">
            <a:extLst>
              <a:ext uri="{FF2B5EF4-FFF2-40B4-BE49-F238E27FC236}">
                <a16:creationId xmlns:a16="http://schemas.microsoft.com/office/drawing/2014/main" id="{FFD9D259-6D50-7C45-8801-4B1B4A8C3BC0}"/>
              </a:ext>
            </a:extLst>
          </p:cNvPr>
          <p:cNvSpPr txBox="1"/>
          <p:nvPr/>
        </p:nvSpPr>
        <p:spPr>
          <a:xfrm>
            <a:off x="5349660" y="4146159"/>
            <a:ext cx="2706263"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Defines an operation – publish or subscribe – made available by the application on this channel</a:t>
            </a:r>
            <a:endParaRPr sz="1050" dirty="0"/>
          </a:p>
        </p:txBody>
      </p:sp>
      <p:cxnSp>
        <p:nvCxnSpPr>
          <p:cNvPr id="33" name="Straight Arrow Connector 32">
            <a:extLst>
              <a:ext uri="{FF2B5EF4-FFF2-40B4-BE49-F238E27FC236}">
                <a16:creationId xmlns:a16="http://schemas.microsoft.com/office/drawing/2014/main" id="{D605DA54-ABEC-354D-8C14-96A66739FC50}"/>
              </a:ext>
            </a:extLst>
          </p:cNvPr>
          <p:cNvCxnSpPr>
            <a:cxnSpLocks/>
            <a:stCxn id="32" idx="1"/>
            <a:endCxn id="10" idx="3"/>
          </p:cNvCxnSpPr>
          <p:nvPr/>
        </p:nvCxnSpPr>
        <p:spPr>
          <a:xfrm flipH="1" flipV="1">
            <a:off x="4558519" y="4393599"/>
            <a:ext cx="791141" cy="6417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7;p29">
            <a:extLst>
              <a:ext uri="{FF2B5EF4-FFF2-40B4-BE49-F238E27FC236}">
                <a16:creationId xmlns:a16="http://schemas.microsoft.com/office/drawing/2014/main" id="{B1BD586A-4156-ED40-AC6F-D5F4C7A71BE8}"/>
              </a:ext>
            </a:extLst>
          </p:cNvPr>
          <p:cNvSpPr txBox="1"/>
          <p:nvPr/>
        </p:nvSpPr>
        <p:spPr>
          <a:xfrm>
            <a:off x="5349660" y="4940519"/>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Re-usable components</a:t>
            </a:r>
            <a:endParaRPr sz="1050" dirty="0"/>
          </a:p>
        </p:txBody>
      </p:sp>
      <p:cxnSp>
        <p:nvCxnSpPr>
          <p:cNvPr id="37" name="Straight Arrow Connector 36">
            <a:extLst>
              <a:ext uri="{FF2B5EF4-FFF2-40B4-BE49-F238E27FC236}">
                <a16:creationId xmlns:a16="http://schemas.microsoft.com/office/drawing/2014/main" id="{71F87083-511A-B545-852A-6C1AB21CD429}"/>
              </a:ext>
            </a:extLst>
          </p:cNvPr>
          <p:cNvCxnSpPr>
            <a:cxnSpLocks/>
            <a:stCxn id="36" idx="1"/>
            <a:endCxn id="7" idx="3"/>
          </p:cNvCxnSpPr>
          <p:nvPr/>
        </p:nvCxnSpPr>
        <p:spPr>
          <a:xfrm flipH="1" flipV="1">
            <a:off x="3585228" y="4781590"/>
            <a:ext cx="1764432" cy="30895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207;p29">
            <a:extLst>
              <a:ext uri="{FF2B5EF4-FFF2-40B4-BE49-F238E27FC236}">
                <a16:creationId xmlns:a16="http://schemas.microsoft.com/office/drawing/2014/main" id="{E7B584B5-F014-054D-ACDA-50E87F1E33BB}"/>
              </a:ext>
            </a:extLst>
          </p:cNvPr>
          <p:cNvSpPr txBox="1"/>
          <p:nvPr/>
        </p:nvSpPr>
        <p:spPr>
          <a:xfrm>
            <a:off x="5333542" y="5419741"/>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User defined tags for this specification</a:t>
            </a:r>
            <a:endParaRPr sz="1050" dirty="0"/>
          </a:p>
        </p:txBody>
      </p:sp>
      <p:cxnSp>
        <p:nvCxnSpPr>
          <p:cNvPr id="50" name="Straight Arrow Connector 49">
            <a:extLst>
              <a:ext uri="{FF2B5EF4-FFF2-40B4-BE49-F238E27FC236}">
                <a16:creationId xmlns:a16="http://schemas.microsoft.com/office/drawing/2014/main" id="{9F07F084-01E2-8942-86AB-8F33587A4B2C}"/>
              </a:ext>
            </a:extLst>
          </p:cNvPr>
          <p:cNvCxnSpPr>
            <a:cxnSpLocks/>
            <a:stCxn id="49" idx="1"/>
            <a:endCxn id="8" idx="3"/>
          </p:cNvCxnSpPr>
          <p:nvPr/>
        </p:nvCxnSpPr>
        <p:spPr>
          <a:xfrm flipH="1" flipV="1">
            <a:off x="3585228" y="5255132"/>
            <a:ext cx="1748314" cy="31463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83E05DE9-D09C-7E40-ADA9-2A7747572139}"/>
              </a:ext>
            </a:extLst>
          </p:cNvPr>
          <p:cNvCxnSpPr>
            <a:cxnSpLocks/>
          </p:cNvCxnSpPr>
          <p:nvPr/>
        </p:nvCxnSpPr>
        <p:spPr>
          <a:xfrm rot="16200000" flipH="1">
            <a:off x="1774954" y="4053553"/>
            <a:ext cx="395901" cy="249749"/>
          </a:xfrm>
          <a:prstGeom prst="bentConnector3">
            <a:avLst>
              <a:gd name="adj1" fmla="val 102721"/>
            </a:avLst>
          </a:prstGeom>
          <a:ln w="38100"/>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FF4E7BEA-9E71-D046-9A31-70F223D578FC}"/>
              </a:ext>
            </a:extLst>
          </p:cNvPr>
          <p:cNvCxnSpPr>
            <a:cxnSpLocks/>
            <a:endCxn id="5" idx="1"/>
          </p:cNvCxnSpPr>
          <p:nvPr/>
        </p:nvCxnSpPr>
        <p:spPr>
          <a:xfrm rot="16200000" flipH="1">
            <a:off x="558796" y="2289115"/>
            <a:ext cx="863833" cy="267551"/>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4452C16B-4822-AD41-8EEF-E173B602B88C}"/>
              </a:ext>
            </a:extLst>
          </p:cNvPr>
          <p:cNvCxnSpPr>
            <a:cxnSpLocks/>
          </p:cNvCxnSpPr>
          <p:nvPr/>
        </p:nvCxnSpPr>
        <p:spPr>
          <a:xfrm rot="16200000" flipH="1">
            <a:off x="242053" y="2565759"/>
            <a:ext cx="1478123" cy="248357"/>
          </a:xfrm>
          <a:prstGeom prst="bentConnector3">
            <a:avLst>
              <a:gd name="adj1" fmla="val 100431"/>
            </a:avLst>
          </a:prstGeom>
          <a:ln w="38100"/>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7E2E7668-AFD0-B343-B3EE-BA18D4F740AF}"/>
              </a:ext>
            </a:extLst>
          </p:cNvPr>
          <p:cNvCxnSpPr>
            <a:cxnSpLocks/>
          </p:cNvCxnSpPr>
          <p:nvPr/>
        </p:nvCxnSpPr>
        <p:spPr>
          <a:xfrm rot="16200000" flipH="1">
            <a:off x="-445614" y="3253424"/>
            <a:ext cx="2853336" cy="248237"/>
          </a:xfrm>
          <a:prstGeom prst="bentConnector3">
            <a:avLst>
              <a:gd name="adj1" fmla="val 99812"/>
            </a:avLst>
          </a:prstGeom>
          <a:ln w="38100"/>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33D776D-9717-8C43-88FA-C64BC27F21CD}"/>
              </a:ext>
            </a:extLst>
          </p:cNvPr>
          <p:cNvCxnSpPr>
            <a:cxnSpLocks/>
          </p:cNvCxnSpPr>
          <p:nvPr/>
        </p:nvCxnSpPr>
        <p:spPr>
          <a:xfrm rot="16200000" flipH="1">
            <a:off x="-678392" y="3517076"/>
            <a:ext cx="3303725" cy="233072"/>
          </a:xfrm>
          <a:prstGeom prst="bentConnector3">
            <a:avLst>
              <a:gd name="adj1" fmla="val 99941"/>
            </a:avLst>
          </a:prstGeom>
          <a:ln w="38100"/>
        </p:spPr>
        <p:style>
          <a:lnRef idx="1">
            <a:schemeClr val="accent1"/>
          </a:lnRef>
          <a:fillRef idx="0">
            <a:schemeClr val="accent1"/>
          </a:fillRef>
          <a:effectRef idx="0">
            <a:schemeClr val="accent1"/>
          </a:effectRef>
          <a:fontRef idx="minor">
            <a:schemeClr val="tx1"/>
          </a:fontRef>
        </p:style>
      </p:cxnSp>
      <p:cxnSp>
        <p:nvCxnSpPr>
          <p:cNvPr id="68" name="Elbow Connector 67">
            <a:extLst>
              <a:ext uri="{FF2B5EF4-FFF2-40B4-BE49-F238E27FC236}">
                <a16:creationId xmlns:a16="http://schemas.microsoft.com/office/drawing/2014/main" id="{5665BF71-0239-EE4A-BA51-E1E40FA64E98}"/>
              </a:ext>
            </a:extLst>
          </p:cNvPr>
          <p:cNvCxnSpPr>
            <a:cxnSpLocks/>
          </p:cNvCxnSpPr>
          <p:nvPr/>
        </p:nvCxnSpPr>
        <p:spPr>
          <a:xfrm>
            <a:off x="1339017" y="3571306"/>
            <a:ext cx="277459" cy="259142"/>
          </a:xfrm>
          <a:prstGeom prst="bentConnector3">
            <a:avLst>
              <a:gd name="adj1" fmla="val 7013"/>
            </a:avLst>
          </a:prstGeom>
          <a:ln w="38100"/>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BA3C7092-483E-BD46-B735-485411D8F482}"/>
              </a:ext>
            </a:extLst>
          </p:cNvPr>
          <p:cNvCxnSpPr>
            <a:cxnSpLocks/>
            <a:endCxn id="4" idx="1"/>
          </p:cNvCxnSpPr>
          <p:nvPr/>
        </p:nvCxnSpPr>
        <p:spPr>
          <a:xfrm rot="16200000" flipH="1">
            <a:off x="802234" y="2005573"/>
            <a:ext cx="376954" cy="267553"/>
          </a:xfrm>
          <a:prstGeom prst="bentConnector2">
            <a:avLst/>
          </a:prstGeom>
          <a:ln w="38100"/>
        </p:spPr>
        <p:style>
          <a:lnRef idx="1">
            <a:schemeClr val="accent1"/>
          </a:lnRef>
          <a:fillRef idx="0">
            <a:schemeClr val="accent1"/>
          </a:fillRef>
          <a:effectRef idx="0">
            <a:schemeClr val="accent1"/>
          </a:effectRef>
          <a:fontRef idx="minor">
            <a:schemeClr val="tx1"/>
          </a:fontRef>
        </p:style>
      </p:cxnSp>
      <p:sp>
        <p:nvSpPr>
          <p:cNvPr id="11" name="Footer Placeholder 10">
            <a:extLst>
              <a:ext uri="{FF2B5EF4-FFF2-40B4-BE49-F238E27FC236}">
                <a16:creationId xmlns:a16="http://schemas.microsoft.com/office/drawing/2014/main" id="{A2959C97-0D8E-D343-80D1-0BA5C832B531}"/>
              </a:ext>
            </a:extLst>
          </p:cNvPr>
          <p:cNvSpPr>
            <a:spLocks noGrp="1"/>
          </p:cNvSpPr>
          <p:nvPr>
            <p:ph type="ftr" sz="quarter" idx="11"/>
          </p:nvPr>
        </p:nvSpPr>
        <p:spPr/>
        <p:txBody>
          <a:bodyPr/>
          <a:lstStyle/>
          <a:p>
            <a:r>
              <a:rPr lang="en-US"/>
              <a:t>Ian Cooper</a:t>
            </a:r>
          </a:p>
        </p:txBody>
      </p:sp>
      <p:sp>
        <p:nvSpPr>
          <p:cNvPr id="14" name="Slide Number Placeholder 13">
            <a:extLst>
              <a:ext uri="{FF2B5EF4-FFF2-40B4-BE49-F238E27FC236}">
                <a16:creationId xmlns:a16="http://schemas.microsoft.com/office/drawing/2014/main" id="{FEDF9D8D-A761-B14C-ABE8-6C36E1DAC0CD}"/>
              </a:ext>
            </a:extLst>
          </p:cNvPr>
          <p:cNvSpPr>
            <a:spLocks noGrp="1"/>
          </p:cNvSpPr>
          <p:nvPr>
            <p:ph type="sldNum" sz="quarter" idx="12"/>
          </p:nvPr>
        </p:nvSpPr>
        <p:spPr/>
        <p:txBody>
          <a:bodyPr/>
          <a:lstStyle/>
          <a:p>
            <a:fld id="{53C7D256-7CB4-8D4B-B359-120D79D46DFF}" type="slidenum">
              <a:rPr lang="en-US" smtClean="0"/>
              <a:t>151</a:t>
            </a:fld>
            <a:endParaRPr lang="en-US"/>
          </a:p>
        </p:txBody>
      </p:sp>
    </p:spTree>
    <p:extLst>
      <p:ext uri="{BB962C8B-B14F-4D97-AF65-F5344CB8AC3E}">
        <p14:creationId xmlns:p14="http://schemas.microsoft.com/office/powerpoint/2010/main" val="1522573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6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9" grpId="0" animBg="1"/>
      <p:bldP spid="10" grpId="0" animBg="1"/>
      <p:bldP spid="12" grpId="0" animBg="1"/>
      <p:bldP spid="16" grpId="0" animBg="1"/>
      <p:bldP spid="20" grpId="0" animBg="1"/>
      <p:bldP spid="24" grpId="0" animBg="1"/>
      <p:bldP spid="28" grpId="0" animBg="1"/>
      <p:bldP spid="32" grpId="0" animBg="1"/>
      <p:bldP spid="36" grpId="0" animBg="1"/>
      <p:bldP spid="49"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Straight Arrow Connector 59">
            <a:extLst>
              <a:ext uri="{FF2B5EF4-FFF2-40B4-BE49-F238E27FC236}">
                <a16:creationId xmlns:a16="http://schemas.microsoft.com/office/drawing/2014/main" id="{2C22440A-A235-6945-8F6F-B7123BC131F3}"/>
              </a:ext>
            </a:extLst>
          </p:cNvPr>
          <p:cNvCxnSpPr>
            <a:cxnSpLocks/>
            <a:stCxn id="57" idx="1"/>
            <a:endCxn id="54" idx="2"/>
          </p:cNvCxnSpPr>
          <p:nvPr/>
        </p:nvCxnSpPr>
        <p:spPr>
          <a:xfrm flipH="1" flipV="1">
            <a:off x="3239370" y="2863619"/>
            <a:ext cx="3119662" cy="2107709"/>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28FB302-52A0-6046-B01E-E42B103E1483}"/>
              </a:ext>
            </a:extLst>
          </p:cNvPr>
          <p:cNvCxnSpPr>
            <a:cxnSpLocks/>
            <a:stCxn id="57" idx="1"/>
            <a:endCxn id="59" idx="3"/>
          </p:cNvCxnSpPr>
          <p:nvPr/>
        </p:nvCxnSpPr>
        <p:spPr>
          <a:xfrm flipH="1" flipV="1">
            <a:off x="4762851" y="3545963"/>
            <a:ext cx="1596181" cy="1425365"/>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 name="Google Shape;208;p29">
            <a:extLst>
              <a:ext uri="{FF2B5EF4-FFF2-40B4-BE49-F238E27FC236}">
                <a16:creationId xmlns:a16="http://schemas.microsoft.com/office/drawing/2014/main" id="{F7E6B050-317B-D245-950E-5503BB6D0C9F}"/>
              </a:ext>
            </a:extLst>
          </p:cNvPr>
          <p:cNvCxnSpPr>
            <a:cxnSpLocks/>
            <a:stCxn id="2" idx="1"/>
            <a:endCxn id="13" idx="3"/>
          </p:cNvCxnSpPr>
          <p:nvPr/>
        </p:nvCxnSpPr>
        <p:spPr>
          <a:xfrm flipH="1">
            <a:off x="2312455" y="3569824"/>
            <a:ext cx="49973" cy="570230"/>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2" name="Google Shape;195;p29">
            <a:extLst>
              <a:ext uri="{FF2B5EF4-FFF2-40B4-BE49-F238E27FC236}">
                <a16:creationId xmlns:a16="http://schemas.microsoft.com/office/drawing/2014/main" id="{2310F35A-CDE6-9F48-BA18-CC6F4EF40466}"/>
              </a:ext>
            </a:extLst>
          </p:cNvPr>
          <p:cNvSpPr/>
          <p:nvPr/>
        </p:nvSpPr>
        <p:spPr>
          <a:xfrm>
            <a:off x="1707218" y="2632195"/>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 name="Google Shape;194;p29">
            <a:extLst>
              <a:ext uri="{FF2B5EF4-FFF2-40B4-BE49-F238E27FC236}">
                <a16:creationId xmlns:a16="http://schemas.microsoft.com/office/drawing/2014/main" id="{4E277EBB-0F3B-0645-B6B8-E71296F187A2}"/>
              </a:ext>
            </a:extLst>
          </p:cNvPr>
          <p:cNvSpPr txBox="1"/>
          <p:nvPr/>
        </p:nvSpPr>
        <p:spPr>
          <a:xfrm>
            <a:off x="0" y="85725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Elements (V3)</a:t>
            </a:r>
            <a:endParaRPr dirty="0"/>
          </a:p>
        </p:txBody>
      </p:sp>
      <p:sp>
        <p:nvSpPr>
          <p:cNvPr id="4" name="Google Shape;195;p29">
            <a:extLst>
              <a:ext uri="{FF2B5EF4-FFF2-40B4-BE49-F238E27FC236}">
                <a16:creationId xmlns:a16="http://schemas.microsoft.com/office/drawing/2014/main" id="{04DC9767-F132-F040-B4A2-6BBA1D00BB51}"/>
              </a:ext>
            </a:extLst>
          </p:cNvPr>
          <p:cNvSpPr/>
          <p:nvPr/>
        </p:nvSpPr>
        <p:spPr>
          <a:xfrm>
            <a:off x="6994430" y="2254709"/>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5" name="Google Shape;200;p29">
            <a:extLst>
              <a:ext uri="{FF2B5EF4-FFF2-40B4-BE49-F238E27FC236}">
                <a16:creationId xmlns:a16="http://schemas.microsoft.com/office/drawing/2014/main" id="{FA080D31-0FC5-0C49-A526-411AFC8619FE}"/>
              </a:ext>
            </a:extLst>
          </p:cNvPr>
          <p:cNvSpPr txBox="1"/>
          <p:nvPr/>
        </p:nvSpPr>
        <p:spPr>
          <a:xfrm>
            <a:off x="2080368" y="2919112"/>
            <a:ext cx="627320" cy="276977"/>
          </a:xfrm>
          <a:prstGeom prst="rect">
            <a:avLst/>
          </a:prstGeom>
          <a:noFill/>
          <a:ln>
            <a:noFill/>
          </a:ln>
        </p:spPr>
        <p:txBody>
          <a:bodyPr spcFirstLastPara="1" wrap="square" lIns="68569" tIns="68569" rIns="68569" bIns="68569" anchor="t" anchorCtr="0">
            <a:spAutoFit/>
          </a:bodyPr>
          <a:lstStyle/>
          <a:p>
            <a:r>
              <a:rPr lang="en" sz="900" u="sng" dirty="0"/>
              <a:t>Channels</a:t>
            </a:r>
            <a:endParaRPr sz="900" u="sng" dirty="0"/>
          </a:p>
        </p:txBody>
      </p:sp>
      <p:sp>
        <p:nvSpPr>
          <p:cNvPr id="6" name="Google Shape;200;p29">
            <a:extLst>
              <a:ext uri="{FF2B5EF4-FFF2-40B4-BE49-F238E27FC236}">
                <a16:creationId xmlns:a16="http://schemas.microsoft.com/office/drawing/2014/main" id="{78134124-0526-574E-82F0-D890ECEF0712}"/>
              </a:ext>
            </a:extLst>
          </p:cNvPr>
          <p:cNvSpPr txBox="1"/>
          <p:nvPr/>
        </p:nvSpPr>
        <p:spPr>
          <a:xfrm>
            <a:off x="7335979" y="2592990"/>
            <a:ext cx="753002" cy="276977"/>
          </a:xfrm>
          <a:prstGeom prst="rect">
            <a:avLst/>
          </a:prstGeom>
          <a:noFill/>
          <a:ln>
            <a:noFill/>
          </a:ln>
        </p:spPr>
        <p:txBody>
          <a:bodyPr spcFirstLastPara="1" wrap="square" lIns="68569" tIns="68569" rIns="68569" bIns="68569" anchor="t" anchorCtr="0">
            <a:spAutoFit/>
          </a:bodyPr>
          <a:lstStyle/>
          <a:p>
            <a:r>
              <a:rPr lang="en" sz="900" u="sng" dirty="0"/>
              <a:t>Application</a:t>
            </a:r>
            <a:endParaRPr sz="900" u="sng" dirty="0"/>
          </a:p>
        </p:txBody>
      </p:sp>
      <p:sp>
        <p:nvSpPr>
          <p:cNvPr id="7" name="Google Shape;203;p29">
            <a:extLst>
              <a:ext uri="{FF2B5EF4-FFF2-40B4-BE49-F238E27FC236}">
                <a16:creationId xmlns:a16="http://schemas.microsoft.com/office/drawing/2014/main" id="{9567C3E7-AC34-A448-B595-ACD35B4D4441}"/>
              </a:ext>
            </a:extLst>
          </p:cNvPr>
          <p:cNvSpPr txBox="1"/>
          <p:nvPr/>
        </p:nvSpPr>
        <p:spPr>
          <a:xfrm>
            <a:off x="3176461" y="3314390"/>
            <a:ext cx="564443"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u="sng" dirty="0"/>
              <a:t>Message</a:t>
            </a:r>
            <a:endParaRPr sz="750" u="sng" dirty="0"/>
          </a:p>
        </p:txBody>
      </p:sp>
      <p:sp>
        <p:nvSpPr>
          <p:cNvPr id="13" name="Google Shape;195;p29">
            <a:extLst>
              <a:ext uri="{FF2B5EF4-FFF2-40B4-BE49-F238E27FC236}">
                <a16:creationId xmlns:a16="http://schemas.microsoft.com/office/drawing/2014/main" id="{F5A9C0C3-D9C2-9D48-941A-6877551B438C}"/>
              </a:ext>
            </a:extLst>
          </p:cNvPr>
          <p:cNvSpPr/>
          <p:nvPr/>
        </p:nvSpPr>
        <p:spPr>
          <a:xfrm>
            <a:off x="1657246" y="4086386"/>
            <a:ext cx="1310418" cy="938628"/>
          </a:xfrm>
          <a:prstGeom prst="cloud">
            <a:avLst/>
          </a:prstGeom>
          <a:solidFill>
            <a:schemeClr val="tx2">
              <a:lumMod val="40000"/>
              <a:lumOff val="60000"/>
            </a:schemeClr>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dirty="0"/>
          </a:p>
        </p:txBody>
      </p:sp>
      <p:cxnSp>
        <p:nvCxnSpPr>
          <p:cNvPr id="15" name="Google Shape;208;p29">
            <a:extLst>
              <a:ext uri="{FF2B5EF4-FFF2-40B4-BE49-F238E27FC236}">
                <a16:creationId xmlns:a16="http://schemas.microsoft.com/office/drawing/2014/main" id="{AB514365-2D0D-0848-8706-01310007781A}"/>
              </a:ext>
            </a:extLst>
          </p:cNvPr>
          <p:cNvCxnSpPr>
            <a:cxnSpLocks/>
            <a:stCxn id="4" idx="2"/>
          </p:cNvCxnSpPr>
          <p:nvPr/>
        </p:nvCxnSpPr>
        <p:spPr>
          <a:xfrm flipH="1">
            <a:off x="5803991" y="2724024"/>
            <a:ext cx="1194505" cy="118640"/>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24" name="Google Shape;200;p29">
            <a:extLst>
              <a:ext uri="{FF2B5EF4-FFF2-40B4-BE49-F238E27FC236}">
                <a16:creationId xmlns:a16="http://schemas.microsoft.com/office/drawing/2014/main" id="{3430FB8B-FB9B-964A-A4BF-6713E3CBA7DB}"/>
              </a:ext>
            </a:extLst>
          </p:cNvPr>
          <p:cNvSpPr txBox="1"/>
          <p:nvPr/>
        </p:nvSpPr>
        <p:spPr>
          <a:xfrm>
            <a:off x="2123928" y="4354003"/>
            <a:ext cx="457537" cy="276977"/>
          </a:xfrm>
          <a:prstGeom prst="rect">
            <a:avLst/>
          </a:prstGeom>
          <a:noFill/>
          <a:ln>
            <a:noFill/>
          </a:ln>
        </p:spPr>
        <p:txBody>
          <a:bodyPr spcFirstLastPara="1" wrap="square" lIns="68569" tIns="68569" rIns="68569" bIns="68569" anchor="t" anchorCtr="0">
            <a:spAutoFit/>
          </a:bodyPr>
          <a:lstStyle/>
          <a:p>
            <a:r>
              <a:rPr lang="en" sz="900" u="sng" dirty="0"/>
              <a:t>Server</a:t>
            </a:r>
            <a:endParaRPr sz="900" u="sng" dirty="0"/>
          </a:p>
        </p:txBody>
      </p:sp>
      <p:sp>
        <p:nvSpPr>
          <p:cNvPr id="25" name="Google Shape;212;p29">
            <a:extLst>
              <a:ext uri="{FF2B5EF4-FFF2-40B4-BE49-F238E27FC236}">
                <a16:creationId xmlns:a16="http://schemas.microsoft.com/office/drawing/2014/main" id="{780FDB1C-6D50-0C4E-BAD4-B2B84576D2DA}"/>
              </a:ext>
            </a:extLst>
          </p:cNvPr>
          <p:cNvSpPr txBox="1"/>
          <p:nvPr/>
        </p:nvSpPr>
        <p:spPr>
          <a:xfrm>
            <a:off x="6046297" y="3481781"/>
            <a:ext cx="2156318" cy="784808"/>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 sz="1050" dirty="0"/>
              <a:t>An application is running code that has operations: </a:t>
            </a:r>
          </a:p>
          <a:p>
            <a:pPr marL="214313" indent="-214313">
              <a:buFontTx/>
              <a:buChar char="-"/>
            </a:pPr>
            <a:r>
              <a:rPr lang="en" sz="1050" dirty="0"/>
              <a:t>producer (sends messages) -  -</a:t>
            </a:r>
          </a:p>
          <a:p>
            <a:pPr marL="214313" indent="-214313">
              <a:buFontTx/>
              <a:buChar char="-"/>
            </a:pPr>
            <a:r>
              <a:rPr lang="en" sz="1050" dirty="0"/>
              <a:t>consumer (receives messages)</a:t>
            </a:r>
            <a:endParaRPr sz="1050" dirty="0"/>
          </a:p>
        </p:txBody>
      </p:sp>
      <p:cxnSp>
        <p:nvCxnSpPr>
          <p:cNvPr id="28" name="Straight Arrow Connector 27">
            <a:extLst>
              <a:ext uri="{FF2B5EF4-FFF2-40B4-BE49-F238E27FC236}">
                <a16:creationId xmlns:a16="http://schemas.microsoft.com/office/drawing/2014/main" id="{83C05983-7F83-A94E-B860-E04E49750420}"/>
              </a:ext>
            </a:extLst>
          </p:cNvPr>
          <p:cNvCxnSpPr>
            <a:cxnSpLocks/>
            <a:stCxn id="25" idx="0"/>
            <a:endCxn id="4" idx="1"/>
          </p:cNvCxnSpPr>
          <p:nvPr/>
        </p:nvCxnSpPr>
        <p:spPr>
          <a:xfrm flipV="1">
            <a:off x="7124456" y="3192338"/>
            <a:ext cx="525183" cy="289443"/>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68725B4-D56E-0640-AC0E-875EFAEF8EF6}"/>
              </a:ext>
            </a:extLst>
          </p:cNvPr>
          <p:cNvCxnSpPr>
            <a:cxnSpLocks/>
            <a:stCxn id="31" idx="0"/>
          </p:cNvCxnSpPr>
          <p:nvPr/>
        </p:nvCxnSpPr>
        <p:spPr>
          <a:xfrm flipH="1" flipV="1">
            <a:off x="3697738" y="3537311"/>
            <a:ext cx="814766" cy="546662"/>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3;p29">
            <a:extLst>
              <a:ext uri="{FF2B5EF4-FFF2-40B4-BE49-F238E27FC236}">
                <a16:creationId xmlns:a16="http://schemas.microsoft.com/office/drawing/2014/main" id="{5341985E-5566-F348-82D5-CEC385C0E235}"/>
              </a:ext>
            </a:extLst>
          </p:cNvPr>
          <p:cNvSpPr txBox="1"/>
          <p:nvPr/>
        </p:nvSpPr>
        <p:spPr>
          <a:xfrm>
            <a:off x="3174013" y="3569335"/>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P</a:t>
            </a:r>
            <a:endParaRPr sz="750" b="1" dirty="0"/>
          </a:p>
        </p:txBody>
      </p:sp>
      <p:sp>
        <p:nvSpPr>
          <p:cNvPr id="37" name="Google Shape;203;p29">
            <a:extLst>
              <a:ext uri="{FF2B5EF4-FFF2-40B4-BE49-F238E27FC236}">
                <a16:creationId xmlns:a16="http://schemas.microsoft.com/office/drawing/2014/main" id="{CFBF4557-F614-8E40-B1A4-58C42D5FD104}"/>
              </a:ext>
            </a:extLst>
          </p:cNvPr>
          <p:cNvSpPr txBox="1"/>
          <p:nvPr/>
        </p:nvSpPr>
        <p:spPr>
          <a:xfrm>
            <a:off x="3468196" y="3568283"/>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H</a:t>
            </a:r>
            <a:endParaRPr sz="750" b="1" dirty="0"/>
          </a:p>
        </p:txBody>
      </p:sp>
      <p:sp>
        <p:nvSpPr>
          <p:cNvPr id="40" name="Google Shape;212;p29">
            <a:extLst>
              <a:ext uri="{FF2B5EF4-FFF2-40B4-BE49-F238E27FC236}">
                <a16:creationId xmlns:a16="http://schemas.microsoft.com/office/drawing/2014/main" id="{6CC8FB03-3ED7-7E4E-906B-D3C171D0C3CE}"/>
              </a:ext>
            </a:extLst>
          </p:cNvPr>
          <p:cNvSpPr txBox="1"/>
          <p:nvPr/>
        </p:nvSpPr>
        <p:spPr>
          <a:xfrm>
            <a:off x="405981" y="1960335"/>
            <a:ext cx="2156318" cy="461643"/>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Operations send or receive messages over channels. </a:t>
            </a:r>
            <a:endParaRPr sz="1050" dirty="0"/>
          </a:p>
        </p:txBody>
      </p:sp>
      <p:cxnSp>
        <p:nvCxnSpPr>
          <p:cNvPr id="46" name="Straight Arrow Connector 45">
            <a:extLst>
              <a:ext uri="{FF2B5EF4-FFF2-40B4-BE49-F238E27FC236}">
                <a16:creationId xmlns:a16="http://schemas.microsoft.com/office/drawing/2014/main" id="{4B99CF49-34F4-BE44-99DA-25F3CC107B54}"/>
              </a:ext>
            </a:extLst>
          </p:cNvPr>
          <p:cNvCxnSpPr>
            <a:cxnSpLocks/>
            <a:stCxn id="40" idx="2"/>
          </p:cNvCxnSpPr>
          <p:nvPr/>
        </p:nvCxnSpPr>
        <p:spPr>
          <a:xfrm>
            <a:off x="1484140" y="2421978"/>
            <a:ext cx="440818" cy="565819"/>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212;p29">
            <a:extLst>
              <a:ext uri="{FF2B5EF4-FFF2-40B4-BE49-F238E27FC236}">
                <a16:creationId xmlns:a16="http://schemas.microsoft.com/office/drawing/2014/main" id="{645DB1FF-2645-B446-8685-46345F2CDF9C}"/>
              </a:ext>
            </a:extLst>
          </p:cNvPr>
          <p:cNvSpPr txBox="1"/>
          <p:nvPr/>
        </p:nvSpPr>
        <p:spPr>
          <a:xfrm>
            <a:off x="798466" y="5257197"/>
            <a:ext cx="2156318" cy="461643"/>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A server has a protocol by which messages are exchanged.</a:t>
            </a:r>
            <a:endParaRPr sz="1050" dirty="0"/>
          </a:p>
        </p:txBody>
      </p:sp>
      <p:cxnSp>
        <p:nvCxnSpPr>
          <p:cNvPr id="50" name="Straight Arrow Connector 49">
            <a:extLst>
              <a:ext uri="{FF2B5EF4-FFF2-40B4-BE49-F238E27FC236}">
                <a16:creationId xmlns:a16="http://schemas.microsoft.com/office/drawing/2014/main" id="{ECAB2BCD-8A86-6844-B066-A39E2384D639}"/>
              </a:ext>
            </a:extLst>
          </p:cNvPr>
          <p:cNvCxnSpPr>
            <a:cxnSpLocks/>
            <a:stCxn id="49" idx="0"/>
          </p:cNvCxnSpPr>
          <p:nvPr/>
        </p:nvCxnSpPr>
        <p:spPr>
          <a:xfrm flipV="1">
            <a:off x="1876625" y="4707198"/>
            <a:ext cx="354491" cy="549999"/>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4" name="Folded Corner 53">
            <a:extLst>
              <a:ext uri="{FF2B5EF4-FFF2-40B4-BE49-F238E27FC236}">
                <a16:creationId xmlns:a16="http://schemas.microsoft.com/office/drawing/2014/main" id="{75684643-F85D-EE41-A7ED-0773AC1E65E0}"/>
              </a:ext>
            </a:extLst>
          </p:cNvPr>
          <p:cNvSpPr/>
          <p:nvPr/>
        </p:nvSpPr>
        <p:spPr>
          <a:xfrm>
            <a:off x="2869178" y="2522407"/>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sp>
        <p:nvSpPr>
          <p:cNvPr id="57" name="Google Shape;212;p29">
            <a:extLst>
              <a:ext uri="{FF2B5EF4-FFF2-40B4-BE49-F238E27FC236}">
                <a16:creationId xmlns:a16="http://schemas.microsoft.com/office/drawing/2014/main" id="{1150BB5B-6FD6-AF4B-9D99-74B53FB1372B}"/>
              </a:ext>
            </a:extLst>
          </p:cNvPr>
          <p:cNvSpPr txBox="1"/>
          <p:nvPr/>
        </p:nvSpPr>
        <p:spPr>
          <a:xfrm>
            <a:off x="6359032" y="4740506"/>
            <a:ext cx="2156318" cy="461643"/>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Bindings are protocol specific information </a:t>
            </a:r>
            <a:endParaRPr sz="1050" dirty="0"/>
          </a:p>
        </p:txBody>
      </p:sp>
      <p:sp>
        <p:nvSpPr>
          <p:cNvPr id="58" name="Folded Corner 57">
            <a:extLst>
              <a:ext uri="{FF2B5EF4-FFF2-40B4-BE49-F238E27FC236}">
                <a16:creationId xmlns:a16="http://schemas.microsoft.com/office/drawing/2014/main" id="{6CF03267-A338-DD4E-A7D2-34218FFEF677}"/>
              </a:ext>
            </a:extLst>
          </p:cNvPr>
          <p:cNvSpPr/>
          <p:nvPr/>
        </p:nvSpPr>
        <p:spPr>
          <a:xfrm>
            <a:off x="2965746" y="4974363"/>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sp>
        <p:nvSpPr>
          <p:cNvPr id="59" name="Folded Corner 58">
            <a:extLst>
              <a:ext uri="{FF2B5EF4-FFF2-40B4-BE49-F238E27FC236}">
                <a16:creationId xmlns:a16="http://schemas.microsoft.com/office/drawing/2014/main" id="{12B4D78D-D234-244C-B182-ECF971D0853D}"/>
              </a:ext>
            </a:extLst>
          </p:cNvPr>
          <p:cNvSpPr/>
          <p:nvPr/>
        </p:nvSpPr>
        <p:spPr>
          <a:xfrm>
            <a:off x="4022467" y="3375357"/>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cxnSp>
        <p:nvCxnSpPr>
          <p:cNvPr id="63" name="Straight Arrow Connector 62">
            <a:extLst>
              <a:ext uri="{FF2B5EF4-FFF2-40B4-BE49-F238E27FC236}">
                <a16:creationId xmlns:a16="http://schemas.microsoft.com/office/drawing/2014/main" id="{659F6DF4-987E-4D4B-9AB1-2E136589F085}"/>
              </a:ext>
            </a:extLst>
          </p:cNvPr>
          <p:cNvCxnSpPr>
            <a:cxnSpLocks/>
            <a:stCxn id="57" idx="1"/>
            <a:endCxn id="58" idx="3"/>
          </p:cNvCxnSpPr>
          <p:nvPr/>
        </p:nvCxnSpPr>
        <p:spPr>
          <a:xfrm flipH="1">
            <a:off x="3706130" y="4971328"/>
            <a:ext cx="2652902" cy="173641"/>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09F64A1D-4D40-7F4C-A420-3CC331F32272}"/>
              </a:ext>
            </a:extLst>
          </p:cNvPr>
          <p:cNvSpPr>
            <a:spLocks noGrp="1"/>
          </p:cNvSpPr>
          <p:nvPr>
            <p:ph type="ftr" sz="quarter" idx="11"/>
          </p:nvPr>
        </p:nvSpPr>
        <p:spPr/>
        <p:txBody>
          <a:bodyPr/>
          <a:lstStyle/>
          <a:p>
            <a:r>
              <a:rPr lang="en-US"/>
              <a:t>Ian Cooper</a:t>
            </a:r>
          </a:p>
        </p:txBody>
      </p:sp>
      <p:sp>
        <p:nvSpPr>
          <p:cNvPr id="10" name="Slide Number Placeholder 9">
            <a:extLst>
              <a:ext uri="{FF2B5EF4-FFF2-40B4-BE49-F238E27FC236}">
                <a16:creationId xmlns:a16="http://schemas.microsoft.com/office/drawing/2014/main" id="{3FD46A8D-27E3-A74A-856C-0E3916E80870}"/>
              </a:ext>
            </a:extLst>
          </p:cNvPr>
          <p:cNvSpPr>
            <a:spLocks noGrp="1"/>
          </p:cNvSpPr>
          <p:nvPr>
            <p:ph type="sldNum" sz="quarter" idx="12"/>
          </p:nvPr>
        </p:nvSpPr>
        <p:spPr/>
        <p:txBody>
          <a:bodyPr/>
          <a:lstStyle/>
          <a:p>
            <a:fld id="{53C7D256-7CB4-8D4B-B359-120D79D46DFF}" type="slidenum">
              <a:rPr lang="en-US" smtClean="0"/>
              <a:t>152</a:t>
            </a:fld>
            <a:endParaRPr lang="en-US"/>
          </a:p>
        </p:txBody>
      </p:sp>
      <p:cxnSp>
        <p:nvCxnSpPr>
          <p:cNvPr id="23" name="Google Shape;208;p29">
            <a:extLst>
              <a:ext uri="{FF2B5EF4-FFF2-40B4-BE49-F238E27FC236}">
                <a16:creationId xmlns:a16="http://schemas.microsoft.com/office/drawing/2014/main" id="{460508F3-D967-1CBF-8CCB-126C36A72EA5}"/>
              </a:ext>
            </a:extLst>
          </p:cNvPr>
          <p:cNvCxnSpPr>
            <a:cxnSpLocks/>
            <a:stCxn id="2" idx="1"/>
          </p:cNvCxnSpPr>
          <p:nvPr/>
        </p:nvCxnSpPr>
        <p:spPr>
          <a:xfrm flipV="1">
            <a:off x="2362428" y="3568282"/>
            <a:ext cx="824204" cy="1541"/>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32" name="Google Shape;195;p29">
            <a:extLst>
              <a:ext uri="{FF2B5EF4-FFF2-40B4-BE49-F238E27FC236}">
                <a16:creationId xmlns:a16="http://schemas.microsoft.com/office/drawing/2014/main" id="{6AE946CF-A69F-5C2B-E0FC-7ED0CA17FB2B}"/>
              </a:ext>
            </a:extLst>
          </p:cNvPr>
          <p:cNvSpPr/>
          <p:nvPr/>
        </p:nvSpPr>
        <p:spPr>
          <a:xfrm>
            <a:off x="4493573" y="2408035"/>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4" name="Google Shape;200;p29">
            <a:extLst>
              <a:ext uri="{FF2B5EF4-FFF2-40B4-BE49-F238E27FC236}">
                <a16:creationId xmlns:a16="http://schemas.microsoft.com/office/drawing/2014/main" id="{9137FA51-9756-64F8-8757-D36B1FF6195F}"/>
              </a:ext>
            </a:extLst>
          </p:cNvPr>
          <p:cNvSpPr txBox="1"/>
          <p:nvPr/>
        </p:nvSpPr>
        <p:spPr>
          <a:xfrm>
            <a:off x="4866722" y="2694952"/>
            <a:ext cx="670211" cy="276977"/>
          </a:xfrm>
          <a:prstGeom prst="rect">
            <a:avLst/>
          </a:prstGeom>
          <a:noFill/>
          <a:ln>
            <a:noFill/>
          </a:ln>
        </p:spPr>
        <p:txBody>
          <a:bodyPr spcFirstLastPara="1" wrap="square" lIns="68569" tIns="68569" rIns="68569" bIns="68569" anchor="t" anchorCtr="0">
            <a:spAutoFit/>
          </a:bodyPr>
          <a:lstStyle/>
          <a:p>
            <a:r>
              <a:rPr lang="en" sz="900" u="sng" dirty="0"/>
              <a:t>Operations</a:t>
            </a:r>
            <a:endParaRPr sz="900" u="sng" dirty="0"/>
          </a:p>
        </p:txBody>
      </p:sp>
      <p:cxnSp>
        <p:nvCxnSpPr>
          <p:cNvPr id="42" name="Google Shape;208;p29">
            <a:extLst>
              <a:ext uri="{FF2B5EF4-FFF2-40B4-BE49-F238E27FC236}">
                <a16:creationId xmlns:a16="http://schemas.microsoft.com/office/drawing/2014/main" id="{B2D4D4CB-2B94-9BD0-65B9-B6FAF0F5ED81}"/>
              </a:ext>
            </a:extLst>
          </p:cNvPr>
          <p:cNvCxnSpPr>
            <a:cxnSpLocks/>
            <a:stCxn id="32" idx="2"/>
          </p:cNvCxnSpPr>
          <p:nvPr/>
        </p:nvCxnSpPr>
        <p:spPr>
          <a:xfrm flipH="1">
            <a:off x="2980656" y="2877349"/>
            <a:ext cx="1516982" cy="130603"/>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31" name="Google Shape;212;p29">
            <a:extLst>
              <a:ext uri="{FF2B5EF4-FFF2-40B4-BE49-F238E27FC236}">
                <a16:creationId xmlns:a16="http://schemas.microsoft.com/office/drawing/2014/main" id="{E6D36B3F-347D-1849-892D-422BF60F8A72}"/>
              </a:ext>
            </a:extLst>
          </p:cNvPr>
          <p:cNvSpPr txBox="1"/>
          <p:nvPr/>
        </p:nvSpPr>
        <p:spPr>
          <a:xfrm>
            <a:off x="3434345" y="4083973"/>
            <a:ext cx="2156318" cy="623225"/>
          </a:xfrm>
          <a:prstGeom prst="rect">
            <a:avLst/>
          </a:prstGeom>
          <a:solidFill>
            <a:schemeClr val="bg1"/>
          </a:solid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 sz="1050" dirty="0"/>
              <a:t>A message must have a payload and can have headers. Headers may protocol or application spec</a:t>
            </a:r>
            <a:r>
              <a:rPr lang="en-GB" sz="1050" dirty="0" err="1"/>
              <a:t>i</a:t>
            </a:r>
            <a:r>
              <a:rPr lang="en" sz="1050" dirty="0"/>
              <a:t>fic.</a:t>
            </a:r>
            <a:endParaRPr sz="1050" dirty="0"/>
          </a:p>
        </p:txBody>
      </p:sp>
    </p:spTree>
    <p:extLst>
      <p:ext uri="{BB962C8B-B14F-4D97-AF65-F5344CB8AC3E}">
        <p14:creationId xmlns:p14="http://schemas.microsoft.com/office/powerpoint/2010/main" val="1168043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0" grpId="0" animBg="1"/>
      <p:bldP spid="49" grpId="0" animBg="1"/>
      <p:bldP spid="54" grpId="0" animBg="1"/>
      <p:bldP spid="57" grpId="0" animBg="1"/>
      <p:bldP spid="58" grpId="0" animBg="1"/>
      <p:bldP spid="59" grpId="0" animBg="1"/>
      <p:bldP spid="31"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2;p29">
            <a:extLst>
              <a:ext uri="{FF2B5EF4-FFF2-40B4-BE49-F238E27FC236}">
                <a16:creationId xmlns:a16="http://schemas.microsoft.com/office/drawing/2014/main" id="{4AC469BD-915F-7644-AA45-B975E56C7074}"/>
              </a:ext>
            </a:extLst>
          </p:cNvPr>
          <p:cNvSpPr txBox="1"/>
          <p:nvPr/>
        </p:nvSpPr>
        <p:spPr>
          <a:xfrm>
            <a:off x="568210" y="1706174"/>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err="1"/>
              <a:t>AsyncAPI</a:t>
            </a:r>
            <a:r>
              <a:rPr lang="en" sz="1050" dirty="0"/>
              <a:t> Object</a:t>
            </a:r>
            <a:endParaRPr sz="1050" dirty="0"/>
          </a:p>
        </p:txBody>
      </p:sp>
      <p:sp>
        <p:nvSpPr>
          <p:cNvPr id="3" name="Google Shape;194;p29">
            <a:extLst>
              <a:ext uri="{FF2B5EF4-FFF2-40B4-BE49-F238E27FC236}">
                <a16:creationId xmlns:a16="http://schemas.microsoft.com/office/drawing/2014/main" id="{31CBBBAB-428E-1341-AB03-3EBB35542B33}"/>
              </a:ext>
            </a:extLst>
          </p:cNvPr>
          <p:cNvSpPr txBox="1"/>
          <p:nvPr/>
        </p:nvSpPr>
        <p:spPr>
          <a:xfrm>
            <a:off x="0" y="86727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Document Structure (V3)</a:t>
            </a:r>
            <a:endParaRPr dirty="0"/>
          </a:p>
        </p:txBody>
      </p:sp>
      <p:sp>
        <p:nvSpPr>
          <p:cNvPr id="4" name="Google Shape;212;p29">
            <a:extLst>
              <a:ext uri="{FF2B5EF4-FFF2-40B4-BE49-F238E27FC236}">
                <a16:creationId xmlns:a16="http://schemas.microsoft.com/office/drawing/2014/main" id="{A2720FC4-8AF9-7F43-BD8C-21848512790A}"/>
              </a:ext>
            </a:extLst>
          </p:cNvPr>
          <p:cNvSpPr txBox="1"/>
          <p:nvPr/>
        </p:nvSpPr>
        <p:spPr>
          <a:xfrm>
            <a:off x="1142195" y="2440397"/>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Info Object</a:t>
            </a:r>
            <a:endParaRPr sz="1050" dirty="0"/>
          </a:p>
        </p:txBody>
      </p:sp>
      <p:sp>
        <p:nvSpPr>
          <p:cNvPr id="5" name="Google Shape;212;p29">
            <a:extLst>
              <a:ext uri="{FF2B5EF4-FFF2-40B4-BE49-F238E27FC236}">
                <a16:creationId xmlns:a16="http://schemas.microsoft.com/office/drawing/2014/main" id="{A8497F9F-3CFE-C24E-AF3E-FDD5367A222A}"/>
              </a:ext>
            </a:extLst>
          </p:cNvPr>
          <p:cNvSpPr txBox="1"/>
          <p:nvPr/>
        </p:nvSpPr>
        <p:spPr>
          <a:xfrm>
            <a:off x="1142195" y="296737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Servers Object</a:t>
            </a:r>
            <a:endParaRPr sz="1050" dirty="0"/>
          </a:p>
        </p:txBody>
      </p:sp>
      <p:sp>
        <p:nvSpPr>
          <p:cNvPr id="6" name="Google Shape;212;p29">
            <a:extLst>
              <a:ext uri="{FF2B5EF4-FFF2-40B4-BE49-F238E27FC236}">
                <a16:creationId xmlns:a16="http://schemas.microsoft.com/office/drawing/2014/main" id="{62A4D56A-F49F-7B48-AD77-E544970F0724}"/>
              </a:ext>
            </a:extLst>
          </p:cNvPr>
          <p:cNvSpPr txBox="1"/>
          <p:nvPr/>
        </p:nvSpPr>
        <p:spPr>
          <a:xfrm>
            <a:off x="1142195" y="354157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Channels Object</a:t>
            </a:r>
            <a:endParaRPr sz="1050" dirty="0"/>
          </a:p>
        </p:txBody>
      </p:sp>
      <p:sp>
        <p:nvSpPr>
          <p:cNvPr id="7" name="Google Shape;212;p29">
            <a:extLst>
              <a:ext uri="{FF2B5EF4-FFF2-40B4-BE49-F238E27FC236}">
                <a16:creationId xmlns:a16="http://schemas.microsoft.com/office/drawing/2014/main" id="{A33F051A-1349-8345-B5B5-65C51E7A7F77}"/>
              </a:ext>
            </a:extLst>
          </p:cNvPr>
          <p:cNvSpPr txBox="1"/>
          <p:nvPr/>
        </p:nvSpPr>
        <p:spPr>
          <a:xfrm>
            <a:off x="1142195" y="467384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Components Object</a:t>
            </a:r>
            <a:endParaRPr sz="1050" dirty="0"/>
          </a:p>
        </p:txBody>
      </p:sp>
      <p:sp>
        <p:nvSpPr>
          <p:cNvPr id="8" name="Google Shape;212;p29">
            <a:extLst>
              <a:ext uri="{FF2B5EF4-FFF2-40B4-BE49-F238E27FC236}">
                <a16:creationId xmlns:a16="http://schemas.microsoft.com/office/drawing/2014/main" id="{318F1DA9-6C4B-7D4A-81D4-B7BBA2C944F9}"/>
              </a:ext>
            </a:extLst>
          </p:cNvPr>
          <p:cNvSpPr txBox="1"/>
          <p:nvPr/>
        </p:nvSpPr>
        <p:spPr>
          <a:xfrm>
            <a:off x="1142195" y="514739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Tags Object</a:t>
            </a:r>
            <a:endParaRPr sz="1050" dirty="0"/>
          </a:p>
        </p:txBody>
      </p:sp>
      <p:sp>
        <p:nvSpPr>
          <p:cNvPr id="10" name="Google Shape;212;p29">
            <a:extLst>
              <a:ext uri="{FF2B5EF4-FFF2-40B4-BE49-F238E27FC236}">
                <a16:creationId xmlns:a16="http://schemas.microsoft.com/office/drawing/2014/main" id="{1905BB71-A4C1-EF4B-B0C0-7CAEF11C787B}"/>
              </a:ext>
            </a:extLst>
          </p:cNvPr>
          <p:cNvSpPr txBox="1"/>
          <p:nvPr/>
        </p:nvSpPr>
        <p:spPr>
          <a:xfrm>
            <a:off x="1099885" y="4088969"/>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Operation Object</a:t>
            </a:r>
            <a:endParaRPr sz="1050" dirty="0"/>
          </a:p>
        </p:txBody>
      </p:sp>
      <p:sp>
        <p:nvSpPr>
          <p:cNvPr id="12" name="Google Shape;207;p29">
            <a:extLst>
              <a:ext uri="{FF2B5EF4-FFF2-40B4-BE49-F238E27FC236}">
                <a16:creationId xmlns:a16="http://schemas.microsoft.com/office/drawing/2014/main" id="{E975DC5A-A1A7-A949-93D0-55ADBE25353F}"/>
              </a:ext>
            </a:extLst>
          </p:cNvPr>
          <p:cNvSpPr txBox="1"/>
          <p:nvPr/>
        </p:nvSpPr>
        <p:spPr>
          <a:xfrm>
            <a:off x="5422573" y="1832098"/>
            <a:ext cx="2706263"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root object. Identifies the application being documented</a:t>
            </a:r>
            <a:endParaRPr sz="1050" dirty="0"/>
          </a:p>
        </p:txBody>
      </p:sp>
      <p:cxnSp>
        <p:nvCxnSpPr>
          <p:cNvPr id="13" name="Straight Arrow Connector 12">
            <a:extLst>
              <a:ext uri="{FF2B5EF4-FFF2-40B4-BE49-F238E27FC236}">
                <a16:creationId xmlns:a16="http://schemas.microsoft.com/office/drawing/2014/main" id="{0604040B-DF73-3D48-86B6-790D094B250C}"/>
              </a:ext>
            </a:extLst>
          </p:cNvPr>
          <p:cNvCxnSpPr>
            <a:cxnSpLocks/>
            <a:stCxn id="12" idx="1"/>
            <a:endCxn id="2" idx="3"/>
          </p:cNvCxnSpPr>
          <p:nvPr/>
        </p:nvCxnSpPr>
        <p:spPr>
          <a:xfrm flipH="1" flipV="1">
            <a:off x="3028950" y="1856204"/>
            <a:ext cx="2393623" cy="20671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07;p29">
            <a:extLst>
              <a:ext uri="{FF2B5EF4-FFF2-40B4-BE49-F238E27FC236}">
                <a16:creationId xmlns:a16="http://schemas.microsoft.com/office/drawing/2014/main" id="{03E096F1-500A-2D43-BCA5-B6708732ABC4}"/>
              </a:ext>
            </a:extLst>
          </p:cNvPr>
          <p:cNvSpPr txBox="1"/>
          <p:nvPr/>
        </p:nvSpPr>
        <p:spPr>
          <a:xfrm>
            <a:off x="5395596" y="2406210"/>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Metadata for this specification</a:t>
            </a:r>
            <a:endParaRPr sz="1050" dirty="0"/>
          </a:p>
        </p:txBody>
      </p:sp>
      <p:cxnSp>
        <p:nvCxnSpPr>
          <p:cNvPr id="17" name="Straight Arrow Connector 16">
            <a:extLst>
              <a:ext uri="{FF2B5EF4-FFF2-40B4-BE49-F238E27FC236}">
                <a16:creationId xmlns:a16="http://schemas.microsoft.com/office/drawing/2014/main" id="{9A7BFDC2-9FAD-9245-A65B-E771DFA1F1C2}"/>
              </a:ext>
            </a:extLst>
          </p:cNvPr>
          <p:cNvCxnSpPr>
            <a:cxnSpLocks/>
            <a:stCxn id="16" idx="1"/>
            <a:endCxn id="4" idx="3"/>
          </p:cNvCxnSpPr>
          <p:nvPr/>
        </p:nvCxnSpPr>
        <p:spPr>
          <a:xfrm flipH="1">
            <a:off x="3602935" y="2556240"/>
            <a:ext cx="1792661" cy="3418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Google Shape;207;p29">
            <a:extLst>
              <a:ext uri="{FF2B5EF4-FFF2-40B4-BE49-F238E27FC236}">
                <a16:creationId xmlns:a16="http://schemas.microsoft.com/office/drawing/2014/main" id="{9CFB8CFE-0AAC-7341-87B0-E43562EFBC36}"/>
              </a:ext>
            </a:extLst>
          </p:cNvPr>
          <p:cNvSpPr txBox="1"/>
          <p:nvPr/>
        </p:nvSpPr>
        <p:spPr>
          <a:xfrm>
            <a:off x="5395596" y="2843091"/>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Connection details for the server</a:t>
            </a:r>
            <a:endParaRPr sz="1050" dirty="0"/>
          </a:p>
        </p:txBody>
      </p:sp>
      <p:cxnSp>
        <p:nvCxnSpPr>
          <p:cNvPr id="21" name="Straight Arrow Connector 20">
            <a:extLst>
              <a:ext uri="{FF2B5EF4-FFF2-40B4-BE49-F238E27FC236}">
                <a16:creationId xmlns:a16="http://schemas.microsoft.com/office/drawing/2014/main" id="{C23F7ED5-CC0D-2542-842F-F63F2FCF2881}"/>
              </a:ext>
            </a:extLst>
          </p:cNvPr>
          <p:cNvCxnSpPr>
            <a:cxnSpLocks/>
            <a:stCxn id="20" idx="1"/>
            <a:endCxn id="5" idx="3"/>
          </p:cNvCxnSpPr>
          <p:nvPr/>
        </p:nvCxnSpPr>
        <p:spPr>
          <a:xfrm flipH="1">
            <a:off x="3602935" y="2993121"/>
            <a:ext cx="1792661" cy="12428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Google Shape;207;p29">
            <a:extLst>
              <a:ext uri="{FF2B5EF4-FFF2-40B4-BE49-F238E27FC236}">
                <a16:creationId xmlns:a16="http://schemas.microsoft.com/office/drawing/2014/main" id="{DAD49AFE-8D5C-2749-A777-A737DAE0E767}"/>
              </a:ext>
            </a:extLst>
          </p:cNvPr>
          <p:cNvSpPr txBox="1"/>
          <p:nvPr/>
        </p:nvSpPr>
        <p:spPr>
          <a:xfrm>
            <a:off x="5383891" y="3313890"/>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channels being used by the application</a:t>
            </a:r>
            <a:endParaRPr sz="1050" dirty="0"/>
          </a:p>
        </p:txBody>
      </p:sp>
      <p:cxnSp>
        <p:nvCxnSpPr>
          <p:cNvPr id="25" name="Straight Arrow Connector 24">
            <a:extLst>
              <a:ext uri="{FF2B5EF4-FFF2-40B4-BE49-F238E27FC236}">
                <a16:creationId xmlns:a16="http://schemas.microsoft.com/office/drawing/2014/main" id="{4EFD92FD-E691-7043-ABDA-94A258D91D8D}"/>
              </a:ext>
            </a:extLst>
          </p:cNvPr>
          <p:cNvCxnSpPr>
            <a:cxnSpLocks/>
            <a:stCxn id="24" idx="1"/>
            <a:endCxn id="6" idx="3"/>
          </p:cNvCxnSpPr>
          <p:nvPr/>
        </p:nvCxnSpPr>
        <p:spPr>
          <a:xfrm flipH="1">
            <a:off x="3602935" y="3463920"/>
            <a:ext cx="1780956" cy="22768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207;p29">
            <a:extLst>
              <a:ext uri="{FF2B5EF4-FFF2-40B4-BE49-F238E27FC236}">
                <a16:creationId xmlns:a16="http://schemas.microsoft.com/office/drawing/2014/main" id="{FFD9D259-6D50-7C45-8801-4B1B4A8C3BC0}"/>
              </a:ext>
            </a:extLst>
          </p:cNvPr>
          <p:cNvSpPr txBox="1"/>
          <p:nvPr/>
        </p:nvSpPr>
        <p:spPr>
          <a:xfrm>
            <a:off x="5255308" y="4002910"/>
            <a:ext cx="2706263"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Defines an operation – publish or subscribe – made available by the application on this channel</a:t>
            </a:r>
            <a:endParaRPr sz="1050" dirty="0"/>
          </a:p>
        </p:txBody>
      </p:sp>
      <p:cxnSp>
        <p:nvCxnSpPr>
          <p:cNvPr id="33" name="Straight Arrow Connector 32">
            <a:extLst>
              <a:ext uri="{FF2B5EF4-FFF2-40B4-BE49-F238E27FC236}">
                <a16:creationId xmlns:a16="http://schemas.microsoft.com/office/drawing/2014/main" id="{D605DA54-ABEC-354D-8C14-96A66739FC50}"/>
              </a:ext>
            </a:extLst>
          </p:cNvPr>
          <p:cNvCxnSpPr>
            <a:cxnSpLocks/>
            <a:stCxn id="32" idx="1"/>
            <a:endCxn id="10" idx="3"/>
          </p:cNvCxnSpPr>
          <p:nvPr/>
        </p:nvCxnSpPr>
        <p:spPr>
          <a:xfrm flipH="1" flipV="1">
            <a:off x="3560625" y="4238999"/>
            <a:ext cx="1694683" cy="7552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7;p29">
            <a:extLst>
              <a:ext uri="{FF2B5EF4-FFF2-40B4-BE49-F238E27FC236}">
                <a16:creationId xmlns:a16="http://schemas.microsoft.com/office/drawing/2014/main" id="{B1BD586A-4156-ED40-AC6F-D5F4C7A71BE8}"/>
              </a:ext>
            </a:extLst>
          </p:cNvPr>
          <p:cNvSpPr txBox="1"/>
          <p:nvPr/>
        </p:nvSpPr>
        <p:spPr>
          <a:xfrm>
            <a:off x="5347306" y="5003684"/>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Re-usable components</a:t>
            </a:r>
            <a:endParaRPr sz="1050" dirty="0"/>
          </a:p>
        </p:txBody>
      </p:sp>
      <p:cxnSp>
        <p:nvCxnSpPr>
          <p:cNvPr id="37" name="Straight Arrow Connector 36">
            <a:extLst>
              <a:ext uri="{FF2B5EF4-FFF2-40B4-BE49-F238E27FC236}">
                <a16:creationId xmlns:a16="http://schemas.microsoft.com/office/drawing/2014/main" id="{71F87083-511A-B545-852A-6C1AB21CD429}"/>
              </a:ext>
            </a:extLst>
          </p:cNvPr>
          <p:cNvCxnSpPr>
            <a:cxnSpLocks/>
            <a:stCxn id="36" idx="1"/>
            <a:endCxn id="7" idx="3"/>
          </p:cNvCxnSpPr>
          <p:nvPr/>
        </p:nvCxnSpPr>
        <p:spPr>
          <a:xfrm flipH="1" flipV="1">
            <a:off x="3602935" y="4823878"/>
            <a:ext cx="1744371" cy="32983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207;p29">
            <a:extLst>
              <a:ext uri="{FF2B5EF4-FFF2-40B4-BE49-F238E27FC236}">
                <a16:creationId xmlns:a16="http://schemas.microsoft.com/office/drawing/2014/main" id="{E7B584B5-F014-054D-ACDA-50E87F1E33BB}"/>
              </a:ext>
            </a:extLst>
          </p:cNvPr>
          <p:cNvSpPr txBox="1"/>
          <p:nvPr/>
        </p:nvSpPr>
        <p:spPr>
          <a:xfrm>
            <a:off x="5333542" y="5419741"/>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User defined tags for this specification</a:t>
            </a:r>
            <a:endParaRPr sz="1050" dirty="0"/>
          </a:p>
        </p:txBody>
      </p:sp>
      <p:cxnSp>
        <p:nvCxnSpPr>
          <p:cNvPr id="50" name="Straight Arrow Connector 49">
            <a:extLst>
              <a:ext uri="{FF2B5EF4-FFF2-40B4-BE49-F238E27FC236}">
                <a16:creationId xmlns:a16="http://schemas.microsoft.com/office/drawing/2014/main" id="{9F07F084-01E2-8942-86AB-8F33587A4B2C}"/>
              </a:ext>
            </a:extLst>
          </p:cNvPr>
          <p:cNvCxnSpPr>
            <a:cxnSpLocks/>
            <a:stCxn id="49" idx="1"/>
            <a:endCxn id="8" idx="3"/>
          </p:cNvCxnSpPr>
          <p:nvPr/>
        </p:nvCxnSpPr>
        <p:spPr>
          <a:xfrm flipH="1" flipV="1">
            <a:off x="3602935" y="5297420"/>
            <a:ext cx="1730607" cy="27235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FF4E7BEA-9E71-D046-9A31-70F223D578FC}"/>
              </a:ext>
            </a:extLst>
          </p:cNvPr>
          <p:cNvCxnSpPr>
            <a:cxnSpLocks/>
            <a:endCxn id="5" idx="1"/>
          </p:cNvCxnSpPr>
          <p:nvPr/>
        </p:nvCxnSpPr>
        <p:spPr>
          <a:xfrm rot="16200000" flipH="1">
            <a:off x="576502" y="2551715"/>
            <a:ext cx="863834" cy="267551"/>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4452C16B-4822-AD41-8EEF-E173B602B88C}"/>
              </a:ext>
            </a:extLst>
          </p:cNvPr>
          <p:cNvCxnSpPr>
            <a:cxnSpLocks/>
          </p:cNvCxnSpPr>
          <p:nvPr/>
        </p:nvCxnSpPr>
        <p:spPr>
          <a:xfrm rot="16200000" flipH="1">
            <a:off x="259761" y="2828359"/>
            <a:ext cx="1478123" cy="248357"/>
          </a:xfrm>
          <a:prstGeom prst="bentConnector3">
            <a:avLst>
              <a:gd name="adj1" fmla="val 100431"/>
            </a:avLst>
          </a:prstGeom>
          <a:ln w="38100"/>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7E2E7668-AFD0-B343-B3EE-BA18D4F740AF}"/>
              </a:ext>
            </a:extLst>
          </p:cNvPr>
          <p:cNvCxnSpPr>
            <a:cxnSpLocks/>
          </p:cNvCxnSpPr>
          <p:nvPr/>
        </p:nvCxnSpPr>
        <p:spPr>
          <a:xfrm rot="16200000" flipH="1">
            <a:off x="-428027" y="3313468"/>
            <a:ext cx="2853336" cy="248237"/>
          </a:xfrm>
          <a:prstGeom prst="bentConnector3">
            <a:avLst>
              <a:gd name="adj1" fmla="val 99812"/>
            </a:avLst>
          </a:prstGeom>
          <a:ln w="38100"/>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33D776D-9717-8C43-88FA-C64BC27F21CD}"/>
              </a:ext>
            </a:extLst>
          </p:cNvPr>
          <p:cNvCxnSpPr>
            <a:cxnSpLocks/>
          </p:cNvCxnSpPr>
          <p:nvPr/>
        </p:nvCxnSpPr>
        <p:spPr>
          <a:xfrm rot="16200000" flipH="1">
            <a:off x="-660804" y="3554608"/>
            <a:ext cx="3303725" cy="233072"/>
          </a:xfrm>
          <a:prstGeom prst="bentConnector3">
            <a:avLst>
              <a:gd name="adj1" fmla="val 99941"/>
            </a:avLst>
          </a:prstGeom>
          <a:ln w="38100"/>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BA3C7092-483E-BD46-B735-485411D8F482}"/>
              </a:ext>
            </a:extLst>
          </p:cNvPr>
          <p:cNvCxnSpPr>
            <a:cxnSpLocks/>
            <a:endCxn id="4" idx="1"/>
          </p:cNvCxnSpPr>
          <p:nvPr/>
        </p:nvCxnSpPr>
        <p:spPr>
          <a:xfrm rot="16200000" flipH="1">
            <a:off x="819941" y="2268173"/>
            <a:ext cx="376954" cy="267553"/>
          </a:xfrm>
          <a:prstGeom prst="bentConnector2">
            <a:avLst/>
          </a:prstGeom>
          <a:ln w="38100"/>
        </p:spPr>
        <p:style>
          <a:lnRef idx="1">
            <a:schemeClr val="accent1"/>
          </a:lnRef>
          <a:fillRef idx="0">
            <a:schemeClr val="accent1"/>
          </a:fillRef>
          <a:effectRef idx="0">
            <a:schemeClr val="accent1"/>
          </a:effectRef>
          <a:fontRef idx="minor">
            <a:schemeClr val="tx1"/>
          </a:fontRef>
        </p:style>
      </p:cxnSp>
      <p:sp>
        <p:nvSpPr>
          <p:cNvPr id="11" name="Footer Placeholder 10">
            <a:extLst>
              <a:ext uri="{FF2B5EF4-FFF2-40B4-BE49-F238E27FC236}">
                <a16:creationId xmlns:a16="http://schemas.microsoft.com/office/drawing/2014/main" id="{A2959C97-0D8E-D343-80D1-0BA5C832B531}"/>
              </a:ext>
            </a:extLst>
          </p:cNvPr>
          <p:cNvSpPr>
            <a:spLocks noGrp="1"/>
          </p:cNvSpPr>
          <p:nvPr>
            <p:ph type="ftr" sz="quarter" idx="11"/>
          </p:nvPr>
        </p:nvSpPr>
        <p:spPr/>
        <p:txBody>
          <a:bodyPr/>
          <a:lstStyle/>
          <a:p>
            <a:r>
              <a:rPr lang="en-US"/>
              <a:t>Ian Cooper</a:t>
            </a:r>
          </a:p>
        </p:txBody>
      </p:sp>
      <p:sp>
        <p:nvSpPr>
          <p:cNvPr id="14" name="Slide Number Placeholder 13">
            <a:extLst>
              <a:ext uri="{FF2B5EF4-FFF2-40B4-BE49-F238E27FC236}">
                <a16:creationId xmlns:a16="http://schemas.microsoft.com/office/drawing/2014/main" id="{FEDF9D8D-A761-B14C-ABE8-6C36E1DAC0CD}"/>
              </a:ext>
            </a:extLst>
          </p:cNvPr>
          <p:cNvSpPr>
            <a:spLocks noGrp="1"/>
          </p:cNvSpPr>
          <p:nvPr>
            <p:ph type="sldNum" sz="quarter" idx="12"/>
          </p:nvPr>
        </p:nvSpPr>
        <p:spPr/>
        <p:txBody>
          <a:bodyPr/>
          <a:lstStyle/>
          <a:p>
            <a:fld id="{53C7D256-7CB4-8D4B-B359-120D79D46DFF}" type="slidenum">
              <a:rPr lang="en-US" smtClean="0"/>
              <a:t>153</a:t>
            </a:fld>
            <a:endParaRPr lang="en-US"/>
          </a:p>
        </p:txBody>
      </p:sp>
      <p:cxnSp>
        <p:nvCxnSpPr>
          <p:cNvPr id="44" name="Elbow Connector 43">
            <a:extLst>
              <a:ext uri="{FF2B5EF4-FFF2-40B4-BE49-F238E27FC236}">
                <a16:creationId xmlns:a16="http://schemas.microsoft.com/office/drawing/2014/main" id="{D169238C-3E32-00C7-D7DD-C1D74ECCBD3D}"/>
              </a:ext>
            </a:extLst>
          </p:cNvPr>
          <p:cNvCxnSpPr>
            <a:cxnSpLocks/>
          </p:cNvCxnSpPr>
          <p:nvPr/>
        </p:nvCxnSpPr>
        <p:spPr>
          <a:xfrm rot="16200000" flipH="1">
            <a:off x="259398" y="3407866"/>
            <a:ext cx="1478123" cy="248357"/>
          </a:xfrm>
          <a:prstGeom prst="bentConnector3">
            <a:avLst>
              <a:gd name="adj1" fmla="val 100431"/>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73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10" grpId="0" animBg="1"/>
      <p:bldP spid="12" grpId="0" animBg="1"/>
      <p:bldP spid="16" grpId="0" animBg="1"/>
      <p:bldP spid="20" grpId="0" animBg="1"/>
      <p:bldP spid="24" grpId="0" animBg="1"/>
      <p:bldP spid="32" grpId="0" animBg="1"/>
      <p:bldP spid="36" grpId="0" animBg="1"/>
      <p:bldP spid="49"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2;p29">
            <a:extLst>
              <a:ext uri="{FF2B5EF4-FFF2-40B4-BE49-F238E27FC236}">
                <a16:creationId xmlns:a16="http://schemas.microsoft.com/office/drawing/2014/main" id="{4AC469BD-915F-7644-AA45-B975E56C7074}"/>
              </a:ext>
            </a:extLst>
          </p:cNvPr>
          <p:cNvSpPr txBox="1"/>
          <p:nvPr/>
        </p:nvSpPr>
        <p:spPr>
          <a:xfrm>
            <a:off x="321487" y="1686492"/>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err="1"/>
              <a:t>AsyncAPI</a:t>
            </a:r>
            <a:r>
              <a:rPr lang="en" sz="1050" dirty="0"/>
              <a:t> Object</a:t>
            </a:r>
            <a:endParaRPr sz="1050" dirty="0"/>
          </a:p>
        </p:txBody>
      </p:sp>
      <p:sp>
        <p:nvSpPr>
          <p:cNvPr id="3" name="Google Shape;194;p29">
            <a:extLst>
              <a:ext uri="{FF2B5EF4-FFF2-40B4-BE49-F238E27FC236}">
                <a16:creationId xmlns:a16="http://schemas.microsoft.com/office/drawing/2014/main" id="{31CBBBAB-428E-1341-AB03-3EBB35542B33}"/>
              </a:ext>
            </a:extLst>
          </p:cNvPr>
          <p:cNvSpPr txBox="1"/>
          <p:nvPr/>
        </p:nvSpPr>
        <p:spPr>
          <a:xfrm>
            <a:off x="0" y="855460"/>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(V3) and Endpoint ABCs</a:t>
            </a:r>
            <a:endParaRPr dirty="0"/>
          </a:p>
        </p:txBody>
      </p:sp>
      <p:sp>
        <p:nvSpPr>
          <p:cNvPr id="4" name="Google Shape;212;p29">
            <a:extLst>
              <a:ext uri="{FF2B5EF4-FFF2-40B4-BE49-F238E27FC236}">
                <a16:creationId xmlns:a16="http://schemas.microsoft.com/office/drawing/2014/main" id="{A2720FC4-8AF9-7F43-BD8C-21848512790A}"/>
              </a:ext>
            </a:extLst>
          </p:cNvPr>
          <p:cNvSpPr txBox="1"/>
          <p:nvPr/>
        </p:nvSpPr>
        <p:spPr>
          <a:xfrm>
            <a:off x="1142195" y="2440397"/>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Info Object</a:t>
            </a:r>
            <a:endParaRPr sz="1050" dirty="0"/>
          </a:p>
        </p:txBody>
      </p:sp>
      <p:sp>
        <p:nvSpPr>
          <p:cNvPr id="5" name="Google Shape;212;p29">
            <a:extLst>
              <a:ext uri="{FF2B5EF4-FFF2-40B4-BE49-F238E27FC236}">
                <a16:creationId xmlns:a16="http://schemas.microsoft.com/office/drawing/2014/main" id="{A8497F9F-3CFE-C24E-AF3E-FDD5367A222A}"/>
              </a:ext>
            </a:extLst>
          </p:cNvPr>
          <p:cNvSpPr txBox="1"/>
          <p:nvPr/>
        </p:nvSpPr>
        <p:spPr>
          <a:xfrm>
            <a:off x="1142195" y="296737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Servers Object</a:t>
            </a:r>
            <a:endParaRPr sz="1050" dirty="0"/>
          </a:p>
        </p:txBody>
      </p:sp>
      <p:sp>
        <p:nvSpPr>
          <p:cNvPr id="6" name="Google Shape;212;p29">
            <a:extLst>
              <a:ext uri="{FF2B5EF4-FFF2-40B4-BE49-F238E27FC236}">
                <a16:creationId xmlns:a16="http://schemas.microsoft.com/office/drawing/2014/main" id="{62A4D56A-F49F-7B48-AD77-E544970F0724}"/>
              </a:ext>
            </a:extLst>
          </p:cNvPr>
          <p:cNvSpPr txBox="1"/>
          <p:nvPr/>
        </p:nvSpPr>
        <p:spPr>
          <a:xfrm>
            <a:off x="1142195" y="354157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Channels Object</a:t>
            </a:r>
            <a:endParaRPr sz="1050" dirty="0"/>
          </a:p>
        </p:txBody>
      </p:sp>
      <p:sp>
        <p:nvSpPr>
          <p:cNvPr id="7" name="Google Shape;212;p29">
            <a:extLst>
              <a:ext uri="{FF2B5EF4-FFF2-40B4-BE49-F238E27FC236}">
                <a16:creationId xmlns:a16="http://schemas.microsoft.com/office/drawing/2014/main" id="{A33F051A-1349-8345-B5B5-65C51E7A7F77}"/>
              </a:ext>
            </a:extLst>
          </p:cNvPr>
          <p:cNvSpPr txBox="1"/>
          <p:nvPr/>
        </p:nvSpPr>
        <p:spPr>
          <a:xfrm>
            <a:off x="1107715" y="4667395"/>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Components Object</a:t>
            </a:r>
            <a:endParaRPr sz="1050" dirty="0"/>
          </a:p>
        </p:txBody>
      </p:sp>
      <p:sp>
        <p:nvSpPr>
          <p:cNvPr id="8" name="Google Shape;212;p29">
            <a:extLst>
              <a:ext uri="{FF2B5EF4-FFF2-40B4-BE49-F238E27FC236}">
                <a16:creationId xmlns:a16="http://schemas.microsoft.com/office/drawing/2014/main" id="{318F1DA9-6C4B-7D4A-81D4-B7BBA2C944F9}"/>
              </a:ext>
            </a:extLst>
          </p:cNvPr>
          <p:cNvSpPr txBox="1"/>
          <p:nvPr/>
        </p:nvSpPr>
        <p:spPr>
          <a:xfrm>
            <a:off x="1107715" y="514093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Tags Object</a:t>
            </a:r>
            <a:endParaRPr sz="1050" dirty="0"/>
          </a:p>
        </p:txBody>
      </p:sp>
      <p:sp>
        <p:nvSpPr>
          <p:cNvPr id="10" name="Google Shape;212;p29">
            <a:extLst>
              <a:ext uri="{FF2B5EF4-FFF2-40B4-BE49-F238E27FC236}">
                <a16:creationId xmlns:a16="http://schemas.microsoft.com/office/drawing/2014/main" id="{1905BB71-A4C1-EF4B-B0C0-7CAEF11C787B}"/>
              </a:ext>
            </a:extLst>
          </p:cNvPr>
          <p:cNvSpPr txBox="1"/>
          <p:nvPr/>
        </p:nvSpPr>
        <p:spPr>
          <a:xfrm>
            <a:off x="1122880" y="4115761"/>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Operation Object</a:t>
            </a:r>
            <a:endParaRPr sz="1050" dirty="0"/>
          </a:p>
        </p:txBody>
      </p:sp>
      <p:cxnSp>
        <p:nvCxnSpPr>
          <p:cNvPr id="13" name="Straight Arrow Connector 12">
            <a:extLst>
              <a:ext uri="{FF2B5EF4-FFF2-40B4-BE49-F238E27FC236}">
                <a16:creationId xmlns:a16="http://schemas.microsoft.com/office/drawing/2014/main" id="{0604040B-DF73-3D48-86B6-790D094B250C}"/>
              </a:ext>
            </a:extLst>
          </p:cNvPr>
          <p:cNvCxnSpPr>
            <a:cxnSpLocks/>
            <a:stCxn id="2" idx="3"/>
          </p:cNvCxnSpPr>
          <p:nvPr/>
        </p:nvCxnSpPr>
        <p:spPr>
          <a:xfrm>
            <a:off x="2782227" y="1836522"/>
            <a:ext cx="2340546" cy="22235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83E05DE9-D09C-7E40-ADA9-2A7747572139}"/>
              </a:ext>
            </a:extLst>
          </p:cNvPr>
          <p:cNvCxnSpPr>
            <a:cxnSpLocks/>
          </p:cNvCxnSpPr>
          <p:nvPr/>
        </p:nvCxnSpPr>
        <p:spPr>
          <a:xfrm rot="16200000" flipH="1">
            <a:off x="804281" y="3962590"/>
            <a:ext cx="395901" cy="249749"/>
          </a:xfrm>
          <a:prstGeom prst="bentConnector3">
            <a:avLst>
              <a:gd name="adj1" fmla="val 102721"/>
            </a:avLst>
          </a:prstGeom>
          <a:ln w="38100"/>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FF4E7BEA-9E71-D046-9A31-70F223D578FC}"/>
              </a:ext>
            </a:extLst>
          </p:cNvPr>
          <p:cNvCxnSpPr>
            <a:cxnSpLocks/>
            <a:endCxn id="5" idx="1"/>
          </p:cNvCxnSpPr>
          <p:nvPr/>
        </p:nvCxnSpPr>
        <p:spPr>
          <a:xfrm rot="16200000" flipH="1">
            <a:off x="576502" y="2551715"/>
            <a:ext cx="863834" cy="267551"/>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4452C16B-4822-AD41-8EEF-E173B602B88C}"/>
              </a:ext>
            </a:extLst>
          </p:cNvPr>
          <p:cNvCxnSpPr>
            <a:cxnSpLocks/>
          </p:cNvCxnSpPr>
          <p:nvPr/>
        </p:nvCxnSpPr>
        <p:spPr>
          <a:xfrm rot="16200000" flipH="1">
            <a:off x="265528" y="2829059"/>
            <a:ext cx="1478123" cy="248357"/>
          </a:xfrm>
          <a:prstGeom prst="bentConnector3">
            <a:avLst>
              <a:gd name="adj1" fmla="val 101535"/>
            </a:avLst>
          </a:prstGeom>
          <a:ln w="38100"/>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7E2E7668-AFD0-B343-B3EE-BA18D4F740AF}"/>
              </a:ext>
            </a:extLst>
          </p:cNvPr>
          <p:cNvCxnSpPr>
            <a:cxnSpLocks/>
          </p:cNvCxnSpPr>
          <p:nvPr/>
        </p:nvCxnSpPr>
        <p:spPr>
          <a:xfrm rot="16200000" flipH="1">
            <a:off x="-429922" y="3304882"/>
            <a:ext cx="2853336" cy="248237"/>
          </a:xfrm>
          <a:prstGeom prst="bentConnector3">
            <a:avLst>
              <a:gd name="adj1" fmla="val 99812"/>
            </a:avLst>
          </a:prstGeom>
          <a:ln w="38100"/>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33D776D-9717-8C43-88FA-C64BC27F21CD}"/>
              </a:ext>
            </a:extLst>
          </p:cNvPr>
          <p:cNvCxnSpPr>
            <a:cxnSpLocks/>
          </p:cNvCxnSpPr>
          <p:nvPr/>
        </p:nvCxnSpPr>
        <p:spPr>
          <a:xfrm rot="16200000" flipH="1">
            <a:off x="-660684" y="3537658"/>
            <a:ext cx="3303725" cy="233072"/>
          </a:xfrm>
          <a:prstGeom prst="bentConnector3">
            <a:avLst>
              <a:gd name="adj1" fmla="val 99941"/>
            </a:avLst>
          </a:prstGeom>
          <a:ln w="38100"/>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BA3C7092-483E-BD46-B735-485411D8F482}"/>
              </a:ext>
            </a:extLst>
          </p:cNvPr>
          <p:cNvCxnSpPr>
            <a:cxnSpLocks/>
            <a:endCxn id="4" idx="1"/>
          </p:cNvCxnSpPr>
          <p:nvPr/>
        </p:nvCxnSpPr>
        <p:spPr>
          <a:xfrm rot="16200000" flipH="1">
            <a:off x="819941" y="2268173"/>
            <a:ext cx="376954" cy="267553"/>
          </a:xfrm>
          <a:prstGeom prst="bentConnector2">
            <a:avLst/>
          </a:prstGeom>
          <a:ln w="38100"/>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F06F463-7E84-6F47-8A48-26CAAAFDD967}"/>
              </a:ext>
            </a:extLst>
          </p:cNvPr>
          <p:cNvSpPr/>
          <p:nvPr/>
        </p:nvSpPr>
        <p:spPr>
          <a:xfrm>
            <a:off x="5541067" y="2004813"/>
            <a:ext cx="2123162" cy="337733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Google Shape;207;p29">
            <a:extLst>
              <a:ext uri="{FF2B5EF4-FFF2-40B4-BE49-F238E27FC236}">
                <a16:creationId xmlns:a16="http://schemas.microsoft.com/office/drawing/2014/main" id="{86C28281-05A5-F742-9276-FB109091C58B}"/>
              </a:ext>
            </a:extLst>
          </p:cNvPr>
          <p:cNvSpPr txBox="1"/>
          <p:nvPr/>
        </p:nvSpPr>
        <p:spPr>
          <a:xfrm>
            <a:off x="5740700" y="2242294"/>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Endpoint</a:t>
            </a:r>
            <a:endParaRPr sz="1200" dirty="0"/>
          </a:p>
        </p:txBody>
      </p:sp>
      <p:sp>
        <p:nvSpPr>
          <p:cNvPr id="39" name="Google Shape;207;p29">
            <a:extLst>
              <a:ext uri="{FF2B5EF4-FFF2-40B4-BE49-F238E27FC236}">
                <a16:creationId xmlns:a16="http://schemas.microsoft.com/office/drawing/2014/main" id="{393601B1-C033-FA4C-80A4-0A66B233D4D6}"/>
              </a:ext>
            </a:extLst>
          </p:cNvPr>
          <p:cNvSpPr txBox="1"/>
          <p:nvPr/>
        </p:nvSpPr>
        <p:spPr>
          <a:xfrm>
            <a:off x="5740700" y="3749001"/>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Channel</a:t>
            </a:r>
            <a:endParaRPr sz="1200" dirty="0"/>
          </a:p>
        </p:txBody>
      </p:sp>
      <p:sp>
        <p:nvSpPr>
          <p:cNvPr id="40" name="Google Shape;207;p29">
            <a:extLst>
              <a:ext uri="{FF2B5EF4-FFF2-40B4-BE49-F238E27FC236}">
                <a16:creationId xmlns:a16="http://schemas.microsoft.com/office/drawing/2014/main" id="{A641A031-9603-FD4F-A2A1-388C80D8B22A}"/>
              </a:ext>
            </a:extLst>
          </p:cNvPr>
          <p:cNvSpPr txBox="1"/>
          <p:nvPr/>
        </p:nvSpPr>
        <p:spPr>
          <a:xfrm>
            <a:off x="5742715" y="4371668"/>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Binding</a:t>
            </a:r>
            <a:endParaRPr sz="1200" dirty="0"/>
          </a:p>
        </p:txBody>
      </p:sp>
      <p:sp>
        <p:nvSpPr>
          <p:cNvPr id="41" name="Google Shape;207;p29">
            <a:extLst>
              <a:ext uri="{FF2B5EF4-FFF2-40B4-BE49-F238E27FC236}">
                <a16:creationId xmlns:a16="http://schemas.microsoft.com/office/drawing/2014/main" id="{EE8E0D7C-1489-C546-AAF7-4D586620A790}"/>
              </a:ext>
            </a:extLst>
          </p:cNvPr>
          <p:cNvSpPr txBox="1"/>
          <p:nvPr/>
        </p:nvSpPr>
        <p:spPr>
          <a:xfrm>
            <a:off x="5740700" y="2798816"/>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Message</a:t>
            </a:r>
            <a:endParaRPr sz="1200" dirty="0"/>
          </a:p>
        </p:txBody>
      </p:sp>
      <p:cxnSp>
        <p:nvCxnSpPr>
          <p:cNvPr id="42" name="Straight Arrow Connector 41">
            <a:extLst>
              <a:ext uri="{FF2B5EF4-FFF2-40B4-BE49-F238E27FC236}">
                <a16:creationId xmlns:a16="http://schemas.microsoft.com/office/drawing/2014/main" id="{348070AA-A369-6643-BA03-B97FBDE76A15}"/>
              </a:ext>
            </a:extLst>
          </p:cNvPr>
          <p:cNvCxnSpPr>
            <a:cxnSpLocks/>
            <a:endCxn id="40" idx="0"/>
          </p:cNvCxnSpPr>
          <p:nvPr/>
        </p:nvCxnSpPr>
        <p:spPr>
          <a:xfrm>
            <a:off x="6602648" y="4039366"/>
            <a:ext cx="2015" cy="3323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FD1E490-C13A-6648-8E49-0E71B6F5B4BD}"/>
              </a:ext>
            </a:extLst>
          </p:cNvPr>
          <p:cNvSpPr txBox="1"/>
          <p:nvPr/>
        </p:nvSpPr>
        <p:spPr>
          <a:xfrm>
            <a:off x="5740700" y="3153992"/>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Metadata (Headers)</a:t>
            </a:r>
          </a:p>
        </p:txBody>
      </p:sp>
      <p:sp>
        <p:nvSpPr>
          <p:cNvPr id="44" name="TextBox 43">
            <a:extLst>
              <a:ext uri="{FF2B5EF4-FFF2-40B4-BE49-F238E27FC236}">
                <a16:creationId xmlns:a16="http://schemas.microsoft.com/office/drawing/2014/main" id="{58360B57-23CC-E34F-BEC5-E73FB4EA2B5B}"/>
              </a:ext>
            </a:extLst>
          </p:cNvPr>
          <p:cNvSpPr txBox="1"/>
          <p:nvPr/>
        </p:nvSpPr>
        <p:spPr>
          <a:xfrm>
            <a:off x="5744394" y="3407628"/>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Data  (Payload)</a:t>
            </a:r>
          </a:p>
        </p:txBody>
      </p:sp>
      <p:cxnSp>
        <p:nvCxnSpPr>
          <p:cNvPr id="46" name="Straight Arrow Connector 45">
            <a:extLst>
              <a:ext uri="{FF2B5EF4-FFF2-40B4-BE49-F238E27FC236}">
                <a16:creationId xmlns:a16="http://schemas.microsoft.com/office/drawing/2014/main" id="{CE0E4E36-AD70-9344-B2C7-26B7A4E6371D}"/>
              </a:ext>
            </a:extLst>
          </p:cNvPr>
          <p:cNvCxnSpPr>
            <a:cxnSpLocks/>
            <a:stCxn id="4" idx="3"/>
            <a:endCxn id="38" idx="1"/>
          </p:cNvCxnSpPr>
          <p:nvPr/>
        </p:nvCxnSpPr>
        <p:spPr>
          <a:xfrm flipV="1">
            <a:off x="3602935" y="2403866"/>
            <a:ext cx="2137765" cy="18656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E9C61C9-075E-AD40-AC3D-54B3B5D1F995}"/>
              </a:ext>
            </a:extLst>
          </p:cNvPr>
          <p:cNvCxnSpPr>
            <a:cxnSpLocks/>
            <a:stCxn id="5" idx="3"/>
            <a:endCxn id="39" idx="1"/>
          </p:cNvCxnSpPr>
          <p:nvPr/>
        </p:nvCxnSpPr>
        <p:spPr>
          <a:xfrm>
            <a:off x="3602935" y="3117408"/>
            <a:ext cx="2137765" cy="79316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140B4D7-1CE0-2A4D-A731-4128FE99EAB4}"/>
              </a:ext>
            </a:extLst>
          </p:cNvPr>
          <p:cNvCxnSpPr>
            <a:cxnSpLocks/>
            <a:stCxn id="6" idx="3"/>
            <a:endCxn id="39" idx="1"/>
          </p:cNvCxnSpPr>
          <p:nvPr/>
        </p:nvCxnSpPr>
        <p:spPr>
          <a:xfrm>
            <a:off x="3602935" y="3691600"/>
            <a:ext cx="2137765" cy="21897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A8E52DE-9F94-A249-8744-04960E95174F}"/>
              </a:ext>
            </a:extLst>
          </p:cNvPr>
          <p:cNvCxnSpPr>
            <a:cxnSpLocks/>
            <a:stCxn id="10" idx="3"/>
            <a:endCxn id="38" idx="1"/>
          </p:cNvCxnSpPr>
          <p:nvPr/>
        </p:nvCxnSpPr>
        <p:spPr>
          <a:xfrm flipV="1">
            <a:off x="3583620" y="2403866"/>
            <a:ext cx="2157080" cy="186192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552AD3F-2632-F843-845D-138E641CD9D7}"/>
              </a:ext>
            </a:extLst>
          </p:cNvPr>
          <p:cNvCxnSpPr>
            <a:cxnSpLocks/>
            <a:stCxn id="6" idx="3"/>
            <a:endCxn id="41" idx="1"/>
          </p:cNvCxnSpPr>
          <p:nvPr/>
        </p:nvCxnSpPr>
        <p:spPr>
          <a:xfrm flipV="1">
            <a:off x="3602935" y="2960388"/>
            <a:ext cx="2137765" cy="73121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F41DBB3-73E2-8240-9B93-765F5FECC81F}"/>
              </a:ext>
            </a:extLst>
          </p:cNvPr>
          <p:cNvCxnSpPr>
            <a:cxnSpLocks/>
            <a:stCxn id="5" idx="3"/>
            <a:endCxn id="40" idx="1"/>
          </p:cNvCxnSpPr>
          <p:nvPr/>
        </p:nvCxnSpPr>
        <p:spPr>
          <a:xfrm>
            <a:off x="3602935" y="3117408"/>
            <a:ext cx="2139780" cy="1415832"/>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B1AFF10-EC07-A045-9E57-F7B49BFE127E}"/>
              </a:ext>
            </a:extLst>
          </p:cNvPr>
          <p:cNvCxnSpPr>
            <a:cxnSpLocks/>
            <a:stCxn id="6" idx="3"/>
            <a:endCxn id="40" idx="1"/>
          </p:cNvCxnSpPr>
          <p:nvPr/>
        </p:nvCxnSpPr>
        <p:spPr>
          <a:xfrm>
            <a:off x="3602935" y="3691600"/>
            <a:ext cx="2139780" cy="841640"/>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4" name="Footer Placeholder 13">
            <a:extLst>
              <a:ext uri="{FF2B5EF4-FFF2-40B4-BE49-F238E27FC236}">
                <a16:creationId xmlns:a16="http://schemas.microsoft.com/office/drawing/2014/main" id="{CFDE9EFF-4431-564E-B46B-FFEC1EF49F10}"/>
              </a:ext>
            </a:extLst>
          </p:cNvPr>
          <p:cNvSpPr>
            <a:spLocks noGrp="1"/>
          </p:cNvSpPr>
          <p:nvPr>
            <p:ph type="ftr" sz="quarter" idx="11"/>
          </p:nvPr>
        </p:nvSpPr>
        <p:spPr/>
        <p:txBody>
          <a:bodyPr/>
          <a:lstStyle/>
          <a:p>
            <a:r>
              <a:rPr lang="en-US"/>
              <a:t>Ian Cooper</a:t>
            </a:r>
          </a:p>
        </p:txBody>
      </p:sp>
      <p:sp>
        <p:nvSpPr>
          <p:cNvPr id="15" name="Slide Number Placeholder 14">
            <a:extLst>
              <a:ext uri="{FF2B5EF4-FFF2-40B4-BE49-F238E27FC236}">
                <a16:creationId xmlns:a16="http://schemas.microsoft.com/office/drawing/2014/main" id="{B57E6D4D-78C5-904F-A442-9B1AD876D3E2}"/>
              </a:ext>
            </a:extLst>
          </p:cNvPr>
          <p:cNvSpPr>
            <a:spLocks noGrp="1"/>
          </p:cNvSpPr>
          <p:nvPr>
            <p:ph type="sldNum" sz="quarter" idx="12"/>
          </p:nvPr>
        </p:nvSpPr>
        <p:spPr/>
        <p:txBody>
          <a:bodyPr/>
          <a:lstStyle/>
          <a:p>
            <a:fld id="{53C7D256-7CB4-8D4B-B359-120D79D46DFF}" type="slidenum">
              <a:rPr lang="en-US" smtClean="0"/>
              <a:t>154</a:t>
            </a:fld>
            <a:endParaRPr lang="en-US"/>
          </a:p>
        </p:txBody>
      </p:sp>
    </p:spTree>
    <p:extLst>
      <p:ext uri="{BB962C8B-B14F-4D97-AF65-F5344CB8AC3E}">
        <p14:creationId xmlns:p14="http://schemas.microsoft.com/office/powerpoint/2010/main" val="2070321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10"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966984" y="3255875"/>
            <a:ext cx="5210033" cy="369332"/>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US" dirty="0"/>
              <a:t>id: </a:t>
            </a:r>
            <a:r>
              <a:rPr lang="en-US" dirty="0">
                <a:hlinkClick r:id="rId2"/>
              </a:rPr>
              <a:t>https://github.com/brightercommand/greetings/</a:t>
            </a:r>
            <a:endParaRPr lang="en-US" dirty="0"/>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3268" y="857251"/>
            <a:ext cx="9140732"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Object</a:t>
            </a:r>
            <a:endParaRPr dirty="0"/>
          </a:p>
        </p:txBody>
      </p:sp>
      <p:sp>
        <p:nvSpPr>
          <p:cNvPr id="4" name="Google Shape;212;p29">
            <a:extLst>
              <a:ext uri="{FF2B5EF4-FFF2-40B4-BE49-F238E27FC236}">
                <a16:creationId xmlns:a16="http://schemas.microsoft.com/office/drawing/2014/main" id="{C8622D80-E01C-A740-908E-DCAB6326F79C}"/>
              </a:ext>
            </a:extLst>
          </p:cNvPr>
          <p:cNvSpPr txBox="1"/>
          <p:nvPr/>
        </p:nvSpPr>
        <p:spPr>
          <a:xfrm>
            <a:off x="4960100" y="4494393"/>
            <a:ext cx="2156318"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We use a specification file for an app, which is a producer or consumer, and identify them by id</a:t>
            </a:r>
            <a:endParaRPr sz="1050" dirty="0"/>
          </a:p>
        </p:txBody>
      </p:sp>
      <p:cxnSp>
        <p:nvCxnSpPr>
          <p:cNvPr id="5" name="Straight Arrow Connector 4">
            <a:extLst>
              <a:ext uri="{FF2B5EF4-FFF2-40B4-BE49-F238E27FC236}">
                <a16:creationId xmlns:a16="http://schemas.microsoft.com/office/drawing/2014/main" id="{40AE6A5E-4F27-F44D-BFE7-B0FD1D0D1E47}"/>
              </a:ext>
            </a:extLst>
          </p:cNvPr>
          <p:cNvCxnSpPr>
            <a:cxnSpLocks/>
            <a:stCxn id="4" idx="0"/>
            <a:endCxn id="2" idx="2"/>
          </p:cNvCxnSpPr>
          <p:nvPr/>
        </p:nvCxnSpPr>
        <p:spPr>
          <a:xfrm flipH="1" flipV="1">
            <a:off x="4572001" y="3625207"/>
            <a:ext cx="1466258" cy="86918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E35EAA1E-8820-9947-8A31-081340855E4B}"/>
              </a:ext>
            </a:extLst>
          </p:cNvPr>
          <p:cNvSpPr>
            <a:spLocks noGrp="1"/>
          </p:cNvSpPr>
          <p:nvPr>
            <p:ph type="ftr" sz="quarter" idx="11"/>
          </p:nvPr>
        </p:nvSpPr>
        <p:spPr/>
        <p:txBody>
          <a:bodyPr/>
          <a:lstStyle/>
          <a:p>
            <a:r>
              <a:rPr lang="en-US"/>
              <a:t>Ian Cooper</a:t>
            </a:r>
          </a:p>
        </p:txBody>
      </p:sp>
      <p:sp>
        <p:nvSpPr>
          <p:cNvPr id="7" name="Slide Number Placeholder 6">
            <a:extLst>
              <a:ext uri="{FF2B5EF4-FFF2-40B4-BE49-F238E27FC236}">
                <a16:creationId xmlns:a16="http://schemas.microsoft.com/office/drawing/2014/main" id="{9CEB7B14-C750-7C46-A6D6-3471C1CED8A4}"/>
              </a:ext>
            </a:extLst>
          </p:cNvPr>
          <p:cNvSpPr>
            <a:spLocks noGrp="1"/>
          </p:cNvSpPr>
          <p:nvPr>
            <p:ph type="sldNum" sz="quarter" idx="12"/>
          </p:nvPr>
        </p:nvSpPr>
        <p:spPr/>
        <p:txBody>
          <a:bodyPr/>
          <a:lstStyle/>
          <a:p>
            <a:fld id="{53C7D256-7CB4-8D4B-B359-120D79D46DFF}" type="slidenum">
              <a:rPr lang="en-US" smtClean="0"/>
              <a:t>155</a:t>
            </a:fld>
            <a:endParaRPr lang="en-US"/>
          </a:p>
        </p:txBody>
      </p:sp>
    </p:spTree>
    <p:extLst>
      <p:ext uri="{BB962C8B-B14F-4D97-AF65-F5344CB8AC3E}">
        <p14:creationId xmlns:p14="http://schemas.microsoft.com/office/powerpoint/2010/main" val="28554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132576" y="1715073"/>
            <a:ext cx="7106479" cy="3970318"/>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info:</a:t>
            </a:r>
          </a:p>
          <a:p>
            <a:r>
              <a:rPr lang="en-GB" dirty="0"/>
              <a:t>  contact: </a:t>
            </a:r>
          </a:p>
          <a:p>
            <a:r>
              <a:rPr lang="en-GB" dirty="0"/>
              <a:t>    name: Paramore Brighter</a:t>
            </a:r>
          </a:p>
          <a:p>
            <a:r>
              <a:rPr lang="en-GB" dirty="0"/>
              <a:t>    </a:t>
            </a:r>
            <a:r>
              <a:rPr lang="en-GB" dirty="0" err="1"/>
              <a:t>url</a:t>
            </a:r>
            <a:r>
              <a:rPr lang="en-GB" dirty="0"/>
              <a:t>: https://</a:t>
            </a:r>
            <a:r>
              <a:rPr lang="en-GB" dirty="0" err="1"/>
              <a:t>goparamore.io</a:t>
            </a:r>
            <a:r>
              <a:rPr lang="en-GB" dirty="0"/>
              <a:t>/support</a:t>
            </a:r>
          </a:p>
          <a:p>
            <a:r>
              <a:rPr lang="en-GB" dirty="0"/>
              <a:t>    email: </a:t>
            </a:r>
            <a:r>
              <a:rPr lang="en-GB" dirty="0" err="1"/>
              <a:t>support@goparamore.io</a:t>
            </a:r>
            <a:endParaRPr lang="en-GB" dirty="0"/>
          </a:p>
          <a:p>
            <a:r>
              <a:rPr lang="en-GB" dirty="0"/>
              <a:t>  license:</a:t>
            </a:r>
          </a:p>
          <a:p>
            <a:r>
              <a:rPr lang="en-GB" dirty="0"/>
              <a:t>    name: Apache 2.0 </a:t>
            </a:r>
          </a:p>
          <a:p>
            <a:r>
              <a:rPr lang="en-GB" dirty="0"/>
              <a:t>    </a:t>
            </a:r>
            <a:r>
              <a:rPr lang="en-GB" dirty="0" err="1"/>
              <a:t>url</a:t>
            </a:r>
            <a:r>
              <a:rPr lang="en-GB" dirty="0"/>
              <a:t>: https://</a:t>
            </a:r>
            <a:r>
              <a:rPr lang="en-GB" dirty="0" err="1"/>
              <a:t>www.apache.org</a:t>
            </a:r>
            <a:r>
              <a:rPr lang="en-GB" dirty="0"/>
              <a:t>/licenses/LICENSE-2.0.html </a:t>
            </a:r>
          </a:p>
          <a:p>
            <a:r>
              <a:rPr lang="en-GB" dirty="0"/>
              <a:t>  description: Demonstrates sending a greeting over a messaging transport.</a:t>
            </a:r>
          </a:p>
          <a:p>
            <a:r>
              <a:rPr lang="en-GB" dirty="0"/>
              <a:t>  title: Brighter Sample App</a:t>
            </a:r>
          </a:p>
          <a:p>
            <a:r>
              <a:rPr lang="en-GB" dirty="0"/>
              <a:t>  version: 1.0.0</a:t>
            </a:r>
          </a:p>
          <a:p>
            <a:r>
              <a:rPr lang="en-GB" dirty="0"/>
              <a:t>tags:</a:t>
            </a:r>
          </a:p>
          <a:p>
            <a:r>
              <a:rPr lang="en-GB" dirty="0"/>
              <a:t>  - name: brighter examples</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0" y="85725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Info Object</a:t>
            </a:r>
            <a:endParaRPr dirty="0"/>
          </a:p>
        </p:txBody>
      </p:sp>
      <p:sp>
        <p:nvSpPr>
          <p:cNvPr id="4" name="Footer Placeholder 3">
            <a:extLst>
              <a:ext uri="{FF2B5EF4-FFF2-40B4-BE49-F238E27FC236}">
                <a16:creationId xmlns:a16="http://schemas.microsoft.com/office/drawing/2014/main" id="{F1D3E09A-9F6A-9D4E-BFEB-1C542EE2BF90}"/>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072F2F7E-8800-0442-8459-4DDE31A94E3D}"/>
              </a:ext>
            </a:extLst>
          </p:cNvPr>
          <p:cNvSpPr>
            <a:spLocks noGrp="1"/>
          </p:cNvSpPr>
          <p:nvPr>
            <p:ph type="sldNum" sz="quarter" idx="12"/>
          </p:nvPr>
        </p:nvSpPr>
        <p:spPr/>
        <p:txBody>
          <a:bodyPr/>
          <a:lstStyle/>
          <a:p>
            <a:fld id="{53C7D256-7CB4-8D4B-B359-120D79D46DFF}" type="slidenum">
              <a:rPr lang="en-US" smtClean="0"/>
              <a:t>156</a:t>
            </a:fld>
            <a:endParaRPr lang="en-US"/>
          </a:p>
        </p:txBody>
      </p:sp>
    </p:spTree>
    <p:extLst>
      <p:ext uri="{BB962C8B-B14F-4D97-AF65-F5344CB8AC3E}">
        <p14:creationId xmlns:p14="http://schemas.microsoft.com/office/powerpoint/2010/main" val="58947470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018761" y="2833710"/>
            <a:ext cx="7106479" cy="1200329"/>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development:</a:t>
            </a:r>
          </a:p>
          <a:p>
            <a:r>
              <a:rPr lang="en-GB" dirty="0"/>
              <a:t>  description: A Kafka broker for local development</a:t>
            </a:r>
          </a:p>
          <a:p>
            <a:r>
              <a:rPr lang="en-GB" dirty="0"/>
              <a:t>  </a:t>
            </a:r>
            <a:r>
              <a:rPr lang="en-GB" dirty="0" err="1"/>
              <a:t>url</a:t>
            </a:r>
            <a:r>
              <a:rPr lang="en-GB" dirty="0"/>
              <a:t>: localhost:9092</a:t>
            </a:r>
          </a:p>
          <a:p>
            <a:r>
              <a:rPr lang="en-GB" dirty="0"/>
              <a:t>  protocol: </a:t>
            </a:r>
            <a:r>
              <a:rPr lang="en-GB" dirty="0" err="1"/>
              <a:t>kafka</a:t>
            </a:r>
            <a:endParaRPr lang="en-GB" dirty="0"/>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0" y="85725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Servers Object</a:t>
            </a:r>
            <a:endParaRPr dirty="0"/>
          </a:p>
        </p:txBody>
      </p:sp>
      <p:sp>
        <p:nvSpPr>
          <p:cNvPr id="4" name="Footer Placeholder 3">
            <a:extLst>
              <a:ext uri="{FF2B5EF4-FFF2-40B4-BE49-F238E27FC236}">
                <a16:creationId xmlns:a16="http://schemas.microsoft.com/office/drawing/2014/main" id="{22A85F45-4121-6B4A-8AAF-185F404BD31C}"/>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FB190390-559C-6045-85BF-B5D02D04AE92}"/>
              </a:ext>
            </a:extLst>
          </p:cNvPr>
          <p:cNvSpPr>
            <a:spLocks noGrp="1"/>
          </p:cNvSpPr>
          <p:nvPr>
            <p:ph type="sldNum" sz="quarter" idx="12"/>
          </p:nvPr>
        </p:nvSpPr>
        <p:spPr/>
        <p:txBody>
          <a:bodyPr/>
          <a:lstStyle/>
          <a:p>
            <a:fld id="{53C7D256-7CB4-8D4B-B359-120D79D46DFF}" type="slidenum">
              <a:rPr lang="en-US" smtClean="0"/>
              <a:t>157</a:t>
            </a:fld>
            <a:endParaRPr lang="en-US"/>
          </a:p>
        </p:txBody>
      </p:sp>
    </p:spTree>
    <p:extLst>
      <p:ext uri="{BB962C8B-B14F-4D97-AF65-F5344CB8AC3E}">
        <p14:creationId xmlns:p14="http://schemas.microsoft.com/office/powerpoint/2010/main" val="362373857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357786" y="2286380"/>
            <a:ext cx="8229623" cy="3139321"/>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greeting:</a:t>
            </a:r>
          </a:p>
          <a:p>
            <a:r>
              <a:rPr lang="en-GB" dirty="0"/>
              <a:t>  subscribe:</a:t>
            </a:r>
          </a:p>
          <a:p>
            <a:r>
              <a:rPr lang="en-GB" dirty="0"/>
              <a:t>    </a:t>
            </a:r>
            <a:r>
              <a:rPr lang="en-GB" dirty="0" err="1"/>
              <a:t>operationid</a:t>
            </a:r>
            <a:r>
              <a:rPr lang="en-GB" dirty="0"/>
              <a:t>: </a:t>
            </a:r>
            <a:r>
              <a:rPr lang="en-GB" dirty="0" err="1"/>
              <a:t>sendGreeting</a:t>
            </a:r>
            <a:endParaRPr lang="en-GB" dirty="0"/>
          </a:p>
          <a:p>
            <a:r>
              <a:rPr lang="en-GB" dirty="0"/>
              <a:t>    summary: sends a greeting</a:t>
            </a:r>
          </a:p>
          <a:p>
            <a:r>
              <a:rPr lang="en-GB" dirty="0"/>
              <a:t>    description: This service lets you send the ‘Hello World’ greeting to another service.</a:t>
            </a:r>
          </a:p>
          <a:p>
            <a:r>
              <a:rPr lang="en-GB" dirty="0"/>
              <a:t>    message:</a:t>
            </a:r>
          </a:p>
          <a:p>
            <a:r>
              <a:rPr lang="en-GB" dirty="0"/>
              <a:t>      $ref: "#/components/messages/greeting”</a:t>
            </a:r>
          </a:p>
          <a:p>
            <a:r>
              <a:rPr lang="en-GB" dirty="0"/>
              <a:t>    </a:t>
            </a:r>
            <a:r>
              <a:rPr lang="en-GB" dirty="0">
                <a:latin typeface="Fira Code VF"/>
              </a:rPr>
              <a:t>bindings:</a:t>
            </a:r>
          </a:p>
          <a:p>
            <a:r>
              <a:rPr lang="en-GB" dirty="0">
                <a:latin typeface="Fira Code VF"/>
              </a:rPr>
              <a:t>        </a:t>
            </a:r>
            <a:r>
              <a:rPr lang="en-GB" dirty="0" err="1"/>
              <a:t>kafka</a:t>
            </a:r>
            <a:r>
              <a:rPr lang="en-GB" dirty="0"/>
              <a:t>: </a:t>
            </a:r>
          </a:p>
          <a:p>
            <a:r>
              <a:rPr lang="en-GB" dirty="0"/>
              <a:t>            partitions: 20 </a:t>
            </a:r>
          </a:p>
          <a:p>
            <a:r>
              <a:rPr lang="en-GB" dirty="0"/>
              <a:t>            replicas: 3 </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648" y="857251"/>
            <a:ext cx="9144648"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Channels (V2)</a:t>
            </a:r>
            <a:endParaRPr dirty="0"/>
          </a:p>
        </p:txBody>
      </p:sp>
      <p:sp>
        <p:nvSpPr>
          <p:cNvPr id="4" name="Footer Placeholder 3">
            <a:extLst>
              <a:ext uri="{FF2B5EF4-FFF2-40B4-BE49-F238E27FC236}">
                <a16:creationId xmlns:a16="http://schemas.microsoft.com/office/drawing/2014/main" id="{D45AA114-767C-EC47-8F2B-3B7922900C40}"/>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CF82CBB9-1A9E-CA4F-901C-BDD6A0603DC1}"/>
              </a:ext>
            </a:extLst>
          </p:cNvPr>
          <p:cNvSpPr>
            <a:spLocks noGrp="1"/>
          </p:cNvSpPr>
          <p:nvPr>
            <p:ph type="sldNum" sz="quarter" idx="12"/>
          </p:nvPr>
        </p:nvSpPr>
        <p:spPr/>
        <p:txBody>
          <a:bodyPr/>
          <a:lstStyle/>
          <a:p>
            <a:fld id="{53C7D256-7CB4-8D4B-B359-120D79D46DFF}" type="slidenum">
              <a:rPr lang="en-US" smtClean="0"/>
              <a:t>158</a:t>
            </a:fld>
            <a:endParaRPr lang="en-US"/>
          </a:p>
        </p:txBody>
      </p:sp>
    </p:spTree>
    <p:extLst>
      <p:ext uri="{BB962C8B-B14F-4D97-AF65-F5344CB8AC3E}">
        <p14:creationId xmlns:p14="http://schemas.microsoft.com/office/powerpoint/2010/main" val="316031197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558508" y="1776212"/>
            <a:ext cx="8229623" cy="3693319"/>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greeting:</a:t>
            </a:r>
          </a:p>
          <a:p>
            <a:r>
              <a:rPr lang="en-GB" dirty="0"/>
              <a:t>  address: ‘</a:t>
            </a:r>
            <a:r>
              <a:rPr lang="en-GB" dirty="0" err="1"/>
              <a:t>goparamore.io.greeting</a:t>
            </a:r>
            <a:r>
              <a:rPr lang="en-GB" dirty="0"/>
              <a:t>’</a:t>
            </a:r>
          </a:p>
          <a:p>
            <a:r>
              <a:rPr lang="en-GB" dirty="0"/>
              <a:t>    summary: For sending greetings</a:t>
            </a:r>
          </a:p>
          <a:p>
            <a:r>
              <a:rPr lang="en-GB" dirty="0"/>
              <a:t>    description: This channel contains greeting messages </a:t>
            </a:r>
          </a:p>
          <a:p>
            <a:r>
              <a:rPr lang="en-GB" dirty="0"/>
              <a:t>    s</a:t>
            </a:r>
            <a:r>
              <a:rPr lang="en-GB" dirty="0">
                <a:latin typeface="Fira Code VF"/>
              </a:rPr>
              <a:t>ervers: </a:t>
            </a:r>
          </a:p>
          <a:p>
            <a:r>
              <a:rPr lang="en-GB" dirty="0">
                <a:latin typeface="Fira Code VF"/>
              </a:rPr>
              <a:t>       - $ref: '#/servers/development’</a:t>
            </a:r>
          </a:p>
          <a:p>
            <a:r>
              <a:rPr lang="en-GB" dirty="0"/>
              <a:t>    messages:</a:t>
            </a:r>
          </a:p>
          <a:p>
            <a:r>
              <a:rPr lang="en-GB" dirty="0"/>
              <a:t>          greeting:  </a:t>
            </a:r>
          </a:p>
          <a:p>
            <a:r>
              <a:rPr lang="en-GB" dirty="0"/>
              <a:t>             $ref: "#/components/messages/greeting”</a:t>
            </a:r>
          </a:p>
          <a:p>
            <a:r>
              <a:rPr lang="en-GB" dirty="0">
                <a:latin typeface="Fira Code VF"/>
              </a:rPr>
              <a:t>    bindings:</a:t>
            </a:r>
          </a:p>
          <a:p>
            <a:r>
              <a:rPr lang="en-GB" dirty="0">
                <a:latin typeface="Fira Code VF"/>
              </a:rPr>
              <a:t>        </a:t>
            </a:r>
            <a:r>
              <a:rPr lang="en-GB" dirty="0" err="1"/>
              <a:t>kafka</a:t>
            </a:r>
            <a:r>
              <a:rPr lang="en-GB" dirty="0"/>
              <a:t>: </a:t>
            </a:r>
          </a:p>
          <a:p>
            <a:r>
              <a:rPr lang="en-GB" dirty="0"/>
              <a:t>            partitions: 20 </a:t>
            </a:r>
          </a:p>
          <a:p>
            <a:r>
              <a:rPr lang="en-GB" dirty="0"/>
              <a:t>            replicas: 3 </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648" y="857251"/>
            <a:ext cx="9144648"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Channels (V3)</a:t>
            </a:r>
            <a:endParaRPr dirty="0"/>
          </a:p>
        </p:txBody>
      </p:sp>
      <p:sp>
        <p:nvSpPr>
          <p:cNvPr id="4" name="Footer Placeholder 3">
            <a:extLst>
              <a:ext uri="{FF2B5EF4-FFF2-40B4-BE49-F238E27FC236}">
                <a16:creationId xmlns:a16="http://schemas.microsoft.com/office/drawing/2014/main" id="{D45AA114-767C-EC47-8F2B-3B7922900C40}"/>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CF82CBB9-1A9E-CA4F-901C-BDD6A0603DC1}"/>
              </a:ext>
            </a:extLst>
          </p:cNvPr>
          <p:cNvSpPr>
            <a:spLocks noGrp="1"/>
          </p:cNvSpPr>
          <p:nvPr>
            <p:ph type="sldNum" sz="quarter" idx="12"/>
          </p:nvPr>
        </p:nvSpPr>
        <p:spPr/>
        <p:txBody>
          <a:bodyPr/>
          <a:lstStyle/>
          <a:p>
            <a:fld id="{53C7D256-7CB4-8D4B-B359-120D79D46DFF}" type="slidenum">
              <a:rPr lang="en-US" smtClean="0"/>
              <a:t>159</a:t>
            </a:fld>
            <a:endParaRPr lang="en-US"/>
          </a:p>
        </p:txBody>
      </p:sp>
    </p:spTree>
    <p:extLst>
      <p:ext uri="{BB962C8B-B14F-4D97-AF65-F5344CB8AC3E}">
        <p14:creationId xmlns:p14="http://schemas.microsoft.com/office/powerpoint/2010/main" val="830276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BBFEE5-B779-68C9-5003-56FAE5EB1891}"/>
              </a:ext>
            </a:extLst>
          </p:cNvPr>
          <p:cNvPicPr>
            <a:picLocks noChangeAspect="1"/>
          </p:cNvPicPr>
          <p:nvPr/>
        </p:nvPicPr>
        <p:blipFill>
          <a:blip r:embed="rId2"/>
          <a:stretch>
            <a:fillRect/>
          </a:stretch>
        </p:blipFill>
        <p:spPr>
          <a:xfrm>
            <a:off x="663813" y="1392573"/>
            <a:ext cx="6603502" cy="3113080"/>
          </a:xfrm>
          <a:prstGeom prst="rect">
            <a:avLst/>
          </a:prstGeom>
        </p:spPr>
      </p:pic>
      <p:cxnSp>
        <p:nvCxnSpPr>
          <p:cNvPr id="4" name="Straight Arrow Connector 3">
            <a:extLst>
              <a:ext uri="{FF2B5EF4-FFF2-40B4-BE49-F238E27FC236}">
                <a16:creationId xmlns:a16="http://schemas.microsoft.com/office/drawing/2014/main" id="{92AB2FC2-074D-ABF0-BD5C-B7F76090355F}"/>
              </a:ext>
            </a:extLst>
          </p:cNvPr>
          <p:cNvCxnSpPr>
            <a:cxnSpLocks/>
          </p:cNvCxnSpPr>
          <p:nvPr/>
        </p:nvCxnSpPr>
        <p:spPr>
          <a:xfrm flipH="1">
            <a:off x="5876273" y="3288429"/>
            <a:ext cx="908247" cy="30732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905EAD6-E8CD-18A1-4CCF-9DB29BB00E7E}"/>
              </a:ext>
            </a:extLst>
          </p:cNvPr>
          <p:cNvSpPr txBox="1"/>
          <p:nvPr/>
        </p:nvSpPr>
        <p:spPr>
          <a:xfrm>
            <a:off x="6737805" y="2025358"/>
            <a:ext cx="2067529"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We don’t delete a message, we just increment the offset.</a:t>
            </a:r>
          </a:p>
        </p:txBody>
      </p:sp>
      <p:cxnSp>
        <p:nvCxnSpPr>
          <p:cNvPr id="8" name="Straight Arrow Connector 7">
            <a:extLst>
              <a:ext uri="{FF2B5EF4-FFF2-40B4-BE49-F238E27FC236}">
                <a16:creationId xmlns:a16="http://schemas.microsoft.com/office/drawing/2014/main" id="{70D97720-093D-BDF2-6DED-B8C4CBA272E0}"/>
              </a:ext>
            </a:extLst>
          </p:cNvPr>
          <p:cNvCxnSpPr/>
          <p:nvPr/>
        </p:nvCxnSpPr>
        <p:spPr>
          <a:xfrm flipH="1" flipV="1">
            <a:off x="5176381" y="2783806"/>
            <a:ext cx="1623254" cy="45965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AA54A3A-1AA6-88A3-6DAA-D97F318FBB2E}"/>
              </a:ext>
            </a:extLst>
          </p:cNvPr>
          <p:cNvCxnSpPr>
            <a:cxnSpLocks/>
          </p:cNvCxnSpPr>
          <p:nvPr/>
        </p:nvCxnSpPr>
        <p:spPr>
          <a:xfrm flipH="1" flipV="1">
            <a:off x="4493255" y="2963626"/>
            <a:ext cx="2306379" cy="2798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85CBC79-D507-E560-758F-F47296D390F5}"/>
              </a:ext>
            </a:extLst>
          </p:cNvPr>
          <p:cNvCxnSpPr>
            <a:cxnSpLocks/>
          </p:cNvCxnSpPr>
          <p:nvPr/>
        </p:nvCxnSpPr>
        <p:spPr>
          <a:xfrm flipH="1">
            <a:off x="4572000" y="3262287"/>
            <a:ext cx="2212520" cy="305098"/>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6EE4B0A-AE4E-B1B3-4B71-A2C1A83B1599}"/>
              </a:ext>
            </a:extLst>
          </p:cNvPr>
          <p:cNvCxnSpPr>
            <a:cxnSpLocks/>
          </p:cNvCxnSpPr>
          <p:nvPr/>
        </p:nvCxnSpPr>
        <p:spPr>
          <a:xfrm flipH="1">
            <a:off x="4997885" y="3243459"/>
            <a:ext cx="1756917" cy="42275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58B9A2B-2EC0-61B2-7ED0-60284949DB63}"/>
              </a:ext>
            </a:extLst>
          </p:cNvPr>
          <p:cNvCxnSpPr>
            <a:cxnSpLocks/>
          </p:cNvCxnSpPr>
          <p:nvPr/>
        </p:nvCxnSpPr>
        <p:spPr>
          <a:xfrm flipH="1" flipV="1">
            <a:off x="4368452" y="3008596"/>
            <a:ext cx="2431182" cy="2348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8AA5103-BA28-99AF-BAE2-C30987360D3B}"/>
              </a:ext>
            </a:extLst>
          </p:cNvPr>
          <p:cNvSpPr txBox="1"/>
          <p:nvPr/>
        </p:nvSpPr>
        <p:spPr>
          <a:xfrm>
            <a:off x="196781" y="4802949"/>
            <a:ext cx="4296474" cy="861774"/>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Archive and Replay</a:t>
            </a:r>
          </a:p>
          <a:p>
            <a:r>
              <a:rPr lang="en-US" sz="1200" dirty="0">
                <a:latin typeface="Chalkboard" panose="03050602040202020205" pitchFamily="66" charset="77"/>
              </a:rPr>
              <a:t>Archive and Replay is straightforward as nothing is deleted. We simply reset the consumer’s offset to re-read the stream</a:t>
            </a:r>
          </a:p>
        </p:txBody>
      </p:sp>
    </p:spTree>
    <p:extLst>
      <p:ext uri="{BB962C8B-B14F-4D97-AF65-F5344CB8AC3E}">
        <p14:creationId xmlns:p14="http://schemas.microsoft.com/office/powerpoint/2010/main" val="1938794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456865" y="1985296"/>
            <a:ext cx="8229623" cy="2862322"/>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err="1"/>
              <a:t>sendGreeting</a:t>
            </a:r>
            <a:r>
              <a:rPr lang="en-GB" dirty="0"/>
              <a:t> :</a:t>
            </a:r>
          </a:p>
          <a:p>
            <a:r>
              <a:rPr lang="en-GB" dirty="0"/>
              <a:t>    action: send</a:t>
            </a:r>
          </a:p>
          <a:p>
            <a:r>
              <a:rPr lang="en-GB" dirty="0"/>
              <a:t>    summary: sends a greeting</a:t>
            </a:r>
          </a:p>
          <a:p>
            <a:r>
              <a:rPr lang="en-GB" dirty="0"/>
              <a:t>    description: The application sends a greeting to a consumer.</a:t>
            </a:r>
          </a:p>
          <a:p>
            <a:r>
              <a:rPr lang="en-GB" dirty="0"/>
              <a:t>    channel:</a:t>
            </a:r>
          </a:p>
          <a:p>
            <a:r>
              <a:rPr lang="en-GB" dirty="0"/>
              <a:t>      $ref: "#/channels/greeting”</a:t>
            </a:r>
          </a:p>
          <a:p>
            <a:r>
              <a:rPr lang="en-GB" dirty="0"/>
              <a:t>    </a:t>
            </a:r>
            <a:r>
              <a:rPr lang="en-GB" dirty="0">
                <a:latin typeface="Fira Code VF"/>
              </a:rPr>
              <a:t>bindings:</a:t>
            </a:r>
          </a:p>
          <a:p>
            <a:r>
              <a:rPr lang="en-GB" dirty="0">
                <a:latin typeface="Fira Code VF"/>
              </a:rPr>
              <a:t>        </a:t>
            </a:r>
            <a:r>
              <a:rPr lang="en-GB" dirty="0" err="1"/>
              <a:t>kafka</a:t>
            </a:r>
            <a:r>
              <a:rPr lang="en-GB" dirty="0"/>
              <a:t>: </a:t>
            </a:r>
          </a:p>
          <a:p>
            <a:r>
              <a:rPr lang="en-GB" dirty="0"/>
              <a:t>            partitions: 20 </a:t>
            </a:r>
          </a:p>
          <a:p>
            <a:r>
              <a:rPr lang="en-GB" dirty="0"/>
              <a:t>            replicas: 3</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648" y="857251"/>
            <a:ext cx="9144648"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Operations (V3)</a:t>
            </a:r>
            <a:endParaRPr dirty="0"/>
          </a:p>
        </p:txBody>
      </p:sp>
      <p:sp>
        <p:nvSpPr>
          <p:cNvPr id="4" name="Footer Placeholder 3">
            <a:extLst>
              <a:ext uri="{FF2B5EF4-FFF2-40B4-BE49-F238E27FC236}">
                <a16:creationId xmlns:a16="http://schemas.microsoft.com/office/drawing/2014/main" id="{D45AA114-767C-EC47-8F2B-3B7922900C40}"/>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CF82CBB9-1A9E-CA4F-901C-BDD6A0603DC1}"/>
              </a:ext>
            </a:extLst>
          </p:cNvPr>
          <p:cNvSpPr>
            <a:spLocks noGrp="1"/>
          </p:cNvSpPr>
          <p:nvPr>
            <p:ph type="sldNum" sz="quarter" idx="12"/>
          </p:nvPr>
        </p:nvSpPr>
        <p:spPr/>
        <p:txBody>
          <a:bodyPr/>
          <a:lstStyle/>
          <a:p>
            <a:fld id="{53C7D256-7CB4-8D4B-B359-120D79D46DFF}" type="slidenum">
              <a:rPr lang="en-US" smtClean="0"/>
              <a:t>160</a:t>
            </a:fld>
            <a:endParaRPr lang="en-US"/>
          </a:p>
        </p:txBody>
      </p:sp>
    </p:spTree>
    <p:extLst>
      <p:ext uri="{BB962C8B-B14F-4D97-AF65-F5344CB8AC3E}">
        <p14:creationId xmlns:p14="http://schemas.microsoft.com/office/powerpoint/2010/main" val="39155096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357786" y="1605715"/>
            <a:ext cx="8229623" cy="4247317"/>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sz="1350" dirty="0"/>
              <a:t>components:</a:t>
            </a:r>
          </a:p>
          <a:p>
            <a:r>
              <a:rPr lang="en-GB" sz="1350" dirty="0"/>
              <a:t>  messages:</a:t>
            </a:r>
          </a:p>
          <a:p>
            <a:r>
              <a:rPr lang="en-GB" sz="1350" dirty="0"/>
              <a:t>    greeting:</a:t>
            </a:r>
          </a:p>
          <a:p>
            <a:r>
              <a:rPr lang="en-GB" sz="1350" dirty="0"/>
              <a:t>      name: greeting</a:t>
            </a:r>
          </a:p>
          <a:p>
            <a:r>
              <a:rPr lang="en-GB" sz="1350" dirty="0"/>
              <a:t>      title: A salutation</a:t>
            </a:r>
          </a:p>
          <a:p>
            <a:r>
              <a:rPr lang="en-GB" sz="1350" dirty="0"/>
              <a:t>      summary: This is how we send you a salutation</a:t>
            </a:r>
          </a:p>
          <a:p>
            <a:r>
              <a:rPr lang="en-GB" sz="1350" dirty="0"/>
              <a:t>      </a:t>
            </a:r>
            <a:r>
              <a:rPr lang="en-GB" sz="1350" dirty="0" err="1"/>
              <a:t>contentType</a:t>
            </a:r>
            <a:r>
              <a:rPr lang="en-GB" sz="1350" dirty="0"/>
              <a:t>: application/json</a:t>
            </a:r>
          </a:p>
          <a:p>
            <a:r>
              <a:rPr lang="en-GB" sz="1350" dirty="0"/>
              <a:t>      traits:</a:t>
            </a:r>
          </a:p>
          <a:p>
            <a:r>
              <a:rPr lang="en-GB" sz="1350" dirty="0"/>
              <a:t>        - $ref: '#/components/</a:t>
            </a:r>
            <a:r>
              <a:rPr lang="en-GB" sz="1350" dirty="0" err="1"/>
              <a:t>messageTraits</a:t>
            </a:r>
            <a:r>
              <a:rPr lang="en-GB" sz="1350" dirty="0"/>
              <a:t>/</a:t>
            </a:r>
            <a:r>
              <a:rPr lang="en-GB" sz="1350" dirty="0" err="1"/>
              <a:t>commonHeaders</a:t>
            </a:r>
            <a:r>
              <a:rPr lang="en-GB" sz="1350" dirty="0"/>
              <a:t>'</a:t>
            </a:r>
          </a:p>
          <a:p>
            <a:r>
              <a:rPr lang="en-GB" sz="1350" dirty="0"/>
              <a:t>      payload:</a:t>
            </a:r>
          </a:p>
          <a:p>
            <a:r>
              <a:rPr lang="en-GB" sz="1350" dirty="0"/>
              <a:t>        $ref: "#/components/schemas/</a:t>
            </a:r>
            <a:r>
              <a:rPr lang="en-GB" sz="1350" dirty="0" err="1"/>
              <a:t>greetingContent</a:t>
            </a:r>
            <a:r>
              <a:rPr lang="en-GB" sz="1350" dirty="0"/>
              <a:t>"</a:t>
            </a:r>
          </a:p>
          <a:p>
            <a:endParaRPr lang="en-GB" sz="1350" dirty="0"/>
          </a:p>
          <a:p>
            <a:r>
              <a:rPr lang="en-GB" sz="1350" dirty="0"/>
              <a:t>  schemas:</a:t>
            </a:r>
          </a:p>
          <a:p>
            <a:r>
              <a:rPr lang="en-GB" sz="1350" dirty="0"/>
              <a:t>    </a:t>
            </a:r>
            <a:r>
              <a:rPr lang="en-GB" sz="1350" dirty="0" err="1"/>
              <a:t>greetingContent</a:t>
            </a:r>
            <a:r>
              <a:rPr lang="en-GB" sz="1350" dirty="0"/>
              <a:t>:</a:t>
            </a:r>
          </a:p>
          <a:p>
            <a:r>
              <a:rPr lang="en-GB" sz="1350" dirty="0"/>
              <a:t>      type: object</a:t>
            </a:r>
          </a:p>
          <a:p>
            <a:r>
              <a:rPr lang="en-GB" sz="1350" dirty="0"/>
              <a:t>      properties:</a:t>
            </a:r>
          </a:p>
          <a:p>
            <a:r>
              <a:rPr lang="en-GB" sz="1350" dirty="0"/>
              <a:t>        greeting: </a:t>
            </a:r>
          </a:p>
          <a:p>
            <a:r>
              <a:rPr lang="en-GB" sz="1350" dirty="0"/>
              <a:t>          type: string</a:t>
            </a:r>
          </a:p>
          <a:p>
            <a:r>
              <a:rPr lang="en-GB" sz="1350" dirty="0"/>
              <a:t>          description: The salutation you want to send</a:t>
            </a:r>
          </a:p>
          <a:p>
            <a:r>
              <a:rPr lang="en-GB" sz="1350" dirty="0"/>
              <a:t> … 	</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Components</a:t>
            </a:r>
            <a:endParaRPr dirty="0"/>
          </a:p>
        </p:txBody>
      </p:sp>
      <p:sp>
        <p:nvSpPr>
          <p:cNvPr id="4" name="Footer Placeholder 3">
            <a:extLst>
              <a:ext uri="{FF2B5EF4-FFF2-40B4-BE49-F238E27FC236}">
                <a16:creationId xmlns:a16="http://schemas.microsoft.com/office/drawing/2014/main" id="{8D82804F-3A0B-E94A-891B-0E312799BBE7}"/>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6906BA5D-03C3-0247-ABA5-B3E3704601F5}"/>
              </a:ext>
            </a:extLst>
          </p:cNvPr>
          <p:cNvSpPr>
            <a:spLocks noGrp="1"/>
          </p:cNvSpPr>
          <p:nvPr>
            <p:ph type="sldNum" sz="quarter" idx="12"/>
          </p:nvPr>
        </p:nvSpPr>
        <p:spPr/>
        <p:txBody>
          <a:bodyPr/>
          <a:lstStyle/>
          <a:p>
            <a:fld id="{53C7D256-7CB4-8D4B-B359-120D79D46DFF}" type="slidenum">
              <a:rPr lang="en-US" smtClean="0"/>
              <a:t>161</a:t>
            </a:fld>
            <a:endParaRPr lang="en-US"/>
          </a:p>
        </p:txBody>
      </p:sp>
    </p:spTree>
    <p:extLst>
      <p:ext uri="{BB962C8B-B14F-4D97-AF65-F5344CB8AC3E}">
        <p14:creationId xmlns:p14="http://schemas.microsoft.com/office/powerpoint/2010/main" val="159339673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162</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JSON Schema (</a:t>
            </a:r>
            <a:r>
              <a:rPr lang="en" dirty="0" err="1"/>
              <a:t>AsyncAPI</a:t>
            </a:r>
            <a:r>
              <a:rPr lang="en" dirty="0"/>
              <a:t> Schema Object)</a:t>
            </a:r>
            <a:endParaRPr dirty="0"/>
          </a:p>
        </p:txBody>
      </p:sp>
      <p:sp>
        <p:nvSpPr>
          <p:cNvPr id="12" name="TextBox 11">
            <a:extLst>
              <a:ext uri="{FF2B5EF4-FFF2-40B4-BE49-F238E27FC236}">
                <a16:creationId xmlns:a16="http://schemas.microsoft.com/office/drawing/2014/main" id="{D8DF8685-6CE5-3D37-5D7D-EC6C78C5E371}"/>
              </a:ext>
            </a:extLst>
          </p:cNvPr>
          <p:cNvSpPr txBox="1"/>
          <p:nvPr/>
        </p:nvSpPr>
        <p:spPr>
          <a:xfrm>
            <a:off x="611710" y="2264723"/>
            <a:ext cx="1820258" cy="300082"/>
          </a:xfrm>
          <a:prstGeom prst="rect">
            <a:avLst/>
          </a:prstGeom>
          <a:noFill/>
          <a:ln w="25400">
            <a:solidFill>
              <a:schemeClr val="dk2"/>
            </a:solidFill>
          </a:ln>
        </p:spPr>
        <p:txBody>
          <a:bodyPr wrap="square" rtlCol="0">
            <a:spAutoFit/>
          </a:bodyPr>
          <a:lstStyle/>
          <a:p>
            <a:r>
              <a:rPr lang="en-US" sz="1350" b="1" dirty="0"/>
              <a:t>$schema</a:t>
            </a:r>
          </a:p>
        </p:txBody>
      </p:sp>
      <p:sp>
        <p:nvSpPr>
          <p:cNvPr id="13" name="TextBox 12">
            <a:extLst>
              <a:ext uri="{FF2B5EF4-FFF2-40B4-BE49-F238E27FC236}">
                <a16:creationId xmlns:a16="http://schemas.microsoft.com/office/drawing/2014/main" id="{E0D38424-D941-1195-3865-7A2ED5668E2F}"/>
              </a:ext>
            </a:extLst>
          </p:cNvPr>
          <p:cNvSpPr txBox="1"/>
          <p:nvPr/>
        </p:nvSpPr>
        <p:spPr>
          <a:xfrm>
            <a:off x="611710" y="2671366"/>
            <a:ext cx="1820258" cy="300082"/>
          </a:xfrm>
          <a:prstGeom prst="rect">
            <a:avLst/>
          </a:prstGeom>
          <a:noFill/>
          <a:ln w="25400">
            <a:solidFill>
              <a:schemeClr val="dk2"/>
            </a:solidFill>
          </a:ln>
        </p:spPr>
        <p:txBody>
          <a:bodyPr wrap="square" rtlCol="0">
            <a:spAutoFit/>
          </a:bodyPr>
          <a:lstStyle/>
          <a:p>
            <a:r>
              <a:rPr lang="en-US" sz="1350" b="1" dirty="0"/>
              <a:t>$id</a:t>
            </a:r>
          </a:p>
        </p:txBody>
      </p:sp>
      <p:sp>
        <p:nvSpPr>
          <p:cNvPr id="14" name="TextBox 13">
            <a:extLst>
              <a:ext uri="{FF2B5EF4-FFF2-40B4-BE49-F238E27FC236}">
                <a16:creationId xmlns:a16="http://schemas.microsoft.com/office/drawing/2014/main" id="{B5A07D61-4460-EFCF-E9CE-E52FDAE46426}"/>
              </a:ext>
            </a:extLst>
          </p:cNvPr>
          <p:cNvSpPr txBox="1"/>
          <p:nvPr/>
        </p:nvSpPr>
        <p:spPr>
          <a:xfrm>
            <a:off x="611710" y="3108177"/>
            <a:ext cx="1820258" cy="300082"/>
          </a:xfrm>
          <a:prstGeom prst="rect">
            <a:avLst/>
          </a:prstGeom>
          <a:noFill/>
          <a:ln w="25400">
            <a:solidFill>
              <a:schemeClr val="dk2"/>
            </a:solidFill>
          </a:ln>
        </p:spPr>
        <p:txBody>
          <a:bodyPr wrap="square" rtlCol="0">
            <a:spAutoFit/>
          </a:bodyPr>
          <a:lstStyle/>
          <a:p>
            <a:r>
              <a:rPr lang="en-US" sz="1350" b="1" dirty="0"/>
              <a:t>title</a:t>
            </a:r>
          </a:p>
        </p:txBody>
      </p:sp>
      <p:sp>
        <p:nvSpPr>
          <p:cNvPr id="15" name="TextBox 14">
            <a:extLst>
              <a:ext uri="{FF2B5EF4-FFF2-40B4-BE49-F238E27FC236}">
                <a16:creationId xmlns:a16="http://schemas.microsoft.com/office/drawing/2014/main" id="{0DBDF9B0-250A-8550-1DA8-30D15BEC68FC}"/>
              </a:ext>
            </a:extLst>
          </p:cNvPr>
          <p:cNvSpPr txBox="1"/>
          <p:nvPr/>
        </p:nvSpPr>
        <p:spPr>
          <a:xfrm>
            <a:off x="611710" y="3544987"/>
            <a:ext cx="1820258" cy="300082"/>
          </a:xfrm>
          <a:prstGeom prst="rect">
            <a:avLst/>
          </a:prstGeom>
          <a:noFill/>
          <a:ln w="25400">
            <a:solidFill>
              <a:schemeClr val="dk2"/>
            </a:solidFill>
          </a:ln>
        </p:spPr>
        <p:txBody>
          <a:bodyPr wrap="square" rtlCol="0">
            <a:spAutoFit/>
          </a:bodyPr>
          <a:lstStyle/>
          <a:p>
            <a:r>
              <a:rPr lang="en-US" sz="1350" b="1" dirty="0"/>
              <a:t>description</a:t>
            </a:r>
          </a:p>
        </p:txBody>
      </p:sp>
      <p:sp>
        <p:nvSpPr>
          <p:cNvPr id="16" name="TextBox 15">
            <a:extLst>
              <a:ext uri="{FF2B5EF4-FFF2-40B4-BE49-F238E27FC236}">
                <a16:creationId xmlns:a16="http://schemas.microsoft.com/office/drawing/2014/main" id="{19B5AC84-A0E4-0DED-2877-F63FB4F63449}"/>
              </a:ext>
            </a:extLst>
          </p:cNvPr>
          <p:cNvSpPr txBox="1"/>
          <p:nvPr/>
        </p:nvSpPr>
        <p:spPr>
          <a:xfrm>
            <a:off x="611710" y="3981798"/>
            <a:ext cx="1820258" cy="300082"/>
          </a:xfrm>
          <a:prstGeom prst="rect">
            <a:avLst/>
          </a:prstGeom>
          <a:noFill/>
          <a:ln w="25400">
            <a:solidFill>
              <a:schemeClr val="dk2"/>
            </a:solidFill>
          </a:ln>
        </p:spPr>
        <p:txBody>
          <a:bodyPr wrap="square" rtlCol="0">
            <a:spAutoFit/>
          </a:bodyPr>
          <a:lstStyle/>
          <a:p>
            <a:r>
              <a:rPr lang="en-US" sz="1350" b="1" dirty="0"/>
              <a:t>type</a:t>
            </a:r>
          </a:p>
        </p:txBody>
      </p:sp>
      <p:sp>
        <p:nvSpPr>
          <p:cNvPr id="17" name="TextBox 16">
            <a:extLst>
              <a:ext uri="{FF2B5EF4-FFF2-40B4-BE49-F238E27FC236}">
                <a16:creationId xmlns:a16="http://schemas.microsoft.com/office/drawing/2014/main" id="{EBBCE1DD-47AA-E8B1-32B5-0D73F97B5696}"/>
              </a:ext>
            </a:extLst>
          </p:cNvPr>
          <p:cNvSpPr txBox="1"/>
          <p:nvPr/>
        </p:nvSpPr>
        <p:spPr>
          <a:xfrm>
            <a:off x="611710" y="4451228"/>
            <a:ext cx="1820258" cy="300082"/>
          </a:xfrm>
          <a:prstGeom prst="rect">
            <a:avLst/>
          </a:prstGeom>
          <a:noFill/>
          <a:ln w="25400">
            <a:solidFill>
              <a:schemeClr val="dk2"/>
            </a:solidFill>
          </a:ln>
        </p:spPr>
        <p:txBody>
          <a:bodyPr wrap="square" rtlCol="0">
            <a:spAutoFit/>
          </a:bodyPr>
          <a:lstStyle/>
          <a:p>
            <a:r>
              <a:rPr lang="en-US" sz="1350" b="1" dirty="0"/>
              <a:t>properties</a:t>
            </a:r>
          </a:p>
        </p:txBody>
      </p:sp>
      <p:sp>
        <p:nvSpPr>
          <p:cNvPr id="18" name="TextBox 17">
            <a:extLst>
              <a:ext uri="{FF2B5EF4-FFF2-40B4-BE49-F238E27FC236}">
                <a16:creationId xmlns:a16="http://schemas.microsoft.com/office/drawing/2014/main" id="{30AFF214-C39F-163A-2636-2327CB2C1C0A}"/>
              </a:ext>
            </a:extLst>
          </p:cNvPr>
          <p:cNvSpPr txBox="1"/>
          <p:nvPr/>
        </p:nvSpPr>
        <p:spPr>
          <a:xfrm>
            <a:off x="4031166" y="2264723"/>
            <a:ext cx="4800600" cy="2793072"/>
          </a:xfrm>
          <a:prstGeom prst="rect">
            <a:avLst/>
          </a:prstGeom>
          <a:noFill/>
          <a:ln w="25400">
            <a:solidFill>
              <a:schemeClr val="dk2"/>
            </a:solidFill>
          </a:ln>
        </p:spPr>
        <p:txBody>
          <a:bodyPr wrap="square" rtlCol="0">
            <a:spAutoFit/>
          </a:bodyPr>
          <a:lstStyle/>
          <a:p>
            <a:r>
              <a:rPr lang="en-US" sz="1350" b="1" dirty="0"/>
              <a:t>{</a:t>
            </a:r>
          </a:p>
          <a:p>
            <a:r>
              <a:rPr lang="en-US" sz="1350" b="1" dirty="0"/>
              <a:t>   ”$schema” : </a:t>
            </a:r>
            <a:r>
              <a:rPr lang="en-GB" sz="1350" dirty="0"/>
              <a:t>"https://</a:t>
            </a:r>
            <a:r>
              <a:rPr lang="en-GB" sz="1350" dirty="0" err="1"/>
              <a:t>json-schema.org</a:t>
            </a:r>
            <a:r>
              <a:rPr lang="en-GB" sz="1350" dirty="0"/>
              <a:t>/draft/2020-12/schema",</a:t>
            </a:r>
          </a:p>
          <a:p>
            <a:r>
              <a:rPr lang="en-GB" sz="1350" b="1" dirty="0"/>
              <a:t>   “$id” : “</a:t>
            </a:r>
            <a:r>
              <a:rPr lang="en-GB" sz="1350" dirty="0"/>
              <a:t>https://</a:t>
            </a:r>
            <a:r>
              <a:rPr lang="en-GB" sz="1350" dirty="0" err="1"/>
              <a:t>goparamore.io</a:t>
            </a:r>
            <a:r>
              <a:rPr lang="en-GB" sz="1350" dirty="0"/>
              <a:t>/</a:t>
            </a:r>
            <a:r>
              <a:rPr lang="en-GB" sz="1350" dirty="0" err="1"/>
              <a:t>greeting.schema.json</a:t>
            </a:r>
            <a:r>
              <a:rPr lang="en-GB" sz="1350" b="1" dirty="0"/>
              <a:t>”,</a:t>
            </a:r>
          </a:p>
          <a:p>
            <a:r>
              <a:rPr lang="en-GB" sz="1350" b="1" dirty="0"/>
              <a:t>   “title” : </a:t>
            </a:r>
            <a:r>
              <a:rPr lang="en-GB" sz="1350" dirty="0"/>
              <a:t>“greeting”,</a:t>
            </a:r>
          </a:p>
          <a:p>
            <a:r>
              <a:rPr lang="en-GB" sz="1350" b="1" dirty="0"/>
              <a:t>   “description” : </a:t>
            </a:r>
            <a:r>
              <a:rPr lang="en-GB" sz="1350" dirty="0"/>
              <a:t>“A greeting message”,</a:t>
            </a:r>
          </a:p>
          <a:p>
            <a:r>
              <a:rPr lang="en-GB" sz="1350" b="1" dirty="0"/>
              <a:t>   “type” : </a:t>
            </a:r>
            <a:r>
              <a:rPr lang="en-GB" sz="1350" dirty="0"/>
              <a:t>“object”,</a:t>
            </a:r>
          </a:p>
          <a:p>
            <a:r>
              <a:rPr lang="en-GB" sz="1350" b="1" dirty="0"/>
              <a:t>   “properties” : </a:t>
            </a:r>
            <a:r>
              <a:rPr lang="en-GB" sz="1350" dirty="0"/>
              <a:t>{</a:t>
            </a:r>
          </a:p>
          <a:p>
            <a:r>
              <a:rPr lang="en-GB" sz="1350" dirty="0"/>
              <a:t>        “greeting” : { </a:t>
            </a:r>
          </a:p>
          <a:p>
            <a:r>
              <a:rPr lang="en-GB" sz="1350" dirty="0"/>
              <a:t>            </a:t>
            </a:r>
            <a:r>
              <a:rPr lang="en-GB" sz="1350" b="1" dirty="0"/>
              <a:t>“description”</a:t>
            </a:r>
            <a:r>
              <a:rPr lang="en-GB" sz="1350" dirty="0"/>
              <a:t> : “the salutation”</a:t>
            </a:r>
          </a:p>
          <a:p>
            <a:r>
              <a:rPr lang="en-GB" sz="1350" dirty="0"/>
              <a:t>            </a:t>
            </a:r>
            <a:r>
              <a:rPr lang="en-GB" sz="1350" b="1" dirty="0"/>
              <a:t>“type”</a:t>
            </a:r>
            <a:r>
              <a:rPr lang="en-GB" sz="1350" dirty="0"/>
              <a:t> : string </a:t>
            </a:r>
          </a:p>
          <a:p>
            <a:r>
              <a:rPr lang="en-GB" sz="1350" dirty="0"/>
              <a:t>          }</a:t>
            </a:r>
          </a:p>
          <a:p>
            <a:r>
              <a:rPr lang="en-GB" sz="1350" b="1" dirty="0"/>
              <a:t>  }</a:t>
            </a:r>
            <a:endParaRPr lang="en-US" sz="1350" b="1" dirty="0"/>
          </a:p>
          <a:p>
            <a:r>
              <a:rPr lang="en-US" sz="1350" b="1" dirty="0"/>
              <a:t>}</a:t>
            </a:r>
          </a:p>
        </p:txBody>
      </p:sp>
    </p:spTree>
    <p:extLst>
      <p:ext uri="{BB962C8B-B14F-4D97-AF65-F5344CB8AC3E}">
        <p14:creationId xmlns:p14="http://schemas.microsoft.com/office/powerpoint/2010/main" val="272411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163</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Avro</a:t>
            </a:r>
            <a:endParaRPr dirty="0"/>
          </a:p>
        </p:txBody>
      </p:sp>
      <p:sp>
        <p:nvSpPr>
          <p:cNvPr id="10" name="TextBox 9">
            <a:extLst>
              <a:ext uri="{FF2B5EF4-FFF2-40B4-BE49-F238E27FC236}">
                <a16:creationId xmlns:a16="http://schemas.microsoft.com/office/drawing/2014/main" id="{8D1DE841-855D-B584-A7AC-052A2BF4E80E}"/>
              </a:ext>
            </a:extLst>
          </p:cNvPr>
          <p:cNvSpPr txBox="1"/>
          <p:nvPr/>
        </p:nvSpPr>
        <p:spPr>
          <a:xfrm>
            <a:off x="1841132" y="1817864"/>
            <a:ext cx="851888" cy="300082"/>
          </a:xfrm>
          <a:prstGeom prst="rect">
            <a:avLst/>
          </a:prstGeom>
          <a:noFill/>
          <a:ln w="25400">
            <a:solidFill>
              <a:schemeClr val="dk2"/>
            </a:solidFill>
          </a:ln>
        </p:spPr>
        <p:txBody>
          <a:bodyPr wrap="square" rtlCol="0">
            <a:spAutoFit/>
          </a:bodyPr>
          <a:lstStyle/>
          <a:p>
            <a:r>
              <a:rPr lang="en-US" sz="1350" b="1" dirty="0"/>
              <a:t>records</a:t>
            </a:r>
          </a:p>
        </p:txBody>
      </p:sp>
      <p:sp>
        <p:nvSpPr>
          <p:cNvPr id="11" name="TextBox 10">
            <a:extLst>
              <a:ext uri="{FF2B5EF4-FFF2-40B4-BE49-F238E27FC236}">
                <a16:creationId xmlns:a16="http://schemas.microsoft.com/office/drawing/2014/main" id="{D5DA221E-5BD3-B5DA-9AA5-EA107E8561CF}"/>
              </a:ext>
            </a:extLst>
          </p:cNvPr>
          <p:cNvSpPr txBox="1"/>
          <p:nvPr/>
        </p:nvSpPr>
        <p:spPr>
          <a:xfrm>
            <a:off x="292720" y="1809036"/>
            <a:ext cx="1283428" cy="300082"/>
          </a:xfrm>
          <a:prstGeom prst="rect">
            <a:avLst/>
          </a:prstGeom>
          <a:noFill/>
        </p:spPr>
        <p:txBody>
          <a:bodyPr wrap="none" rtlCol="0">
            <a:spAutoFit/>
          </a:bodyPr>
          <a:lstStyle/>
          <a:p>
            <a:r>
              <a:rPr lang="en-GB" sz="1350" dirty="0"/>
              <a:t>Complex Types:</a:t>
            </a:r>
          </a:p>
        </p:txBody>
      </p:sp>
      <p:sp>
        <p:nvSpPr>
          <p:cNvPr id="12" name="TextBox 11">
            <a:extLst>
              <a:ext uri="{FF2B5EF4-FFF2-40B4-BE49-F238E27FC236}">
                <a16:creationId xmlns:a16="http://schemas.microsoft.com/office/drawing/2014/main" id="{132F8832-4F69-1391-6190-5D47A2103769}"/>
              </a:ext>
            </a:extLst>
          </p:cNvPr>
          <p:cNvSpPr txBox="1"/>
          <p:nvPr/>
        </p:nvSpPr>
        <p:spPr>
          <a:xfrm>
            <a:off x="2867044" y="1828311"/>
            <a:ext cx="851888" cy="300082"/>
          </a:xfrm>
          <a:prstGeom prst="rect">
            <a:avLst/>
          </a:prstGeom>
          <a:noFill/>
          <a:ln w="25400">
            <a:solidFill>
              <a:schemeClr val="dk2"/>
            </a:solidFill>
          </a:ln>
        </p:spPr>
        <p:txBody>
          <a:bodyPr wrap="square" rtlCol="0">
            <a:spAutoFit/>
          </a:bodyPr>
          <a:lstStyle/>
          <a:p>
            <a:r>
              <a:rPr lang="en-US" sz="1350" b="1" dirty="0" err="1"/>
              <a:t>enums</a:t>
            </a:r>
            <a:endParaRPr lang="en-US" sz="1350" b="1" dirty="0"/>
          </a:p>
        </p:txBody>
      </p:sp>
      <p:sp>
        <p:nvSpPr>
          <p:cNvPr id="13" name="TextBox 12">
            <a:extLst>
              <a:ext uri="{FF2B5EF4-FFF2-40B4-BE49-F238E27FC236}">
                <a16:creationId xmlns:a16="http://schemas.microsoft.com/office/drawing/2014/main" id="{A8443F79-D1BF-0B3A-8334-495D90B06321}"/>
              </a:ext>
            </a:extLst>
          </p:cNvPr>
          <p:cNvSpPr txBox="1"/>
          <p:nvPr/>
        </p:nvSpPr>
        <p:spPr>
          <a:xfrm>
            <a:off x="3842890" y="1826227"/>
            <a:ext cx="851888" cy="300082"/>
          </a:xfrm>
          <a:prstGeom prst="rect">
            <a:avLst/>
          </a:prstGeom>
          <a:noFill/>
          <a:ln w="25400">
            <a:solidFill>
              <a:schemeClr val="dk2"/>
            </a:solidFill>
          </a:ln>
        </p:spPr>
        <p:txBody>
          <a:bodyPr wrap="square" rtlCol="0">
            <a:spAutoFit/>
          </a:bodyPr>
          <a:lstStyle/>
          <a:p>
            <a:r>
              <a:rPr lang="en-US" sz="1350" b="1" dirty="0"/>
              <a:t>arrays</a:t>
            </a:r>
          </a:p>
        </p:txBody>
      </p:sp>
      <p:sp>
        <p:nvSpPr>
          <p:cNvPr id="14" name="TextBox 13">
            <a:extLst>
              <a:ext uri="{FF2B5EF4-FFF2-40B4-BE49-F238E27FC236}">
                <a16:creationId xmlns:a16="http://schemas.microsoft.com/office/drawing/2014/main" id="{D13D0653-B304-E655-3055-60CC76EE3663}"/>
              </a:ext>
            </a:extLst>
          </p:cNvPr>
          <p:cNvSpPr txBox="1"/>
          <p:nvPr/>
        </p:nvSpPr>
        <p:spPr>
          <a:xfrm>
            <a:off x="4852075" y="1825762"/>
            <a:ext cx="851888" cy="300082"/>
          </a:xfrm>
          <a:prstGeom prst="rect">
            <a:avLst/>
          </a:prstGeom>
          <a:noFill/>
          <a:ln w="25400">
            <a:solidFill>
              <a:schemeClr val="dk2"/>
            </a:solidFill>
          </a:ln>
        </p:spPr>
        <p:txBody>
          <a:bodyPr wrap="square" rtlCol="0">
            <a:spAutoFit/>
          </a:bodyPr>
          <a:lstStyle/>
          <a:p>
            <a:r>
              <a:rPr lang="en-US" sz="1350" b="1" dirty="0"/>
              <a:t>maps</a:t>
            </a:r>
          </a:p>
        </p:txBody>
      </p:sp>
      <p:sp>
        <p:nvSpPr>
          <p:cNvPr id="15" name="TextBox 14">
            <a:extLst>
              <a:ext uri="{FF2B5EF4-FFF2-40B4-BE49-F238E27FC236}">
                <a16:creationId xmlns:a16="http://schemas.microsoft.com/office/drawing/2014/main" id="{607B71CD-2E57-A75A-6C9B-5D3502343228}"/>
              </a:ext>
            </a:extLst>
          </p:cNvPr>
          <p:cNvSpPr txBox="1"/>
          <p:nvPr/>
        </p:nvSpPr>
        <p:spPr>
          <a:xfrm>
            <a:off x="5861261" y="1825762"/>
            <a:ext cx="851888" cy="300082"/>
          </a:xfrm>
          <a:prstGeom prst="rect">
            <a:avLst/>
          </a:prstGeom>
          <a:noFill/>
          <a:ln w="25400">
            <a:solidFill>
              <a:schemeClr val="dk2"/>
            </a:solidFill>
          </a:ln>
        </p:spPr>
        <p:txBody>
          <a:bodyPr wrap="square" rtlCol="0">
            <a:spAutoFit/>
          </a:bodyPr>
          <a:lstStyle/>
          <a:p>
            <a:r>
              <a:rPr lang="en-US" sz="1350" b="1" dirty="0"/>
              <a:t>unions</a:t>
            </a:r>
          </a:p>
        </p:txBody>
      </p:sp>
      <p:sp>
        <p:nvSpPr>
          <p:cNvPr id="16" name="TextBox 15">
            <a:extLst>
              <a:ext uri="{FF2B5EF4-FFF2-40B4-BE49-F238E27FC236}">
                <a16:creationId xmlns:a16="http://schemas.microsoft.com/office/drawing/2014/main" id="{5333A87C-9ACD-503D-33F3-AA36826A0B37}"/>
              </a:ext>
            </a:extLst>
          </p:cNvPr>
          <p:cNvSpPr txBox="1"/>
          <p:nvPr/>
        </p:nvSpPr>
        <p:spPr>
          <a:xfrm>
            <a:off x="6876924" y="1825762"/>
            <a:ext cx="851888" cy="300082"/>
          </a:xfrm>
          <a:prstGeom prst="rect">
            <a:avLst/>
          </a:prstGeom>
          <a:noFill/>
          <a:ln w="25400">
            <a:solidFill>
              <a:schemeClr val="dk2"/>
            </a:solidFill>
          </a:ln>
        </p:spPr>
        <p:txBody>
          <a:bodyPr wrap="square" rtlCol="0">
            <a:spAutoFit/>
          </a:bodyPr>
          <a:lstStyle/>
          <a:p>
            <a:r>
              <a:rPr lang="en-US" sz="1350" b="1" dirty="0"/>
              <a:t>fixed</a:t>
            </a:r>
          </a:p>
        </p:txBody>
      </p:sp>
      <p:sp>
        <p:nvSpPr>
          <p:cNvPr id="17" name="TextBox 16">
            <a:extLst>
              <a:ext uri="{FF2B5EF4-FFF2-40B4-BE49-F238E27FC236}">
                <a16:creationId xmlns:a16="http://schemas.microsoft.com/office/drawing/2014/main" id="{0ABADA34-A4FB-ECB4-D18D-6496C477FB1C}"/>
              </a:ext>
            </a:extLst>
          </p:cNvPr>
          <p:cNvSpPr txBox="1"/>
          <p:nvPr/>
        </p:nvSpPr>
        <p:spPr>
          <a:xfrm>
            <a:off x="282725" y="2458594"/>
            <a:ext cx="790216" cy="300082"/>
          </a:xfrm>
          <a:prstGeom prst="rect">
            <a:avLst/>
          </a:prstGeom>
          <a:noFill/>
        </p:spPr>
        <p:txBody>
          <a:bodyPr wrap="none" rtlCol="0">
            <a:spAutoFit/>
          </a:bodyPr>
          <a:lstStyle/>
          <a:p>
            <a:r>
              <a:rPr lang="en-GB" sz="1350" dirty="0"/>
              <a:t>Records:</a:t>
            </a:r>
          </a:p>
        </p:txBody>
      </p:sp>
      <p:sp>
        <p:nvSpPr>
          <p:cNvPr id="18" name="TextBox 17">
            <a:extLst>
              <a:ext uri="{FF2B5EF4-FFF2-40B4-BE49-F238E27FC236}">
                <a16:creationId xmlns:a16="http://schemas.microsoft.com/office/drawing/2014/main" id="{991F4DC1-7E74-D7CD-F6A5-FDD72110557A}"/>
              </a:ext>
            </a:extLst>
          </p:cNvPr>
          <p:cNvSpPr txBox="1"/>
          <p:nvPr/>
        </p:nvSpPr>
        <p:spPr>
          <a:xfrm>
            <a:off x="1311449" y="2458594"/>
            <a:ext cx="851888" cy="300082"/>
          </a:xfrm>
          <a:prstGeom prst="rect">
            <a:avLst/>
          </a:prstGeom>
          <a:noFill/>
          <a:ln w="25400">
            <a:solidFill>
              <a:schemeClr val="dk2"/>
            </a:solidFill>
          </a:ln>
        </p:spPr>
        <p:txBody>
          <a:bodyPr wrap="square" rtlCol="0">
            <a:spAutoFit/>
          </a:bodyPr>
          <a:lstStyle/>
          <a:p>
            <a:r>
              <a:rPr lang="en-US" sz="1350" b="1" dirty="0"/>
              <a:t>name</a:t>
            </a:r>
          </a:p>
        </p:txBody>
      </p:sp>
      <p:sp>
        <p:nvSpPr>
          <p:cNvPr id="19" name="TextBox 18">
            <a:extLst>
              <a:ext uri="{FF2B5EF4-FFF2-40B4-BE49-F238E27FC236}">
                <a16:creationId xmlns:a16="http://schemas.microsoft.com/office/drawing/2014/main" id="{4A1CA2E5-57F4-5F9D-81C4-99596106AB45}"/>
              </a:ext>
            </a:extLst>
          </p:cNvPr>
          <p:cNvSpPr txBox="1"/>
          <p:nvPr/>
        </p:nvSpPr>
        <p:spPr>
          <a:xfrm>
            <a:off x="1311449" y="2960825"/>
            <a:ext cx="1037468" cy="300082"/>
          </a:xfrm>
          <a:prstGeom prst="rect">
            <a:avLst/>
          </a:prstGeom>
          <a:noFill/>
          <a:ln w="25400">
            <a:solidFill>
              <a:schemeClr val="dk2"/>
            </a:solidFill>
          </a:ln>
        </p:spPr>
        <p:txBody>
          <a:bodyPr wrap="square" rtlCol="0">
            <a:spAutoFit/>
          </a:bodyPr>
          <a:lstStyle/>
          <a:p>
            <a:r>
              <a:rPr lang="en-US" sz="1350" b="1" dirty="0"/>
              <a:t>namespace</a:t>
            </a:r>
          </a:p>
        </p:txBody>
      </p:sp>
      <p:sp>
        <p:nvSpPr>
          <p:cNvPr id="20" name="TextBox 19">
            <a:extLst>
              <a:ext uri="{FF2B5EF4-FFF2-40B4-BE49-F238E27FC236}">
                <a16:creationId xmlns:a16="http://schemas.microsoft.com/office/drawing/2014/main" id="{75848927-399D-CA88-6F68-524A1428A01C}"/>
              </a:ext>
            </a:extLst>
          </p:cNvPr>
          <p:cNvSpPr txBox="1"/>
          <p:nvPr/>
        </p:nvSpPr>
        <p:spPr>
          <a:xfrm>
            <a:off x="1311449" y="3429000"/>
            <a:ext cx="971763" cy="300082"/>
          </a:xfrm>
          <a:prstGeom prst="rect">
            <a:avLst/>
          </a:prstGeom>
          <a:noFill/>
          <a:ln w="25400">
            <a:solidFill>
              <a:schemeClr val="dk2"/>
            </a:solidFill>
          </a:ln>
        </p:spPr>
        <p:txBody>
          <a:bodyPr wrap="square" rtlCol="0">
            <a:spAutoFit/>
          </a:bodyPr>
          <a:lstStyle/>
          <a:p>
            <a:r>
              <a:rPr lang="en-US" sz="1350" b="1" dirty="0"/>
              <a:t>doc</a:t>
            </a:r>
          </a:p>
        </p:txBody>
      </p:sp>
      <p:sp>
        <p:nvSpPr>
          <p:cNvPr id="21" name="TextBox 20">
            <a:extLst>
              <a:ext uri="{FF2B5EF4-FFF2-40B4-BE49-F238E27FC236}">
                <a16:creationId xmlns:a16="http://schemas.microsoft.com/office/drawing/2014/main" id="{68F4FD0F-92C1-FABC-9414-2AFCFE08E7E1}"/>
              </a:ext>
            </a:extLst>
          </p:cNvPr>
          <p:cNvSpPr txBox="1"/>
          <p:nvPr/>
        </p:nvSpPr>
        <p:spPr>
          <a:xfrm>
            <a:off x="1311449" y="3897175"/>
            <a:ext cx="971763" cy="300082"/>
          </a:xfrm>
          <a:prstGeom prst="rect">
            <a:avLst/>
          </a:prstGeom>
          <a:noFill/>
          <a:ln w="25400">
            <a:solidFill>
              <a:schemeClr val="dk2"/>
            </a:solidFill>
          </a:ln>
        </p:spPr>
        <p:txBody>
          <a:bodyPr wrap="square" rtlCol="0">
            <a:spAutoFit/>
          </a:bodyPr>
          <a:lstStyle/>
          <a:p>
            <a:r>
              <a:rPr lang="en-US" sz="1350" b="1" dirty="0"/>
              <a:t>alias</a:t>
            </a:r>
          </a:p>
        </p:txBody>
      </p:sp>
      <p:sp>
        <p:nvSpPr>
          <p:cNvPr id="22" name="TextBox 21">
            <a:extLst>
              <a:ext uri="{FF2B5EF4-FFF2-40B4-BE49-F238E27FC236}">
                <a16:creationId xmlns:a16="http://schemas.microsoft.com/office/drawing/2014/main" id="{69BFC201-2BA4-6371-CCB4-0FC1D8D75FBC}"/>
              </a:ext>
            </a:extLst>
          </p:cNvPr>
          <p:cNvSpPr txBox="1"/>
          <p:nvPr/>
        </p:nvSpPr>
        <p:spPr>
          <a:xfrm>
            <a:off x="1295313" y="4365349"/>
            <a:ext cx="971763" cy="300082"/>
          </a:xfrm>
          <a:prstGeom prst="rect">
            <a:avLst/>
          </a:prstGeom>
          <a:noFill/>
          <a:ln w="25400">
            <a:solidFill>
              <a:schemeClr val="dk2"/>
            </a:solidFill>
          </a:ln>
        </p:spPr>
        <p:txBody>
          <a:bodyPr wrap="square" rtlCol="0">
            <a:spAutoFit/>
          </a:bodyPr>
          <a:lstStyle/>
          <a:p>
            <a:r>
              <a:rPr lang="en-US" sz="1350" b="1" dirty="0"/>
              <a:t>fields</a:t>
            </a:r>
          </a:p>
        </p:txBody>
      </p:sp>
      <p:sp>
        <p:nvSpPr>
          <p:cNvPr id="23" name="TextBox 22">
            <a:extLst>
              <a:ext uri="{FF2B5EF4-FFF2-40B4-BE49-F238E27FC236}">
                <a16:creationId xmlns:a16="http://schemas.microsoft.com/office/drawing/2014/main" id="{220570F5-3606-6C9F-8515-3866EF802AEF}"/>
              </a:ext>
            </a:extLst>
          </p:cNvPr>
          <p:cNvSpPr txBox="1"/>
          <p:nvPr/>
        </p:nvSpPr>
        <p:spPr>
          <a:xfrm>
            <a:off x="1613777" y="4796740"/>
            <a:ext cx="971763" cy="300082"/>
          </a:xfrm>
          <a:prstGeom prst="rect">
            <a:avLst/>
          </a:prstGeom>
          <a:noFill/>
          <a:ln w="25400">
            <a:solidFill>
              <a:schemeClr val="dk2"/>
            </a:solidFill>
          </a:ln>
        </p:spPr>
        <p:txBody>
          <a:bodyPr wrap="square" rtlCol="0">
            <a:spAutoFit/>
          </a:bodyPr>
          <a:lstStyle/>
          <a:p>
            <a:r>
              <a:rPr lang="en-US" sz="1350" b="1" dirty="0"/>
              <a:t>name</a:t>
            </a:r>
          </a:p>
        </p:txBody>
      </p:sp>
      <p:sp>
        <p:nvSpPr>
          <p:cNvPr id="24" name="TextBox 23">
            <a:extLst>
              <a:ext uri="{FF2B5EF4-FFF2-40B4-BE49-F238E27FC236}">
                <a16:creationId xmlns:a16="http://schemas.microsoft.com/office/drawing/2014/main" id="{B15CFB97-C1D6-A800-4DAA-CEB4EFD9F6D9}"/>
              </a:ext>
            </a:extLst>
          </p:cNvPr>
          <p:cNvSpPr txBox="1"/>
          <p:nvPr/>
        </p:nvSpPr>
        <p:spPr>
          <a:xfrm>
            <a:off x="2747169" y="4796740"/>
            <a:ext cx="971763" cy="300082"/>
          </a:xfrm>
          <a:prstGeom prst="rect">
            <a:avLst/>
          </a:prstGeom>
          <a:noFill/>
          <a:ln w="25400">
            <a:solidFill>
              <a:schemeClr val="dk2"/>
            </a:solidFill>
          </a:ln>
        </p:spPr>
        <p:txBody>
          <a:bodyPr wrap="square" rtlCol="0">
            <a:spAutoFit/>
          </a:bodyPr>
          <a:lstStyle/>
          <a:p>
            <a:r>
              <a:rPr lang="en-US" sz="1350" b="1" dirty="0"/>
              <a:t>doc</a:t>
            </a:r>
          </a:p>
        </p:txBody>
      </p:sp>
      <p:sp>
        <p:nvSpPr>
          <p:cNvPr id="25" name="TextBox 24">
            <a:extLst>
              <a:ext uri="{FF2B5EF4-FFF2-40B4-BE49-F238E27FC236}">
                <a16:creationId xmlns:a16="http://schemas.microsoft.com/office/drawing/2014/main" id="{4CB3F40A-75D8-4660-FD2D-95AB3FB75F86}"/>
              </a:ext>
            </a:extLst>
          </p:cNvPr>
          <p:cNvSpPr txBox="1"/>
          <p:nvPr/>
        </p:nvSpPr>
        <p:spPr>
          <a:xfrm>
            <a:off x="3880562" y="4800292"/>
            <a:ext cx="971763" cy="300082"/>
          </a:xfrm>
          <a:prstGeom prst="rect">
            <a:avLst/>
          </a:prstGeom>
          <a:noFill/>
          <a:ln w="25400">
            <a:solidFill>
              <a:schemeClr val="dk2"/>
            </a:solidFill>
          </a:ln>
        </p:spPr>
        <p:txBody>
          <a:bodyPr wrap="square" rtlCol="0">
            <a:spAutoFit/>
          </a:bodyPr>
          <a:lstStyle/>
          <a:p>
            <a:r>
              <a:rPr lang="en-US" sz="1350" b="1" dirty="0"/>
              <a:t>type</a:t>
            </a:r>
          </a:p>
        </p:txBody>
      </p:sp>
      <p:sp>
        <p:nvSpPr>
          <p:cNvPr id="26" name="TextBox 25">
            <a:extLst>
              <a:ext uri="{FF2B5EF4-FFF2-40B4-BE49-F238E27FC236}">
                <a16:creationId xmlns:a16="http://schemas.microsoft.com/office/drawing/2014/main" id="{3DBD942A-5851-91EA-9E7B-4B94EFC86331}"/>
              </a:ext>
            </a:extLst>
          </p:cNvPr>
          <p:cNvSpPr txBox="1"/>
          <p:nvPr/>
        </p:nvSpPr>
        <p:spPr>
          <a:xfrm>
            <a:off x="5013954" y="4796740"/>
            <a:ext cx="971763" cy="300082"/>
          </a:xfrm>
          <a:prstGeom prst="rect">
            <a:avLst/>
          </a:prstGeom>
          <a:noFill/>
          <a:ln w="25400">
            <a:solidFill>
              <a:schemeClr val="dk2"/>
            </a:solidFill>
          </a:ln>
        </p:spPr>
        <p:txBody>
          <a:bodyPr wrap="square" rtlCol="0">
            <a:spAutoFit/>
          </a:bodyPr>
          <a:lstStyle/>
          <a:p>
            <a:r>
              <a:rPr lang="en-US" sz="1350" b="1" dirty="0"/>
              <a:t>default</a:t>
            </a:r>
          </a:p>
        </p:txBody>
      </p:sp>
    </p:spTree>
    <p:extLst>
      <p:ext uri="{BB962C8B-B14F-4D97-AF65-F5344CB8AC3E}">
        <p14:creationId xmlns:p14="http://schemas.microsoft.com/office/powerpoint/2010/main" val="318327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P spid="16" grpId="0" animBg="1"/>
      <p:bldP spid="17" grpId="0"/>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F1E8240-DEC7-2B00-2203-988A753CD410}"/>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0ECE72C9-0C8A-03CF-BEBB-9FABEC600400}"/>
              </a:ext>
            </a:extLst>
          </p:cNvPr>
          <p:cNvSpPr>
            <a:spLocks noGrp="1"/>
          </p:cNvSpPr>
          <p:nvPr>
            <p:ph type="sldNum" sz="quarter" idx="12"/>
          </p:nvPr>
        </p:nvSpPr>
        <p:spPr/>
        <p:txBody>
          <a:bodyPr/>
          <a:lstStyle/>
          <a:p>
            <a:fld id="{53C7D256-7CB4-8D4B-B359-120D79D46DFF}" type="slidenum">
              <a:rPr lang="en-US" smtClean="0"/>
              <a:t>164</a:t>
            </a:fld>
            <a:endParaRPr lang="en-US"/>
          </a:p>
        </p:txBody>
      </p:sp>
      <p:sp>
        <p:nvSpPr>
          <p:cNvPr id="4" name="Google Shape;194;p29">
            <a:extLst>
              <a:ext uri="{FF2B5EF4-FFF2-40B4-BE49-F238E27FC236}">
                <a16:creationId xmlns:a16="http://schemas.microsoft.com/office/drawing/2014/main" id="{4294D74B-FDBC-9260-D2B0-6CB038431E0B}"/>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Avro</a:t>
            </a:r>
            <a:endParaRPr dirty="0"/>
          </a:p>
        </p:txBody>
      </p:sp>
      <p:sp>
        <p:nvSpPr>
          <p:cNvPr id="10" name="TextBox 9">
            <a:extLst>
              <a:ext uri="{FF2B5EF4-FFF2-40B4-BE49-F238E27FC236}">
                <a16:creationId xmlns:a16="http://schemas.microsoft.com/office/drawing/2014/main" id="{CD5758DD-C20C-5A19-C8A6-6E010C4D0406}"/>
              </a:ext>
            </a:extLst>
          </p:cNvPr>
          <p:cNvSpPr txBox="1"/>
          <p:nvPr/>
        </p:nvSpPr>
        <p:spPr>
          <a:xfrm>
            <a:off x="2171700" y="2563378"/>
            <a:ext cx="4800600" cy="1754326"/>
          </a:xfrm>
          <a:prstGeom prst="rect">
            <a:avLst/>
          </a:prstGeom>
          <a:noFill/>
          <a:ln w="25400">
            <a:solidFill>
              <a:schemeClr val="dk2"/>
            </a:solidFill>
          </a:ln>
        </p:spPr>
        <p:txBody>
          <a:bodyPr wrap="square" rtlCol="0">
            <a:spAutoFit/>
          </a:bodyPr>
          <a:lstStyle/>
          <a:p>
            <a:r>
              <a:rPr lang="en-US" sz="1350" b="1" dirty="0"/>
              <a:t>{</a:t>
            </a:r>
          </a:p>
          <a:p>
            <a:r>
              <a:rPr lang="en-US" sz="1350" b="1" dirty="0"/>
              <a:t>   “type” : “</a:t>
            </a:r>
            <a:r>
              <a:rPr lang="en-GB" sz="1350" dirty="0"/>
              <a:t>record”,</a:t>
            </a:r>
          </a:p>
          <a:p>
            <a:r>
              <a:rPr lang="en-GB" sz="1350" b="1" dirty="0"/>
              <a:t>   “name” : “</a:t>
            </a:r>
            <a:r>
              <a:rPr lang="en-GB" sz="1350" dirty="0"/>
              <a:t>greeting,</a:t>
            </a:r>
            <a:r>
              <a:rPr lang="en-GB" sz="1350" b="1" dirty="0"/>
              <a:t>”</a:t>
            </a:r>
          </a:p>
          <a:p>
            <a:r>
              <a:rPr lang="en-GB" sz="1350" b="1" dirty="0"/>
              <a:t>   “title” : </a:t>
            </a:r>
            <a:r>
              <a:rPr lang="en-GB" sz="1350" dirty="0"/>
              <a:t>“greeting”,</a:t>
            </a:r>
          </a:p>
          <a:p>
            <a:r>
              <a:rPr lang="en-GB" sz="1350" b="1" dirty="0"/>
              <a:t>   “fields” : </a:t>
            </a:r>
            <a:r>
              <a:rPr lang="en-GB" sz="1350" dirty="0"/>
              <a:t>[</a:t>
            </a:r>
          </a:p>
          <a:p>
            <a:r>
              <a:rPr lang="en-GB" sz="1350" dirty="0"/>
              <a:t>       {“name” : “greeting”, “type” : “string”}</a:t>
            </a:r>
          </a:p>
          <a:p>
            <a:r>
              <a:rPr lang="en-GB" sz="1350" dirty="0"/>
              <a:t>   ]</a:t>
            </a:r>
          </a:p>
          <a:p>
            <a:r>
              <a:rPr lang="en-US" sz="1350" b="1" dirty="0"/>
              <a:t>}</a:t>
            </a:r>
          </a:p>
        </p:txBody>
      </p:sp>
    </p:spTree>
    <p:extLst>
      <p:ext uri="{BB962C8B-B14F-4D97-AF65-F5344CB8AC3E}">
        <p14:creationId xmlns:p14="http://schemas.microsoft.com/office/powerpoint/2010/main" val="43133646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165</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Avro</a:t>
            </a:r>
            <a:endParaRPr dirty="0"/>
          </a:p>
        </p:txBody>
      </p:sp>
      <p:sp>
        <p:nvSpPr>
          <p:cNvPr id="10" name="TextBox 9">
            <a:extLst>
              <a:ext uri="{FF2B5EF4-FFF2-40B4-BE49-F238E27FC236}">
                <a16:creationId xmlns:a16="http://schemas.microsoft.com/office/drawing/2014/main" id="{962CC552-BF08-D507-1395-2977727E8FFE}"/>
              </a:ext>
            </a:extLst>
          </p:cNvPr>
          <p:cNvSpPr txBox="1"/>
          <p:nvPr/>
        </p:nvSpPr>
        <p:spPr>
          <a:xfrm>
            <a:off x="441630" y="2082241"/>
            <a:ext cx="943079" cy="300082"/>
          </a:xfrm>
          <a:prstGeom prst="rect">
            <a:avLst/>
          </a:prstGeom>
          <a:noFill/>
        </p:spPr>
        <p:txBody>
          <a:bodyPr wrap="none" rtlCol="0">
            <a:spAutoFit/>
          </a:bodyPr>
          <a:lstStyle/>
          <a:p>
            <a:r>
              <a:rPr lang="en-GB" sz="1350" dirty="0"/>
              <a:t>Encodings:</a:t>
            </a:r>
          </a:p>
        </p:txBody>
      </p:sp>
      <p:sp>
        <p:nvSpPr>
          <p:cNvPr id="11" name="TextBox 10">
            <a:extLst>
              <a:ext uri="{FF2B5EF4-FFF2-40B4-BE49-F238E27FC236}">
                <a16:creationId xmlns:a16="http://schemas.microsoft.com/office/drawing/2014/main" id="{E2C0347A-2833-90F4-1AC0-269864ED8E6C}"/>
              </a:ext>
            </a:extLst>
          </p:cNvPr>
          <p:cNvSpPr txBox="1"/>
          <p:nvPr/>
        </p:nvSpPr>
        <p:spPr>
          <a:xfrm>
            <a:off x="1470354" y="2082241"/>
            <a:ext cx="851888" cy="300082"/>
          </a:xfrm>
          <a:prstGeom prst="rect">
            <a:avLst/>
          </a:prstGeom>
          <a:noFill/>
          <a:ln w="25400">
            <a:solidFill>
              <a:schemeClr val="dk2"/>
            </a:solidFill>
          </a:ln>
        </p:spPr>
        <p:txBody>
          <a:bodyPr wrap="square" rtlCol="0">
            <a:spAutoFit/>
          </a:bodyPr>
          <a:lstStyle/>
          <a:p>
            <a:r>
              <a:rPr lang="en-US" sz="1350" b="1" dirty="0"/>
              <a:t>JSON</a:t>
            </a:r>
          </a:p>
        </p:txBody>
      </p:sp>
      <p:sp>
        <p:nvSpPr>
          <p:cNvPr id="12" name="TextBox 11">
            <a:extLst>
              <a:ext uri="{FF2B5EF4-FFF2-40B4-BE49-F238E27FC236}">
                <a16:creationId xmlns:a16="http://schemas.microsoft.com/office/drawing/2014/main" id="{16A82826-DDDA-3DE7-943D-FA6ED6E3BC30}"/>
              </a:ext>
            </a:extLst>
          </p:cNvPr>
          <p:cNvSpPr txBox="1"/>
          <p:nvPr/>
        </p:nvSpPr>
        <p:spPr>
          <a:xfrm>
            <a:off x="1470354" y="2584471"/>
            <a:ext cx="971763" cy="300082"/>
          </a:xfrm>
          <a:prstGeom prst="rect">
            <a:avLst/>
          </a:prstGeom>
          <a:noFill/>
          <a:ln w="25400">
            <a:solidFill>
              <a:schemeClr val="dk2"/>
            </a:solidFill>
          </a:ln>
        </p:spPr>
        <p:txBody>
          <a:bodyPr wrap="square" rtlCol="0">
            <a:spAutoFit/>
          </a:bodyPr>
          <a:lstStyle/>
          <a:p>
            <a:r>
              <a:rPr lang="en-US" sz="1350" b="1" dirty="0"/>
              <a:t>Binary</a:t>
            </a:r>
          </a:p>
        </p:txBody>
      </p:sp>
      <p:sp>
        <p:nvSpPr>
          <p:cNvPr id="13" name="TextBox 12">
            <a:extLst>
              <a:ext uri="{FF2B5EF4-FFF2-40B4-BE49-F238E27FC236}">
                <a16:creationId xmlns:a16="http://schemas.microsoft.com/office/drawing/2014/main" id="{AC172118-CC48-9B52-4DCB-FB9079B48817}"/>
              </a:ext>
            </a:extLst>
          </p:cNvPr>
          <p:cNvSpPr txBox="1"/>
          <p:nvPr/>
        </p:nvSpPr>
        <p:spPr>
          <a:xfrm>
            <a:off x="4572001" y="2073877"/>
            <a:ext cx="968727" cy="300082"/>
          </a:xfrm>
          <a:prstGeom prst="rect">
            <a:avLst/>
          </a:prstGeom>
          <a:noFill/>
        </p:spPr>
        <p:txBody>
          <a:bodyPr wrap="none" rtlCol="0">
            <a:spAutoFit/>
          </a:bodyPr>
          <a:lstStyle/>
          <a:p>
            <a:r>
              <a:rPr lang="en-GB" sz="1350" dirty="0"/>
              <a:t>Languages:</a:t>
            </a:r>
          </a:p>
        </p:txBody>
      </p:sp>
      <p:sp>
        <p:nvSpPr>
          <p:cNvPr id="14" name="TextBox 13">
            <a:extLst>
              <a:ext uri="{FF2B5EF4-FFF2-40B4-BE49-F238E27FC236}">
                <a16:creationId xmlns:a16="http://schemas.microsoft.com/office/drawing/2014/main" id="{FF15C63F-EF69-D4EE-6B5F-6CDB07228969}"/>
              </a:ext>
            </a:extLst>
          </p:cNvPr>
          <p:cNvSpPr txBox="1"/>
          <p:nvPr/>
        </p:nvSpPr>
        <p:spPr>
          <a:xfrm>
            <a:off x="5600725" y="2073877"/>
            <a:ext cx="971762" cy="300082"/>
          </a:xfrm>
          <a:prstGeom prst="rect">
            <a:avLst/>
          </a:prstGeom>
          <a:noFill/>
          <a:ln w="25400">
            <a:solidFill>
              <a:schemeClr val="dk2"/>
            </a:solidFill>
          </a:ln>
        </p:spPr>
        <p:txBody>
          <a:bodyPr wrap="square" rtlCol="0">
            <a:spAutoFit/>
          </a:bodyPr>
          <a:lstStyle/>
          <a:p>
            <a:r>
              <a:rPr lang="en-US" sz="1350" b="1" dirty="0"/>
              <a:t>C</a:t>
            </a:r>
          </a:p>
        </p:txBody>
      </p:sp>
      <p:sp>
        <p:nvSpPr>
          <p:cNvPr id="15" name="TextBox 14">
            <a:extLst>
              <a:ext uri="{FF2B5EF4-FFF2-40B4-BE49-F238E27FC236}">
                <a16:creationId xmlns:a16="http://schemas.microsoft.com/office/drawing/2014/main" id="{D636B07D-5329-92A2-F622-5AA3BD1B1444}"/>
              </a:ext>
            </a:extLst>
          </p:cNvPr>
          <p:cNvSpPr txBox="1"/>
          <p:nvPr/>
        </p:nvSpPr>
        <p:spPr>
          <a:xfrm>
            <a:off x="5600725" y="2491083"/>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6" name="TextBox 15">
            <a:extLst>
              <a:ext uri="{FF2B5EF4-FFF2-40B4-BE49-F238E27FC236}">
                <a16:creationId xmlns:a16="http://schemas.microsoft.com/office/drawing/2014/main" id="{D7DE0D80-CB50-B137-9EBC-04B876D87F39}"/>
              </a:ext>
            </a:extLst>
          </p:cNvPr>
          <p:cNvSpPr txBox="1"/>
          <p:nvPr/>
        </p:nvSpPr>
        <p:spPr>
          <a:xfrm>
            <a:off x="5600725" y="2908288"/>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7" name="TextBox 16">
            <a:extLst>
              <a:ext uri="{FF2B5EF4-FFF2-40B4-BE49-F238E27FC236}">
                <a16:creationId xmlns:a16="http://schemas.microsoft.com/office/drawing/2014/main" id="{913959C4-DD79-E3BA-A7CD-2FAB068F9BD7}"/>
              </a:ext>
            </a:extLst>
          </p:cNvPr>
          <p:cNvSpPr txBox="1"/>
          <p:nvPr/>
        </p:nvSpPr>
        <p:spPr>
          <a:xfrm>
            <a:off x="5600725" y="3303483"/>
            <a:ext cx="971763" cy="300082"/>
          </a:xfrm>
          <a:prstGeom prst="rect">
            <a:avLst/>
          </a:prstGeom>
          <a:noFill/>
          <a:ln w="25400">
            <a:solidFill>
              <a:schemeClr val="dk2"/>
            </a:solidFill>
          </a:ln>
        </p:spPr>
        <p:txBody>
          <a:bodyPr wrap="square" rtlCol="0">
            <a:spAutoFit/>
          </a:bodyPr>
          <a:lstStyle/>
          <a:p>
            <a:r>
              <a:rPr lang="en-US" sz="1350" b="1" dirty="0"/>
              <a:t>Java</a:t>
            </a:r>
          </a:p>
        </p:txBody>
      </p:sp>
      <p:sp>
        <p:nvSpPr>
          <p:cNvPr id="18" name="TextBox 17">
            <a:extLst>
              <a:ext uri="{FF2B5EF4-FFF2-40B4-BE49-F238E27FC236}">
                <a16:creationId xmlns:a16="http://schemas.microsoft.com/office/drawing/2014/main" id="{46A4173C-1A21-133A-9011-6A184F4910ED}"/>
              </a:ext>
            </a:extLst>
          </p:cNvPr>
          <p:cNvSpPr txBox="1"/>
          <p:nvPr/>
        </p:nvSpPr>
        <p:spPr>
          <a:xfrm>
            <a:off x="5600725" y="3698677"/>
            <a:ext cx="971763" cy="300082"/>
          </a:xfrm>
          <a:prstGeom prst="rect">
            <a:avLst/>
          </a:prstGeom>
          <a:noFill/>
          <a:ln w="25400">
            <a:solidFill>
              <a:schemeClr val="dk2"/>
            </a:solidFill>
          </a:ln>
        </p:spPr>
        <p:txBody>
          <a:bodyPr wrap="square" rtlCol="0">
            <a:spAutoFit/>
          </a:bodyPr>
          <a:lstStyle/>
          <a:p>
            <a:r>
              <a:rPr lang="en-US" sz="1350" b="1" dirty="0"/>
              <a:t>Perl</a:t>
            </a:r>
          </a:p>
        </p:txBody>
      </p:sp>
      <p:sp>
        <p:nvSpPr>
          <p:cNvPr id="19" name="TextBox 18">
            <a:extLst>
              <a:ext uri="{FF2B5EF4-FFF2-40B4-BE49-F238E27FC236}">
                <a16:creationId xmlns:a16="http://schemas.microsoft.com/office/drawing/2014/main" id="{F06FEAF8-32F1-D44A-1117-3A3CF535C3AE}"/>
              </a:ext>
            </a:extLst>
          </p:cNvPr>
          <p:cNvSpPr txBox="1"/>
          <p:nvPr/>
        </p:nvSpPr>
        <p:spPr>
          <a:xfrm>
            <a:off x="5600725" y="4129156"/>
            <a:ext cx="971763" cy="300082"/>
          </a:xfrm>
          <a:prstGeom prst="rect">
            <a:avLst/>
          </a:prstGeom>
          <a:noFill/>
          <a:ln w="25400">
            <a:solidFill>
              <a:schemeClr val="dk2"/>
            </a:solidFill>
          </a:ln>
        </p:spPr>
        <p:txBody>
          <a:bodyPr wrap="square" rtlCol="0">
            <a:spAutoFit/>
          </a:bodyPr>
          <a:lstStyle/>
          <a:p>
            <a:r>
              <a:rPr lang="en-US" sz="1350" b="1" dirty="0"/>
              <a:t>Python</a:t>
            </a:r>
          </a:p>
        </p:txBody>
      </p:sp>
      <p:sp>
        <p:nvSpPr>
          <p:cNvPr id="20" name="TextBox 19">
            <a:extLst>
              <a:ext uri="{FF2B5EF4-FFF2-40B4-BE49-F238E27FC236}">
                <a16:creationId xmlns:a16="http://schemas.microsoft.com/office/drawing/2014/main" id="{7E7B2525-2E87-C6FD-00A4-BD7F7A11B9C6}"/>
              </a:ext>
            </a:extLst>
          </p:cNvPr>
          <p:cNvSpPr txBox="1"/>
          <p:nvPr/>
        </p:nvSpPr>
        <p:spPr>
          <a:xfrm>
            <a:off x="5600725" y="4541828"/>
            <a:ext cx="971763" cy="300082"/>
          </a:xfrm>
          <a:prstGeom prst="rect">
            <a:avLst/>
          </a:prstGeom>
          <a:noFill/>
          <a:ln w="25400">
            <a:solidFill>
              <a:schemeClr val="dk2"/>
            </a:solidFill>
          </a:ln>
        </p:spPr>
        <p:txBody>
          <a:bodyPr wrap="square" rtlCol="0">
            <a:spAutoFit/>
          </a:bodyPr>
          <a:lstStyle/>
          <a:p>
            <a:r>
              <a:rPr lang="en-US" sz="1350" b="1" dirty="0"/>
              <a:t>Ruby</a:t>
            </a:r>
          </a:p>
        </p:txBody>
      </p:sp>
      <p:sp>
        <p:nvSpPr>
          <p:cNvPr id="21" name="TextBox 20">
            <a:extLst>
              <a:ext uri="{FF2B5EF4-FFF2-40B4-BE49-F238E27FC236}">
                <a16:creationId xmlns:a16="http://schemas.microsoft.com/office/drawing/2014/main" id="{D4646D4B-FAAD-F213-88ED-C59965D7BA40}"/>
              </a:ext>
            </a:extLst>
          </p:cNvPr>
          <p:cNvSpPr txBox="1"/>
          <p:nvPr/>
        </p:nvSpPr>
        <p:spPr>
          <a:xfrm>
            <a:off x="5600725" y="4954500"/>
            <a:ext cx="971763" cy="300082"/>
          </a:xfrm>
          <a:prstGeom prst="rect">
            <a:avLst/>
          </a:prstGeom>
          <a:noFill/>
          <a:ln w="25400">
            <a:solidFill>
              <a:schemeClr val="dk2"/>
            </a:solidFill>
          </a:ln>
        </p:spPr>
        <p:txBody>
          <a:bodyPr wrap="square" rtlCol="0">
            <a:spAutoFit/>
          </a:bodyPr>
          <a:lstStyle/>
          <a:p>
            <a:r>
              <a:rPr lang="en-US" sz="1350" b="1" dirty="0"/>
              <a:t>Others…</a:t>
            </a:r>
          </a:p>
        </p:txBody>
      </p:sp>
    </p:spTree>
    <p:extLst>
      <p:ext uri="{BB962C8B-B14F-4D97-AF65-F5344CB8AC3E}">
        <p14:creationId xmlns:p14="http://schemas.microsoft.com/office/powerpoint/2010/main" val="24703049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166</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Protobuf</a:t>
            </a:r>
            <a:endParaRPr dirty="0"/>
          </a:p>
        </p:txBody>
      </p:sp>
      <p:sp>
        <p:nvSpPr>
          <p:cNvPr id="13" name="TextBox 12">
            <a:extLst>
              <a:ext uri="{FF2B5EF4-FFF2-40B4-BE49-F238E27FC236}">
                <a16:creationId xmlns:a16="http://schemas.microsoft.com/office/drawing/2014/main" id="{C2A3D776-7255-B548-2E20-BE6894F28313}"/>
              </a:ext>
            </a:extLst>
          </p:cNvPr>
          <p:cNvSpPr txBox="1"/>
          <p:nvPr/>
        </p:nvSpPr>
        <p:spPr>
          <a:xfrm>
            <a:off x="2171700" y="2875003"/>
            <a:ext cx="4800600" cy="1131079"/>
          </a:xfrm>
          <a:prstGeom prst="rect">
            <a:avLst/>
          </a:prstGeom>
          <a:noFill/>
          <a:ln w="25400">
            <a:solidFill>
              <a:schemeClr val="dk2"/>
            </a:solidFill>
          </a:ln>
        </p:spPr>
        <p:txBody>
          <a:bodyPr wrap="square" rtlCol="0">
            <a:spAutoFit/>
          </a:bodyPr>
          <a:lstStyle/>
          <a:p>
            <a:r>
              <a:rPr lang="en-GB" sz="1350" b="1" dirty="0"/>
              <a:t>syntax = "proto3"; </a:t>
            </a:r>
          </a:p>
          <a:p>
            <a:endParaRPr lang="en-GB" sz="1350" b="1" dirty="0"/>
          </a:p>
          <a:p>
            <a:r>
              <a:rPr lang="en-GB" sz="1350" b="1" dirty="0"/>
              <a:t>message</a:t>
            </a:r>
            <a:r>
              <a:rPr lang="en-GB" sz="1350" dirty="0"/>
              <a:t> Greeting </a:t>
            </a:r>
            <a:r>
              <a:rPr lang="en-GB" sz="1350" b="1" dirty="0"/>
              <a:t>{</a:t>
            </a:r>
            <a:r>
              <a:rPr lang="en-GB" sz="1350" dirty="0"/>
              <a:t> </a:t>
            </a:r>
          </a:p>
          <a:p>
            <a:r>
              <a:rPr lang="en-GB" sz="1350" b="1" dirty="0"/>
              <a:t>    string</a:t>
            </a:r>
            <a:r>
              <a:rPr lang="en-GB" sz="1350" dirty="0"/>
              <a:t> greeting </a:t>
            </a:r>
            <a:r>
              <a:rPr lang="en-GB" sz="1350" b="1" dirty="0"/>
              <a:t>=</a:t>
            </a:r>
            <a:r>
              <a:rPr lang="en-GB" sz="1350" dirty="0"/>
              <a:t> </a:t>
            </a:r>
            <a:r>
              <a:rPr lang="en-GB" sz="1350" b="1" dirty="0"/>
              <a:t>1;</a:t>
            </a:r>
            <a:r>
              <a:rPr lang="en-GB" sz="1350" dirty="0"/>
              <a:t> </a:t>
            </a:r>
          </a:p>
          <a:p>
            <a:r>
              <a:rPr lang="en-GB" sz="1350" b="1" dirty="0"/>
              <a:t>}</a:t>
            </a:r>
            <a:endParaRPr lang="en-US" sz="1350" b="1" dirty="0"/>
          </a:p>
        </p:txBody>
      </p:sp>
    </p:spTree>
    <p:extLst>
      <p:ext uri="{BB962C8B-B14F-4D97-AF65-F5344CB8AC3E}">
        <p14:creationId xmlns:p14="http://schemas.microsoft.com/office/powerpoint/2010/main" val="376779729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167</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Protobuf</a:t>
            </a:r>
            <a:endParaRPr dirty="0"/>
          </a:p>
        </p:txBody>
      </p:sp>
      <p:sp>
        <p:nvSpPr>
          <p:cNvPr id="10" name="TextBox 9">
            <a:extLst>
              <a:ext uri="{FF2B5EF4-FFF2-40B4-BE49-F238E27FC236}">
                <a16:creationId xmlns:a16="http://schemas.microsoft.com/office/drawing/2014/main" id="{962CC552-BF08-D507-1395-2977727E8FFE}"/>
              </a:ext>
            </a:extLst>
          </p:cNvPr>
          <p:cNvSpPr txBox="1"/>
          <p:nvPr/>
        </p:nvSpPr>
        <p:spPr>
          <a:xfrm>
            <a:off x="441630" y="1861979"/>
            <a:ext cx="943079" cy="300082"/>
          </a:xfrm>
          <a:prstGeom prst="rect">
            <a:avLst/>
          </a:prstGeom>
          <a:noFill/>
        </p:spPr>
        <p:txBody>
          <a:bodyPr wrap="none" rtlCol="0">
            <a:spAutoFit/>
          </a:bodyPr>
          <a:lstStyle/>
          <a:p>
            <a:r>
              <a:rPr lang="en-GB" sz="1350" dirty="0"/>
              <a:t>Encodings:</a:t>
            </a:r>
          </a:p>
        </p:txBody>
      </p:sp>
      <p:sp>
        <p:nvSpPr>
          <p:cNvPr id="12" name="TextBox 11">
            <a:extLst>
              <a:ext uri="{FF2B5EF4-FFF2-40B4-BE49-F238E27FC236}">
                <a16:creationId xmlns:a16="http://schemas.microsoft.com/office/drawing/2014/main" id="{16A82826-DDDA-3DE7-943D-FA6ED6E3BC30}"/>
              </a:ext>
            </a:extLst>
          </p:cNvPr>
          <p:cNvSpPr txBox="1"/>
          <p:nvPr/>
        </p:nvSpPr>
        <p:spPr>
          <a:xfrm>
            <a:off x="1436566" y="1866337"/>
            <a:ext cx="971763" cy="300082"/>
          </a:xfrm>
          <a:prstGeom prst="rect">
            <a:avLst/>
          </a:prstGeom>
          <a:noFill/>
          <a:ln w="25400">
            <a:solidFill>
              <a:schemeClr val="dk2"/>
            </a:solidFill>
          </a:ln>
        </p:spPr>
        <p:txBody>
          <a:bodyPr wrap="square" rtlCol="0">
            <a:spAutoFit/>
          </a:bodyPr>
          <a:lstStyle/>
          <a:p>
            <a:r>
              <a:rPr lang="en-US" sz="1350" b="1" dirty="0"/>
              <a:t>Binary</a:t>
            </a:r>
          </a:p>
        </p:txBody>
      </p:sp>
      <p:sp>
        <p:nvSpPr>
          <p:cNvPr id="13" name="TextBox 12">
            <a:extLst>
              <a:ext uri="{FF2B5EF4-FFF2-40B4-BE49-F238E27FC236}">
                <a16:creationId xmlns:a16="http://schemas.microsoft.com/office/drawing/2014/main" id="{AC172118-CC48-9B52-4DCB-FB9079B48817}"/>
              </a:ext>
            </a:extLst>
          </p:cNvPr>
          <p:cNvSpPr txBox="1"/>
          <p:nvPr/>
        </p:nvSpPr>
        <p:spPr>
          <a:xfrm>
            <a:off x="4451114" y="1866337"/>
            <a:ext cx="968727" cy="300082"/>
          </a:xfrm>
          <a:prstGeom prst="rect">
            <a:avLst/>
          </a:prstGeom>
          <a:noFill/>
        </p:spPr>
        <p:txBody>
          <a:bodyPr wrap="none" rtlCol="0">
            <a:spAutoFit/>
          </a:bodyPr>
          <a:lstStyle/>
          <a:p>
            <a:r>
              <a:rPr lang="en-GB" sz="1350" dirty="0"/>
              <a:t>Languages:</a:t>
            </a:r>
          </a:p>
        </p:txBody>
      </p:sp>
      <p:sp>
        <p:nvSpPr>
          <p:cNvPr id="14" name="TextBox 13">
            <a:extLst>
              <a:ext uri="{FF2B5EF4-FFF2-40B4-BE49-F238E27FC236}">
                <a16:creationId xmlns:a16="http://schemas.microsoft.com/office/drawing/2014/main" id="{FF15C63F-EF69-D4EE-6B5F-6CDB07228969}"/>
              </a:ext>
            </a:extLst>
          </p:cNvPr>
          <p:cNvSpPr txBox="1"/>
          <p:nvPr/>
        </p:nvSpPr>
        <p:spPr>
          <a:xfrm>
            <a:off x="5629169" y="2665505"/>
            <a:ext cx="971762" cy="300082"/>
          </a:xfrm>
          <a:prstGeom prst="rect">
            <a:avLst/>
          </a:prstGeom>
          <a:noFill/>
          <a:ln w="25400">
            <a:solidFill>
              <a:schemeClr val="dk2"/>
            </a:solidFill>
          </a:ln>
        </p:spPr>
        <p:txBody>
          <a:bodyPr wrap="square" rtlCol="0">
            <a:spAutoFit/>
          </a:bodyPr>
          <a:lstStyle/>
          <a:p>
            <a:r>
              <a:rPr lang="en-US" sz="1350" b="1" dirty="0"/>
              <a:t>Dart</a:t>
            </a:r>
          </a:p>
        </p:txBody>
      </p:sp>
      <p:sp>
        <p:nvSpPr>
          <p:cNvPr id="15" name="TextBox 14">
            <a:extLst>
              <a:ext uri="{FF2B5EF4-FFF2-40B4-BE49-F238E27FC236}">
                <a16:creationId xmlns:a16="http://schemas.microsoft.com/office/drawing/2014/main" id="{D636B07D-5329-92A2-F622-5AA3BD1B1444}"/>
              </a:ext>
            </a:extLst>
          </p:cNvPr>
          <p:cNvSpPr txBox="1"/>
          <p:nvPr/>
        </p:nvSpPr>
        <p:spPr>
          <a:xfrm>
            <a:off x="5629169" y="1860789"/>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6" name="TextBox 15">
            <a:extLst>
              <a:ext uri="{FF2B5EF4-FFF2-40B4-BE49-F238E27FC236}">
                <a16:creationId xmlns:a16="http://schemas.microsoft.com/office/drawing/2014/main" id="{D7DE0D80-CB50-B137-9EBC-04B876D87F39}"/>
              </a:ext>
            </a:extLst>
          </p:cNvPr>
          <p:cNvSpPr txBox="1"/>
          <p:nvPr/>
        </p:nvSpPr>
        <p:spPr>
          <a:xfrm>
            <a:off x="5629169" y="2277994"/>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7" name="TextBox 16">
            <a:extLst>
              <a:ext uri="{FF2B5EF4-FFF2-40B4-BE49-F238E27FC236}">
                <a16:creationId xmlns:a16="http://schemas.microsoft.com/office/drawing/2014/main" id="{913959C4-DD79-E3BA-A7CD-2FAB068F9BD7}"/>
              </a:ext>
            </a:extLst>
          </p:cNvPr>
          <p:cNvSpPr txBox="1"/>
          <p:nvPr/>
        </p:nvSpPr>
        <p:spPr>
          <a:xfrm>
            <a:off x="5629168" y="3823123"/>
            <a:ext cx="971763" cy="300082"/>
          </a:xfrm>
          <a:prstGeom prst="rect">
            <a:avLst/>
          </a:prstGeom>
          <a:noFill/>
          <a:ln w="25400">
            <a:solidFill>
              <a:schemeClr val="dk2"/>
            </a:solidFill>
          </a:ln>
        </p:spPr>
        <p:txBody>
          <a:bodyPr wrap="square" rtlCol="0">
            <a:spAutoFit/>
          </a:bodyPr>
          <a:lstStyle/>
          <a:p>
            <a:r>
              <a:rPr lang="en-US" sz="1350" b="1" dirty="0"/>
              <a:t>Java</a:t>
            </a:r>
          </a:p>
        </p:txBody>
      </p:sp>
      <p:sp>
        <p:nvSpPr>
          <p:cNvPr id="18" name="TextBox 17">
            <a:extLst>
              <a:ext uri="{FF2B5EF4-FFF2-40B4-BE49-F238E27FC236}">
                <a16:creationId xmlns:a16="http://schemas.microsoft.com/office/drawing/2014/main" id="{46A4173C-1A21-133A-9011-6A184F4910ED}"/>
              </a:ext>
            </a:extLst>
          </p:cNvPr>
          <p:cNvSpPr txBox="1"/>
          <p:nvPr/>
        </p:nvSpPr>
        <p:spPr>
          <a:xfrm>
            <a:off x="5629168" y="3450729"/>
            <a:ext cx="971763" cy="300082"/>
          </a:xfrm>
          <a:prstGeom prst="rect">
            <a:avLst/>
          </a:prstGeom>
          <a:noFill/>
          <a:ln w="25400">
            <a:solidFill>
              <a:schemeClr val="dk2"/>
            </a:solidFill>
          </a:ln>
        </p:spPr>
        <p:txBody>
          <a:bodyPr wrap="square" rtlCol="0">
            <a:spAutoFit/>
          </a:bodyPr>
          <a:lstStyle/>
          <a:p>
            <a:r>
              <a:rPr lang="en-US" sz="1350" b="1" dirty="0"/>
              <a:t>Kotlin</a:t>
            </a:r>
          </a:p>
        </p:txBody>
      </p:sp>
      <p:sp>
        <p:nvSpPr>
          <p:cNvPr id="19" name="TextBox 18">
            <a:extLst>
              <a:ext uri="{FF2B5EF4-FFF2-40B4-BE49-F238E27FC236}">
                <a16:creationId xmlns:a16="http://schemas.microsoft.com/office/drawing/2014/main" id="{F06FEAF8-32F1-D44A-1117-3A3CF535C3AE}"/>
              </a:ext>
            </a:extLst>
          </p:cNvPr>
          <p:cNvSpPr txBox="1"/>
          <p:nvPr/>
        </p:nvSpPr>
        <p:spPr>
          <a:xfrm>
            <a:off x="5629169" y="4542797"/>
            <a:ext cx="971763" cy="300082"/>
          </a:xfrm>
          <a:prstGeom prst="rect">
            <a:avLst/>
          </a:prstGeom>
          <a:noFill/>
          <a:ln w="25400">
            <a:solidFill>
              <a:schemeClr val="dk2"/>
            </a:solidFill>
          </a:ln>
        </p:spPr>
        <p:txBody>
          <a:bodyPr wrap="square" rtlCol="0">
            <a:spAutoFit/>
          </a:bodyPr>
          <a:lstStyle/>
          <a:p>
            <a:r>
              <a:rPr lang="en-US" sz="1350" b="1" dirty="0"/>
              <a:t>Python</a:t>
            </a:r>
          </a:p>
        </p:txBody>
      </p:sp>
      <p:sp>
        <p:nvSpPr>
          <p:cNvPr id="20" name="TextBox 19">
            <a:extLst>
              <a:ext uri="{FF2B5EF4-FFF2-40B4-BE49-F238E27FC236}">
                <a16:creationId xmlns:a16="http://schemas.microsoft.com/office/drawing/2014/main" id="{7E7B2525-2E87-C6FD-00A4-BD7F7A11B9C6}"/>
              </a:ext>
            </a:extLst>
          </p:cNvPr>
          <p:cNvSpPr txBox="1"/>
          <p:nvPr/>
        </p:nvSpPr>
        <p:spPr>
          <a:xfrm>
            <a:off x="5629169" y="4955469"/>
            <a:ext cx="971763" cy="300082"/>
          </a:xfrm>
          <a:prstGeom prst="rect">
            <a:avLst/>
          </a:prstGeom>
          <a:noFill/>
          <a:ln w="25400">
            <a:solidFill>
              <a:schemeClr val="dk2"/>
            </a:solidFill>
          </a:ln>
        </p:spPr>
        <p:txBody>
          <a:bodyPr wrap="square" rtlCol="0">
            <a:spAutoFit/>
          </a:bodyPr>
          <a:lstStyle/>
          <a:p>
            <a:r>
              <a:rPr lang="en-US" sz="1350" b="1" dirty="0"/>
              <a:t>Ruby</a:t>
            </a:r>
          </a:p>
        </p:txBody>
      </p:sp>
      <p:sp>
        <p:nvSpPr>
          <p:cNvPr id="21" name="TextBox 20">
            <a:extLst>
              <a:ext uri="{FF2B5EF4-FFF2-40B4-BE49-F238E27FC236}">
                <a16:creationId xmlns:a16="http://schemas.microsoft.com/office/drawing/2014/main" id="{D4646D4B-FAAD-F213-88ED-C59965D7BA40}"/>
              </a:ext>
            </a:extLst>
          </p:cNvPr>
          <p:cNvSpPr txBox="1"/>
          <p:nvPr/>
        </p:nvSpPr>
        <p:spPr>
          <a:xfrm>
            <a:off x="5629169" y="5368141"/>
            <a:ext cx="971763" cy="300082"/>
          </a:xfrm>
          <a:prstGeom prst="rect">
            <a:avLst/>
          </a:prstGeom>
          <a:noFill/>
          <a:ln w="25400">
            <a:solidFill>
              <a:schemeClr val="dk2"/>
            </a:solidFill>
          </a:ln>
        </p:spPr>
        <p:txBody>
          <a:bodyPr wrap="square" rtlCol="0">
            <a:spAutoFit/>
          </a:bodyPr>
          <a:lstStyle/>
          <a:p>
            <a:r>
              <a:rPr lang="en-US" sz="1350" b="1" dirty="0"/>
              <a:t>Others…</a:t>
            </a:r>
          </a:p>
        </p:txBody>
      </p:sp>
      <p:sp>
        <p:nvSpPr>
          <p:cNvPr id="22" name="TextBox 21">
            <a:extLst>
              <a:ext uri="{FF2B5EF4-FFF2-40B4-BE49-F238E27FC236}">
                <a16:creationId xmlns:a16="http://schemas.microsoft.com/office/drawing/2014/main" id="{0F670720-FC52-B515-B2B2-071CB79FC7DB}"/>
              </a:ext>
            </a:extLst>
          </p:cNvPr>
          <p:cNvSpPr txBox="1"/>
          <p:nvPr/>
        </p:nvSpPr>
        <p:spPr>
          <a:xfrm>
            <a:off x="5629169" y="3077412"/>
            <a:ext cx="971762" cy="300082"/>
          </a:xfrm>
          <a:prstGeom prst="rect">
            <a:avLst/>
          </a:prstGeom>
          <a:noFill/>
          <a:ln w="25400">
            <a:solidFill>
              <a:schemeClr val="dk2"/>
            </a:solidFill>
          </a:ln>
        </p:spPr>
        <p:txBody>
          <a:bodyPr wrap="square" rtlCol="0">
            <a:spAutoFit/>
          </a:bodyPr>
          <a:lstStyle/>
          <a:p>
            <a:r>
              <a:rPr lang="en-US" sz="1350" b="1" dirty="0"/>
              <a:t>Go</a:t>
            </a:r>
          </a:p>
        </p:txBody>
      </p:sp>
      <p:sp>
        <p:nvSpPr>
          <p:cNvPr id="23" name="TextBox 22">
            <a:extLst>
              <a:ext uri="{FF2B5EF4-FFF2-40B4-BE49-F238E27FC236}">
                <a16:creationId xmlns:a16="http://schemas.microsoft.com/office/drawing/2014/main" id="{6CA5298C-98EB-1DAF-289B-36517BF1B1C5}"/>
              </a:ext>
            </a:extLst>
          </p:cNvPr>
          <p:cNvSpPr txBox="1"/>
          <p:nvPr/>
        </p:nvSpPr>
        <p:spPr>
          <a:xfrm>
            <a:off x="5629167" y="4164508"/>
            <a:ext cx="1065247" cy="300082"/>
          </a:xfrm>
          <a:prstGeom prst="rect">
            <a:avLst/>
          </a:prstGeom>
          <a:noFill/>
          <a:ln w="25400">
            <a:solidFill>
              <a:schemeClr val="dk2"/>
            </a:solidFill>
          </a:ln>
        </p:spPr>
        <p:txBody>
          <a:bodyPr wrap="square" rtlCol="0">
            <a:spAutoFit/>
          </a:bodyPr>
          <a:lstStyle/>
          <a:p>
            <a:r>
              <a:rPr lang="en-US" sz="1350" b="1" dirty="0"/>
              <a:t>Objective-C</a:t>
            </a:r>
          </a:p>
        </p:txBody>
      </p:sp>
    </p:spTree>
    <p:extLst>
      <p:ext uri="{BB962C8B-B14F-4D97-AF65-F5344CB8AC3E}">
        <p14:creationId xmlns:p14="http://schemas.microsoft.com/office/powerpoint/2010/main" val="186658444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2A426D4-8BCB-6F4C-AC99-CAEF890D104B}"/>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AA01F493-97FD-394E-A735-69E59F6E2189}"/>
              </a:ext>
            </a:extLst>
          </p:cNvPr>
          <p:cNvSpPr>
            <a:spLocks noGrp="1"/>
          </p:cNvSpPr>
          <p:nvPr>
            <p:ph type="sldNum" sz="quarter" idx="12"/>
          </p:nvPr>
        </p:nvSpPr>
        <p:spPr/>
        <p:txBody>
          <a:bodyPr/>
          <a:lstStyle/>
          <a:p>
            <a:fld id="{53C7D256-7CB4-8D4B-B359-120D79D46DFF}" type="slidenum">
              <a:rPr lang="en-US" smtClean="0"/>
              <a:t>168</a:t>
            </a:fld>
            <a:endParaRPr lang="en-US"/>
          </a:p>
        </p:txBody>
      </p:sp>
      <p:pic>
        <p:nvPicPr>
          <p:cNvPr id="6" name="Picture 5">
            <a:extLst>
              <a:ext uri="{FF2B5EF4-FFF2-40B4-BE49-F238E27FC236}">
                <a16:creationId xmlns:a16="http://schemas.microsoft.com/office/drawing/2014/main" id="{FDF0A258-0513-3A48-A84E-5AED5AD747D4}"/>
              </a:ext>
            </a:extLst>
          </p:cNvPr>
          <p:cNvPicPr>
            <a:picLocks noChangeAspect="1"/>
          </p:cNvPicPr>
          <p:nvPr/>
        </p:nvPicPr>
        <p:blipFill>
          <a:blip r:embed="rId2"/>
          <a:stretch>
            <a:fillRect/>
          </a:stretch>
        </p:blipFill>
        <p:spPr>
          <a:xfrm>
            <a:off x="1574651" y="1583805"/>
            <a:ext cx="5994698" cy="3541726"/>
          </a:xfrm>
          <a:prstGeom prst="rect">
            <a:avLst/>
          </a:prstGeom>
        </p:spPr>
      </p:pic>
      <p:sp>
        <p:nvSpPr>
          <p:cNvPr id="7" name="Rectangle 6">
            <a:extLst>
              <a:ext uri="{FF2B5EF4-FFF2-40B4-BE49-F238E27FC236}">
                <a16:creationId xmlns:a16="http://schemas.microsoft.com/office/drawing/2014/main" id="{D859B7B5-67BB-0B44-8207-2B5692240741}"/>
              </a:ext>
            </a:extLst>
          </p:cNvPr>
          <p:cNvSpPr/>
          <p:nvPr/>
        </p:nvSpPr>
        <p:spPr>
          <a:xfrm>
            <a:off x="3358402" y="5129491"/>
            <a:ext cx="5363360" cy="300082"/>
          </a:xfrm>
          <a:prstGeom prst="rect">
            <a:avLst/>
          </a:prstGeom>
        </p:spPr>
        <p:txBody>
          <a:bodyPr wrap="square">
            <a:spAutoFit/>
          </a:bodyPr>
          <a:lstStyle/>
          <a:p>
            <a:r>
              <a:rPr lang="en-US" sz="1350" dirty="0"/>
              <a:t>https://</a:t>
            </a:r>
            <a:r>
              <a:rPr lang="en-US" sz="1350" dirty="0" err="1"/>
              <a:t>docs.confluent.io</a:t>
            </a:r>
            <a:r>
              <a:rPr lang="en-US" sz="1350" dirty="0"/>
              <a:t>/platform/current/schema-registry/</a:t>
            </a:r>
            <a:r>
              <a:rPr lang="en-US" sz="1350" dirty="0" err="1"/>
              <a:t>index.html</a:t>
            </a:r>
            <a:endParaRPr lang="en-US" sz="1350" dirty="0"/>
          </a:p>
        </p:txBody>
      </p:sp>
      <p:sp>
        <p:nvSpPr>
          <p:cNvPr id="4" name="Google Shape;194;p29">
            <a:extLst>
              <a:ext uri="{FF2B5EF4-FFF2-40B4-BE49-F238E27FC236}">
                <a16:creationId xmlns:a16="http://schemas.microsoft.com/office/drawing/2014/main" id="{7392E0B8-1D3E-CE11-D1DF-54C364D2067F}"/>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Schema Registry</a:t>
            </a:r>
            <a:endParaRPr dirty="0"/>
          </a:p>
        </p:txBody>
      </p:sp>
    </p:spTree>
    <p:extLst>
      <p:ext uri="{BB962C8B-B14F-4D97-AF65-F5344CB8AC3E}">
        <p14:creationId xmlns:p14="http://schemas.microsoft.com/office/powerpoint/2010/main" val="188904398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F9E8230-75C1-6849-8745-EE4B9716D202}"/>
              </a:ext>
            </a:extLst>
          </p:cNvPr>
          <p:cNvSpPr>
            <a:spLocks noGrp="1"/>
          </p:cNvSpPr>
          <p:nvPr>
            <p:ph type="ftr" sz="quarter" idx="11"/>
          </p:nvPr>
        </p:nvSpPr>
        <p:spPr/>
        <p:txBody>
          <a:bodyPr/>
          <a:lstStyle/>
          <a:p>
            <a:r>
              <a:rPr lang="en-US"/>
              <a:t>Ian Cooper</a:t>
            </a:r>
            <a:endParaRPr lang="en-US" dirty="0"/>
          </a:p>
        </p:txBody>
      </p:sp>
      <p:sp>
        <p:nvSpPr>
          <p:cNvPr id="3" name="Slide Number Placeholder 2">
            <a:extLst>
              <a:ext uri="{FF2B5EF4-FFF2-40B4-BE49-F238E27FC236}">
                <a16:creationId xmlns:a16="http://schemas.microsoft.com/office/drawing/2014/main" id="{B0559496-40CA-9141-A8E2-2F1EB47072CB}"/>
              </a:ext>
            </a:extLst>
          </p:cNvPr>
          <p:cNvSpPr>
            <a:spLocks noGrp="1"/>
          </p:cNvSpPr>
          <p:nvPr>
            <p:ph type="sldNum" sz="quarter" idx="12"/>
          </p:nvPr>
        </p:nvSpPr>
        <p:spPr/>
        <p:txBody>
          <a:bodyPr/>
          <a:lstStyle/>
          <a:p>
            <a:fld id="{53C7D256-7CB4-8D4B-B359-120D79D46DFF}" type="slidenum">
              <a:rPr lang="en-US" smtClean="0"/>
              <a:t>169</a:t>
            </a:fld>
            <a:endParaRPr lang="en-US"/>
          </a:p>
        </p:txBody>
      </p:sp>
      <p:sp>
        <p:nvSpPr>
          <p:cNvPr id="4" name="TextBox 3">
            <a:extLst>
              <a:ext uri="{FF2B5EF4-FFF2-40B4-BE49-F238E27FC236}">
                <a16:creationId xmlns:a16="http://schemas.microsoft.com/office/drawing/2014/main" id="{36B5FC34-8218-3743-BC15-F88727243B18}"/>
              </a:ext>
            </a:extLst>
          </p:cNvPr>
          <p:cNvSpPr txBox="1"/>
          <p:nvPr/>
        </p:nvSpPr>
        <p:spPr>
          <a:xfrm>
            <a:off x="653527" y="3258308"/>
            <a:ext cx="1820258" cy="300082"/>
          </a:xfrm>
          <a:prstGeom prst="rect">
            <a:avLst/>
          </a:prstGeom>
          <a:noFill/>
          <a:ln w="12700">
            <a:solidFill>
              <a:schemeClr val="dk2"/>
            </a:solidFill>
          </a:ln>
        </p:spPr>
        <p:txBody>
          <a:bodyPr wrap="square" rtlCol="0">
            <a:spAutoFit/>
          </a:bodyPr>
          <a:lstStyle/>
          <a:p>
            <a:r>
              <a:rPr lang="en-US" sz="1350" b="1" dirty="0"/>
              <a:t>Metadata</a:t>
            </a:r>
          </a:p>
        </p:txBody>
      </p:sp>
      <p:sp>
        <p:nvSpPr>
          <p:cNvPr id="5" name="TextBox 4">
            <a:extLst>
              <a:ext uri="{FF2B5EF4-FFF2-40B4-BE49-F238E27FC236}">
                <a16:creationId xmlns:a16="http://schemas.microsoft.com/office/drawing/2014/main" id="{9CD8D59D-AC95-CD4C-9ECE-E4F5079E20C2}"/>
              </a:ext>
            </a:extLst>
          </p:cNvPr>
          <p:cNvSpPr txBox="1"/>
          <p:nvPr/>
        </p:nvSpPr>
        <p:spPr>
          <a:xfrm>
            <a:off x="653527" y="3636749"/>
            <a:ext cx="1820258" cy="300082"/>
          </a:xfrm>
          <a:prstGeom prst="rect">
            <a:avLst/>
          </a:prstGeom>
          <a:noFill/>
          <a:ln w="12700">
            <a:solidFill>
              <a:schemeClr val="dk2"/>
            </a:solidFill>
          </a:ln>
        </p:spPr>
        <p:txBody>
          <a:bodyPr wrap="square" rtlCol="0">
            <a:spAutoFit/>
          </a:bodyPr>
          <a:lstStyle/>
          <a:p>
            <a:r>
              <a:rPr lang="en-US" sz="1350" b="1" dirty="0"/>
              <a:t>Payload</a:t>
            </a:r>
          </a:p>
        </p:txBody>
      </p:sp>
      <p:sp>
        <p:nvSpPr>
          <p:cNvPr id="6" name="TextBox 5">
            <a:extLst>
              <a:ext uri="{FF2B5EF4-FFF2-40B4-BE49-F238E27FC236}">
                <a16:creationId xmlns:a16="http://schemas.microsoft.com/office/drawing/2014/main" id="{4CC47BDE-F88E-2D41-A299-8B79C257F5B9}"/>
              </a:ext>
            </a:extLst>
          </p:cNvPr>
          <p:cNvSpPr txBox="1"/>
          <p:nvPr/>
        </p:nvSpPr>
        <p:spPr>
          <a:xfrm>
            <a:off x="653527" y="2859034"/>
            <a:ext cx="1820258" cy="300082"/>
          </a:xfrm>
          <a:prstGeom prst="rect">
            <a:avLst/>
          </a:prstGeom>
          <a:noFill/>
          <a:ln w="25400">
            <a:solidFill>
              <a:schemeClr val="dk2"/>
            </a:solidFill>
          </a:ln>
        </p:spPr>
        <p:txBody>
          <a:bodyPr wrap="square" rtlCol="0">
            <a:spAutoFit/>
          </a:bodyPr>
          <a:lstStyle/>
          <a:p>
            <a:r>
              <a:rPr lang="en-US" sz="1350" b="1" dirty="0"/>
              <a:t>Event</a:t>
            </a:r>
          </a:p>
        </p:txBody>
      </p:sp>
      <p:sp>
        <p:nvSpPr>
          <p:cNvPr id="7" name="TextBox 6">
            <a:extLst>
              <a:ext uri="{FF2B5EF4-FFF2-40B4-BE49-F238E27FC236}">
                <a16:creationId xmlns:a16="http://schemas.microsoft.com/office/drawing/2014/main" id="{E2F4FE86-0D96-524B-915C-D0B28C222396}"/>
              </a:ext>
            </a:extLst>
          </p:cNvPr>
          <p:cNvSpPr txBox="1"/>
          <p:nvPr/>
        </p:nvSpPr>
        <p:spPr>
          <a:xfrm>
            <a:off x="3212502" y="2469743"/>
            <a:ext cx="1820258" cy="300082"/>
          </a:xfrm>
          <a:prstGeom prst="rect">
            <a:avLst/>
          </a:prstGeom>
          <a:noFill/>
          <a:ln w="12700">
            <a:solidFill>
              <a:schemeClr val="dk2"/>
            </a:solidFill>
          </a:ln>
        </p:spPr>
        <p:txBody>
          <a:bodyPr wrap="square" rtlCol="0">
            <a:spAutoFit/>
          </a:bodyPr>
          <a:lstStyle/>
          <a:p>
            <a:r>
              <a:rPr lang="en-US" sz="1350" b="1" dirty="0"/>
              <a:t>Required Attributes</a:t>
            </a:r>
          </a:p>
        </p:txBody>
      </p:sp>
      <p:sp>
        <p:nvSpPr>
          <p:cNvPr id="8" name="TextBox 7">
            <a:extLst>
              <a:ext uri="{FF2B5EF4-FFF2-40B4-BE49-F238E27FC236}">
                <a16:creationId xmlns:a16="http://schemas.microsoft.com/office/drawing/2014/main" id="{35AF2F97-0E45-4C4D-9A13-FAECA54A6365}"/>
              </a:ext>
            </a:extLst>
          </p:cNvPr>
          <p:cNvSpPr txBox="1"/>
          <p:nvPr/>
        </p:nvSpPr>
        <p:spPr>
          <a:xfrm>
            <a:off x="3212502" y="3258308"/>
            <a:ext cx="1820258" cy="300082"/>
          </a:xfrm>
          <a:prstGeom prst="rect">
            <a:avLst/>
          </a:prstGeom>
          <a:noFill/>
          <a:ln w="12700">
            <a:solidFill>
              <a:schemeClr val="dk2"/>
            </a:solidFill>
          </a:ln>
        </p:spPr>
        <p:txBody>
          <a:bodyPr wrap="square" rtlCol="0">
            <a:spAutoFit/>
          </a:bodyPr>
          <a:lstStyle/>
          <a:p>
            <a:r>
              <a:rPr lang="en-US" sz="1350" b="1" dirty="0"/>
              <a:t>Optional Attributes</a:t>
            </a:r>
          </a:p>
        </p:txBody>
      </p:sp>
      <p:sp>
        <p:nvSpPr>
          <p:cNvPr id="9" name="TextBox 8">
            <a:extLst>
              <a:ext uri="{FF2B5EF4-FFF2-40B4-BE49-F238E27FC236}">
                <a16:creationId xmlns:a16="http://schemas.microsoft.com/office/drawing/2014/main" id="{ADF5E4BA-8F72-5E47-9346-D7F1B2E908BC}"/>
              </a:ext>
            </a:extLst>
          </p:cNvPr>
          <p:cNvSpPr txBox="1"/>
          <p:nvPr/>
        </p:nvSpPr>
        <p:spPr>
          <a:xfrm>
            <a:off x="3304990" y="5059078"/>
            <a:ext cx="1820258" cy="300082"/>
          </a:xfrm>
          <a:prstGeom prst="rect">
            <a:avLst/>
          </a:prstGeom>
          <a:noFill/>
          <a:ln w="12700">
            <a:solidFill>
              <a:schemeClr val="dk2"/>
            </a:solidFill>
          </a:ln>
        </p:spPr>
        <p:txBody>
          <a:bodyPr wrap="square" rtlCol="0">
            <a:spAutoFit/>
          </a:bodyPr>
          <a:lstStyle/>
          <a:p>
            <a:r>
              <a:rPr lang="en-US" sz="1350" b="1" dirty="0"/>
              <a:t>Data</a:t>
            </a:r>
          </a:p>
        </p:txBody>
      </p:sp>
      <p:cxnSp>
        <p:nvCxnSpPr>
          <p:cNvPr id="11" name="Straight Arrow Connector 10">
            <a:extLst>
              <a:ext uri="{FF2B5EF4-FFF2-40B4-BE49-F238E27FC236}">
                <a16:creationId xmlns:a16="http://schemas.microsoft.com/office/drawing/2014/main" id="{45BE3B3D-5E67-F145-9063-A5F2B22C1174}"/>
              </a:ext>
            </a:extLst>
          </p:cNvPr>
          <p:cNvCxnSpPr>
            <a:stCxn id="4" idx="3"/>
            <a:endCxn id="7" idx="1"/>
          </p:cNvCxnSpPr>
          <p:nvPr/>
        </p:nvCxnSpPr>
        <p:spPr>
          <a:xfrm flipV="1">
            <a:off x="2473785" y="2619784"/>
            <a:ext cx="738717" cy="78856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7A32D5F-4346-FF4E-9BBF-923B1AD6DA22}"/>
              </a:ext>
            </a:extLst>
          </p:cNvPr>
          <p:cNvCxnSpPr>
            <a:cxnSpLocks/>
            <a:stCxn id="4" idx="3"/>
            <a:endCxn id="8" idx="1"/>
          </p:cNvCxnSpPr>
          <p:nvPr/>
        </p:nvCxnSpPr>
        <p:spPr>
          <a:xfrm>
            <a:off x="2473785" y="3408349"/>
            <a:ext cx="738717" cy="0"/>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6458029-C316-BA4A-B319-FEB84B53C6D8}"/>
              </a:ext>
            </a:extLst>
          </p:cNvPr>
          <p:cNvCxnSpPr>
            <a:cxnSpLocks/>
            <a:stCxn id="5" idx="3"/>
            <a:endCxn id="9" idx="1"/>
          </p:cNvCxnSpPr>
          <p:nvPr/>
        </p:nvCxnSpPr>
        <p:spPr>
          <a:xfrm>
            <a:off x="2473785" y="3786790"/>
            <a:ext cx="831205" cy="142232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C9E2668-39EE-1347-B920-668C351F693A}"/>
              </a:ext>
            </a:extLst>
          </p:cNvPr>
          <p:cNvSpPr txBox="1"/>
          <p:nvPr/>
        </p:nvSpPr>
        <p:spPr>
          <a:xfrm>
            <a:off x="6021592" y="1695760"/>
            <a:ext cx="1820258" cy="300082"/>
          </a:xfrm>
          <a:prstGeom prst="rect">
            <a:avLst/>
          </a:prstGeom>
          <a:noFill/>
          <a:ln w="12700">
            <a:solidFill>
              <a:schemeClr val="dk2"/>
            </a:solidFill>
          </a:ln>
        </p:spPr>
        <p:txBody>
          <a:bodyPr wrap="square" rtlCol="0">
            <a:spAutoFit/>
          </a:bodyPr>
          <a:lstStyle/>
          <a:p>
            <a:r>
              <a:rPr lang="en-US" sz="1350" b="1" dirty="0"/>
              <a:t>Id </a:t>
            </a:r>
            <a:r>
              <a:rPr lang="en-US" sz="1350" dirty="0"/>
              <a:t>-  unique identifier</a:t>
            </a:r>
          </a:p>
        </p:txBody>
      </p:sp>
      <p:sp>
        <p:nvSpPr>
          <p:cNvPr id="21" name="TextBox 20">
            <a:extLst>
              <a:ext uri="{FF2B5EF4-FFF2-40B4-BE49-F238E27FC236}">
                <a16:creationId xmlns:a16="http://schemas.microsoft.com/office/drawing/2014/main" id="{570846EF-A73F-2644-8B8E-E2C659EE79E2}"/>
              </a:ext>
            </a:extLst>
          </p:cNvPr>
          <p:cNvSpPr txBox="1"/>
          <p:nvPr/>
        </p:nvSpPr>
        <p:spPr>
          <a:xfrm>
            <a:off x="6021592" y="2123494"/>
            <a:ext cx="2208008" cy="300082"/>
          </a:xfrm>
          <a:prstGeom prst="rect">
            <a:avLst/>
          </a:prstGeom>
          <a:noFill/>
          <a:ln w="12700">
            <a:solidFill>
              <a:schemeClr val="dk2"/>
            </a:solidFill>
          </a:ln>
        </p:spPr>
        <p:txBody>
          <a:bodyPr wrap="square" rtlCol="0">
            <a:spAutoFit/>
          </a:bodyPr>
          <a:lstStyle/>
          <a:p>
            <a:r>
              <a:rPr lang="en-US" sz="1350" b="1" dirty="0"/>
              <a:t>source </a:t>
            </a:r>
            <a:r>
              <a:rPr lang="en-US" sz="1350" dirty="0"/>
              <a:t>-  production context</a:t>
            </a:r>
          </a:p>
        </p:txBody>
      </p:sp>
      <p:sp>
        <p:nvSpPr>
          <p:cNvPr id="22" name="Right Brace 21">
            <a:extLst>
              <a:ext uri="{FF2B5EF4-FFF2-40B4-BE49-F238E27FC236}">
                <a16:creationId xmlns:a16="http://schemas.microsoft.com/office/drawing/2014/main" id="{C9488DFF-6E2A-AC41-9B9B-35420BC506D5}"/>
              </a:ext>
            </a:extLst>
          </p:cNvPr>
          <p:cNvSpPr/>
          <p:nvPr/>
        </p:nvSpPr>
        <p:spPr>
          <a:xfrm>
            <a:off x="8326419" y="1695761"/>
            <a:ext cx="188931" cy="77398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3" name="TextBox 22">
            <a:extLst>
              <a:ext uri="{FF2B5EF4-FFF2-40B4-BE49-F238E27FC236}">
                <a16:creationId xmlns:a16="http://schemas.microsoft.com/office/drawing/2014/main" id="{F856BFF0-6F40-324D-9277-865544586607}"/>
              </a:ext>
            </a:extLst>
          </p:cNvPr>
          <p:cNvSpPr txBox="1"/>
          <p:nvPr/>
        </p:nvSpPr>
        <p:spPr>
          <a:xfrm>
            <a:off x="8547721" y="1956915"/>
            <a:ext cx="527125" cy="230832"/>
          </a:xfrm>
          <a:prstGeom prst="rect">
            <a:avLst/>
          </a:prstGeom>
          <a:noFill/>
        </p:spPr>
        <p:txBody>
          <a:bodyPr wrap="square" rtlCol="0">
            <a:spAutoFit/>
          </a:bodyPr>
          <a:lstStyle/>
          <a:p>
            <a:r>
              <a:rPr lang="en-US" sz="900" dirty="0"/>
              <a:t>Unique</a:t>
            </a:r>
          </a:p>
        </p:txBody>
      </p:sp>
      <p:cxnSp>
        <p:nvCxnSpPr>
          <p:cNvPr id="24" name="Straight Arrow Connector 23">
            <a:extLst>
              <a:ext uri="{FF2B5EF4-FFF2-40B4-BE49-F238E27FC236}">
                <a16:creationId xmlns:a16="http://schemas.microsoft.com/office/drawing/2014/main" id="{5796482B-A8AF-AB42-B166-F164737E4545}"/>
              </a:ext>
            </a:extLst>
          </p:cNvPr>
          <p:cNvCxnSpPr>
            <a:cxnSpLocks/>
            <a:stCxn id="7" idx="3"/>
            <a:endCxn id="18" idx="1"/>
          </p:cNvCxnSpPr>
          <p:nvPr/>
        </p:nvCxnSpPr>
        <p:spPr>
          <a:xfrm flipV="1">
            <a:off x="5032760" y="1845801"/>
            <a:ext cx="988832" cy="773983"/>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E8E486E-FAFE-4449-9262-E784BC1487EE}"/>
              </a:ext>
            </a:extLst>
          </p:cNvPr>
          <p:cNvCxnSpPr>
            <a:cxnSpLocks/>
            <a:stCxn id="7" idx="3"/>
            <a:endCxn id="21" idx="1"/>
          </p:cNvCxnSpPr>
          <p:nvPr/>
        </p:nvCxnSpPr>
        <p:spPr>
          <a:xfrm flipV="1">
            <a:off x="5032760" y="2273535"/>
            <a:ext cx="988832" cy="34624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1182334-134D-4745-8869-FB4A904994BD}"/>
              </a:ext>
            </a:extLst>
          </p:cNvPr>
          <p:cNvSpPr txBox="1"/>
          <p:nvPr/>
        </p:nvSpPr>
        <p:spPr>
          <a:xfrm>
            <a:off x="6021592" y="2620478"/>
            <a:ext cx="2208008" cy="300082"/>
          </a:xfrm>
          <a:prstGeom prst="rect">
            <a:avLst/>
          </a:prstGeom>
          <a:noFill/>
          <a:ln w="12700">
            <a:solidFill>
              <a:schemeClr val="dk2"/>
            </a:solidFill>
          </a:ln>
        </p:spPr>
        <p:txBody>
          <a:bodyPr wrap="square" rtlCol="0">
            <a:spAutoFit/>
          </a:bodyPr>
          <a:lstStyle/>
          <a:p>
            <a:r>
              <a:rPr lang="en-US" sz="1350" b="1" dirty="0" err="1"/>
              <a:t>specversion</a:t>
            </a:r>
            <a:r>
              <a:rPr lang="en-US" sz="1350" b="1" dirty="0"/>
              <a:t> </a:t>
            </a:r>
            <a:r>
              <a:rPr lang="en-US" sz="1350" dirty="0"/>
              <a:t>-  CE version</a:t>
            </a:r>
          </a:p>
        </p:txBody>
      </p:sp>
      <p:cxnSp>
        <p:nvCxnSpPr>
          <p:cNvPr id="31" name="Straight Arrow Connector 30">
            <a:extLst>
              <a:ext uri="{FF2B5EF4-FFF2-40B4-BE49-F238E27FC236}">
                <a16:creationId xmlns:a16="http://schemas.microsoft.com/office/drawing/2014/main" id="{8D9ECB49-9DD5-934B-99A5-20925CF0007E}"/>
              </a:ext>
            </a:extLst>
          </p:cNvPr>
          <p:cNvCxnSpPr>
            <a:cxnSpLocks/>
            <a:stCxn id="7" idx="3"/>
            <a:endCxn id="30" idx="1"/>
          </p:cNvCxnSpPr>
          <p:nvPr/>
        </p:nvCxnSpPr>
        <p:spPr>
          <a:xfrm>
            <a:off x="5032760" y="2619784"/>
            <a:ext cx="988832" cy="15073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70E6425-1C84-9C45-BDFD-11843CE6D1F9}"/>
              </a:ext>
            </a:extLst>
          </p:cNvPr>
          <p:cNvSpPr txBox="1"/>
          <p:nvPr/>
        </p:nvSpPr>
        <p:spPr>
          <a:xfrm>
            <a:off x="6021592" y="3105226"/>
            <a:ext cx="2208008" cy="300082"/>
          </a:xfrm>
          <a:prstGeom prst="rect">
            <a:avLst/>
          </a:prstGeom>
          <a:noFill/>
          <a:ln w="12700">
            <a:solidFill>
              <a:schemeClr val="dk2"/>
            </a:solidFill>
          </a:ln>
        </p:spPr>
        <p:txBody>
          <a:bodyPr wrap="square" rtlCol="0">
            <a:spAutoFit/>
          </a:bodyPr>
          <a:lstStyle/>
          <a:p>
            <a:r>
              <a:rPr lang="en-US" sz="1350" b="1" dirty="0"/>
              <a:t>type </a:t>
            </a:r>
            <a:r>
              <a:rPr lang="en-US" sz="1350" dirty="0"/>
              <a:t>-  name + version</a:t>
            </a:r>
          </a:p>
        </p:txBody>
      </p:sp>
      <p:cxnSp>
        <p:nvCxnSpPr>
          <p:cNvPr id="35" name="Straight Arrow Connector 34">
            <a:extLst>
              <a:ext uri="{FF2B5EF4-FFF2-40B4-BE49-F238E27FC236}">
                <a16:creationId xmlns:a16="http://schemas.microsoft.com/office/drawing/2014/main" id="{6D64AF26-1617-D24C-96C8-E0CB8392A387}"/>
              </a:ext>
            </a:extLst>
          </p:cNvPr>
          <p:cNvCxnSpPr>
            <a:cxnSpLocks/>
            <a:stCxn id="7" idx="3"/>
            <a:endCxn id="34" idx="1"/>
          </p:cNvCxnSpPr>
          <p:nvPr/>
        </p:nvCxnSpPr>
        <p:spPr>
          <a:xfrm>
            <a:off x="5032760" y="2619784"/>
            <a:ext cx="988832" cy="635483"/>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54AA3B6-4357-0946-97EB-30D82282311C}"/>
              </a:ext>
            </a:extLst>
          </p:cNvPr>
          <p:cNvSpPr txBox="1"/>
          <p:nvPr/>
        </p:nvSpPr>
        <p:spPr>
          <a:xfrm>
            <a:off x="6021592" y="3706996"/>
            <a:ext cx="2385509" cy="300082"/>
          </a:xfrm>
          <a:prstGeom prst="rect">
            <a:avLst/>
          </a:prstGeom>
          <a:noFill/>
          <a:ln w="12700">
            <a:solidFill>
              <a:schemeClr val="dk2"/>
            </a:solidFill>
          </a:ln>
        </p:spPr>
        <p:txBody>
          <a:bodyPr wrap="square" rtlCol="0">
            <a:spAutoFit/>
          </a:bodyPr>
          <a:lstStyle/>
          <a:p>
            <a:r>
              <a:rPr lang="en-US" sz="1350" b="1" dirty="0" err="1"/>
              <a:t>datacontenttype</a:t>
            </a:r>
            <a:r>
              <a:rPr lang="en-US" sz="1350" b="1" dirty="0"/>
              <a:t> </a:t>
            </a:r>
            <a:r>
              <a:rPr lang="en-US" sz="1350" dirty="0"/>
              <a:t>-  MIME type</a:t>
            </a:r>
          </a:p>
        </p:txBody>
      </p:sp>
      <p:cxnSp>
        <p:nvCxnSpPr>
          <p:cNvPr id="39" name="Straight Arrow Connector 38">
            <a:extLst>
              <a:ext uri="{FF2B5EF4-FFF2-40B4-BE49-F238E27FC236}">
                <a16:creationId xmlns:a16="http://schemas.microsoft.com/office/drawing/2014/main" id="{2EE6B5E6-D968-F647-9E4B-F26D2E1DBB7A}"/>
              </a:ext>
            </a:extLst>
          </p:cNvPr>
          <p:cNvCxnSpPr>
            <a:cxnSpLocks/>
            <a:endCxn id="38" idx="1"/>
          </p:cNvCxnSpPr>
          <p:nvPr/>
        </p:nvCxnSpPr>
        <p:spPr>
          <a:xfrm>
            <a:off x="5032760" y="3382226"/>
            <a:ext cx="988832" cy="47481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FFFE3FC-1804-B446-B91D-331B0B6266C8}"/>
              </a:ext>
            </a:extLst>
          </p:cNvPr>
          <p:cNvSpPr txBox="1"/>
          <p:nvPr/>
        </p:nvSpPr>
        <p:spPr>
          <a:xfrm>
            <a:off x="6035376" y="4191745"/>
            <a:ext cx="2888093" cy="300082"/>
          </a:xfrm>
          <a:prstGeom prst="rect">
            <a:avLst/>
          </a:prstGeom>
          <a:noFill/>
          <a:ln w="12700">
            <a:solidFill>
              <a:schemeClr val="dk2"/>
            </a:solidFill>
          </a:ln>
        </p:spPr>
        <p:txBody>
          <a:bodyPr wrap="square" rtlCol="0">
            <a:spAutoFit/>
          </a:bodyPr>
          <a:lstStyle/>
          <a:p>
            <a:r>
              <a:rPr lang="en-US" sz="1350" b="1" dirty="0" err="1"/>
              <a:t>dataschema</a:t>
            </a:r>
            <a:r>
              <a:rPr lang="en-US" sz="1350" b="1" dirty="0"/>
              <a:t> </a:t>
            </a:r>
            <a:r>
              <a:rPr lang="en-US" sz="1350" dirty="0"/>
              <a:t>-  URI of payload schema</a:t>
            </a:r>
          </a:p>
        </p:txBody>
      </p:sp>
      <p:cxnSp>
        <p:nvCxnSpPr>
          <p:cNvPr id="43" name="Straight Arrow Connector 42">
            <a:extLst>
              <a:ext uri="{FF2B5EF4-FFF2-40B4-BE49-F238E27FC236}">
                <a16:creationId xmlns:a16="http://schemas.microsoft.com/office/drawing/2014/main" id="{AC7E309E-5928-D248-90A9-8925A50F9303}"/>
              </a:ext>
            </a:extLst>
          </p:cNvPr>
          <p:cNvCxnSpPr>
            <a:cxnSpLocks/>
            <a:endCxn id="41" idx="1"/>
          </p:cNvCxnSpPr>
          <p:nvPr/>
        </p:nvCxnSpPr>
        <p:spPr>
          <a:xfrm>
            <a:off x="5032760" y="3401520"/>
            <a:ext cx="1002616" cy="940266"/>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DD7312E-22D9-6A44-B39F-E832C36A0F68}"/>
              </a:ext>
            </a:extLst>
          </p:cNvPr>
          <p:cNvCxnSpPr>
            <a:cxnSpLocks/>
            <a:endCxn id="47" idx="1"/>
          </p:cNvCxnSpPr>
          <p:nvPr/>
        </p:nvCxnSpPr>
        <p:spPr>
          <a:xfrm>
            <a:off x="5163197" y="3515820"/>
            <a:ext cx="874532" cy="124455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F18A5A0-3B44-7840-A771-BE35D99CFBD0}"/>
              </a:ext>
            </a:extLst>
          </p:cNvPr>
          <p:cNvSpPr txBox="1"/>
          <p:nvPr/>
        </p:nvSpPr>
        <p:spPr>
          <a:xfrm>
            <a:off x="6037729" y="4610338"/>
            <a:ext cx="2385509" cy="300082"/>
          </a:xfrm>
          <a:prstGeom prst="rect">
            <a:avLst/>
          </a:prstGeom>
          <a:noFill/>
          <a:ln w="12700">
            <a:solidFill>
              <a:schemeClr val="dk2"/>
            </a:solidFill>
          </a:ln>
        </p:spPr>
        <p:txBody>
          <a:bodyPr wrap="square" rtlCol="0">
            <a:spAutoFit/>
          </a:bodyPr>
          <a:lstStyle/>
          <a:p>
            <a:r>
              <a:rPr lang="en-US" sz="1350" b="1" dirty="0"/>
              <a:t>subject </a:t>
            </a:r>
            <a:r>
              <a:rPr lang="en-US" sz="1350" dirty="0"/>
              <a:t>– qualifies source  </a:t>
            </a:r>
          </a:p>
        </p:txBody>
      </p:sp>
      <p:sp>
        <p:nvSpPr>
          <p:cNvPr id="49" name="TextBox 48">
            <a:extLst>
              <a:ext uri="{FF2B5EF4-FFF2-40B4-BE49-F238E27FC236}">
                <a16:creationId xmlns:a16="http://schemas.microsoft.com/office/drawing/2014/main" id="{3CAC85DA-B40A-034F-90B3-C39D6B20B580}"/>
              </a:ext>
            </a:extLst>
          </p:cNvPr>
          <p:cNvSpPr txBox="1"/>
          <p:nvPr/>
        </p:nvSpPr>
        <p:spPr>
          <a:xfrm>
            <a:off x="6035376" y="5069926"/>
            <a:ext cx="2385509" cy="300082"/>
          </a:xfrm>
          <a:prstGeom prst="rect">
            <a:avLst/>
          </a:prstGeom>
          <a:noFill/>
          <a:ln w="12700">
            <a:solidFill>
              <a:schemeClr val="dk2"/>
            </a:solidFill>
          </a:ln>
        </p:spPr>
        <p:txBody>
          <a:bodyPr wrap="square" rtlCol="0">
            <a:spAutoFit/>
          </a:bodyPr>
          <a:lstStyle/>
          <a:p>
            <a:r>
              <a:rPr lang="en-US" sz="1350" b="1" dirty="0"/>
              <a:t>time </a:t>
            </a:r>
            <a:r>
              <a:rPr lang="en-US" sz="1350" dirty="0"/>
              <a:t>– timestamp (Internet)  </a:t>
            </a:r>
          </a:p>
        </p:txBody>
      </p:sp>
      <p:cxnSp>
        <p:nvCxnSpPr>
          <p:cNvPr id="50" name="Straight Arrow Connector 49">
            <a:extLst>
              <a:ext uri="{FF2B5EF4-FFF2-40B4-BE49-F238E27FC236}">
                <a16:creationId xmlns:a16="http://schemas.microsoft.com/office/drawing/2014/main" id="{FEE6C49F-0CBA-D64D-81B0-914A49F4F5B4}"/>
              </a:ext>
            </a:extLst>
          </p:cNvPr>
          <p:cNvCxnSpPr>
            <a:cxnSpLocks/>
            <a:stCxn id="8" idx="3"/>
            <a:endCxn id="49" idx="1"/>
          </p:cNvCxnSpPr>
          <p:nvPr/>
        </p:nvCxnSpPr>
        <p:spPr>
          <a:xfrm>
            <a:off x="5032760" y="3408349"/>
            <a:ext cx="1002616" cy="181161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Google Shape;194;p29">
            <a:extLst>
              <a:ext uri="{FF2B5EF4-FFF2-40B4-BE49-F238E27FC236}">
                <a16:creationId xmlns:a16="http://schemas.microsoft.com/office/drawing/2014/main" id="{2AC082B3-DCFD-BCCA-F7E2-793E28452850}"/>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Cloud Events</a:t>
            </a:r>
            <a:endParaRPr dirty="0"/>
          </a:p>
        </p:txBody>
      </p:sp>
    </p:spTree>
    <p:extLst>
      <p:ext uri="{BB962C8B-B14F-4D97-AF65-F5344CB8AC3E}">
        <p14:creationId xmlns:p14="http://schemas.microsoft.com/office/powerpoint/2010/main" val="310361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8" grpId="0" animBg="1"/>
      <p:bldP spid="21" grpId="0" animBg="1"/>
      <p:bldP spid="30" grpId="0" animBg="1"/>
      <p:bldP spid="34" grpId="0" animBg="1"/>
      <p:bldP spid="38" grpId="0" animBg="1"/>
      <p:bldP spid="41" grpId="0" animBg="1"/>
      <p:bldP spid="47" grpId="0" animBg="1"/>
      <p:bldP spid="4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419D2E-0B25-E35C-726F-38F441B4E230}"/>
              </a:ext>
            </a:extLst>
          </p:cNvPr>
          <p:cNvSpPr txBox="1"/>
          <p:nvPr/>
        </p:nvSpPr>
        <p:spPr>
          <a:xfrm>
            <a:off x="3082179" y="3175084"/>
            <a:ext cx="2979642" cy="923330"/>
          </a:xfrm>
          <a:prstGeom prst="rect">
            <a:avLst/>
          </a:prstGeom>
          <a:noFill/>
        </p:spPr>
        <p:txBody>
          <a:bodyPr wrap="square" rtlCol="0">
            <a:spAutoFit/>
          </a:bodyPr>
          <a:lstStyle/>
          <a:p>
            <a:pPr algn="ctr"/>
            <a:r>
              <a:rPr lang="en-US" sz="2700" b="1" dirty="0"/>
              <a:t>Requeue and Delay (Backpressure)</a:t>
            </a:r>
          </a:p>
        </p:txBody>
      </p:sp>
    </p:spTree>
    <p:extLst>
      <p:ext uri="{BB962C8B-B14F-4D97-AF65-F5344CB8AC3E}">
        <p14:creationId xmlns:p14="http://schemas.microsoft.com/office/powerpoint/2010/main" val="249841936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55396D-7A9A-C546-8E26-4A2C7081A682}"/>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E267D069-5243-A346-A379-B6DB64230C9A}"/>
              </a:ext>
            </a:extLst>
          </p:cNvPr>
          <p:cNvSpPr>
            <a:spLocks noGrp="1"/>
          </p:cNvSpPr>
          <p:nvPr>
            <p:ph type="sldNum" sz="quarter" idx="12"/>
          </p:nvPr>
        </p:nvSpPr>
        <p:spPr/>
        <p:txBody>
          <a:bodyPr/>
          <a:lstStyle/>
          <a:p>
            <a:fld id="{53C7D256-7CB4-8D4B-B359-120D79D46DFF}" type="slidenum">
              <a:rPr lang="en-US" smtClean="0"/>
              <a:t>170</a:t>
            </a:fld>
            <a:endParaRPr lang="en-US"/>
          </a:p>
        </p:txBody>
      </p:sp>
      <p:sp>
        <p:nvSpPr>
          <p:cNvPr id="5" name="TextBox 4">
            <a:extLst>
              <a:ext uri="{FF2B5EF4-FFF2-40B4-BE49-F238E27FC236}">
                <a16:creationId xmlns:a16="http://schemas.microsoft.com/office/drawing/2014/main" id="{F07F8A3B-0839-2B44-8DAC-D6AC5BE98E08}"/>
              </a:ext>
            </a:extLst>
          </p:cNvPr>
          <p:cNvSpPr txBox="1"/>
          <p:nvPr/>
        </p:nvSpPr>
        <p:spPr>
          <a:xfrm>
            <a:off x="4031428" y="3152001"/>
            <a:ext cx="1081144" cy="300082"/>
          </a:xfrm>
          <a:prstGeom prst="rect">
            <a:avLst/>
          </a:prstGeom>
          <a:noFill/>
          <a:ln w="25400">
            <a:solidFill>
              <a:schemeClr val="dk2"/>
            </a:solidFill>
          </a:ln>
        </p:spPr>
        <p:txBody>
          <a:bodyPr wrap="square" rtlCol="0">
            <a:spAutoFit/>
          </a:bodyPr>
          <a:lstStyle/>
          <a:p>
            <a:r>
              <a:rPr lang="en-US" sz="1350" b="1" dirty="0" err="1"/>
              <a:t>CloudEvent</a:t>
            </a:r>
            <a:endParaRPr lang="en-US" sz="1350" b="1" dirty="0"/>
          </a:p>
        </p:txBody>
      </p:sp>
      <p:sp>
        <p:nvSpPr>
          <p:cNvPr id="6" name="TextBox 5">
            <a:extLst>
              <a:ext uri="{FF2B5EF4-FFF2-40B4-BE49-F238E27FC236}">
                <a16:creationId xmlns:a16="http://schemas.microsoft.com/office/drawing/2014/main" id="{C7DDB87C-3DAA-8B44-9BE2-759F20275DD7}"/>
              </a:ext>
            </a:extLst>
          </p:cNvPr>
          <p:cNvSpPr txBox="1"/>
          <p:nvPr/>
        </p:nvSpPr>
        <p:spPr>
          <a:xfrm>
            <a:off x="5487745" y="2227042"/>
            <a:ext cx="1820258" cy="300082"/>
          </a:xfrm>
          <a:prstGeom prst="rect">
            <a:avLst/>
          </a:prstGeom>
          <a:noFill/>
          <a:ln w="12700">
            <a:solidFill>
              <a:schemeClr val="dk2"/>
            </a:solidFill>
          </a:ln>
        </p:spPr>
        <p:txBody>
          <a:bodyPr wrap="square" rtlCol="0">
            <a:spAutoFit/>
          </a:bodyPr>
          <a:lstStyle/>
          <a:p>
            <a:r>
              <a:rPr lang="en-US" sz="1350" b="1" dirty="0"/>
              <a:t>Binary</a:t>
            </a:r>
          </a:p>
        </p:txBody>
      </p:sp>
      <p:sp>
        <p:nvSpPr>
          <p:cNvPr id="7" name="TextBox 6">
            <a:extLst>
              <a:ext uri="{FF2B5EF4-FFF2-40B4-BE49-F238E27FC236}">
                <a16:creationId xmlns:a16="http://schemas.microsoft.com/office/drawing/2014/main" id="{3ACDDC0B-F53A-AF4A-B039-50F7CC10A82A}"/>
              </a:ext>
            </a:extLst>
          </p:cNvPr>
          <p:cNvSpPr txBox="1"/>
          <p:nvPr/>
        </p:nvSpPr>
        <p:spPr>
          <a:xfrm>
            <a:off x="5487745" y="4249757"/>
            <a:ext cx="1820258" cy="300082"/>
          </a:xfrm>
          <a:prstGeom prst="rect">
            <a:avLst/>
          </a:prstGeom>
          <a:noFill/>
          <a:ln w="12700">
            <a:solidFill>
              <a:schemeClr val="dk2"/>
            </a:solidFill>
          </a:ln>
        </p:spPr>
        <p:txBody>
          <a:bodyPr wrap="square" rtlCol="0">
            <a:spAutoFit/>
          </a:bodyPr>
          <a:lstStyle/>
          <a:p>
            <a:r>
              <a:rPr lang="en-US" sz="1350" b="1" dirty="0"/>
              <a:t>Structured</a:t>
            </a:r>
          </a:p>
        </p:txBody>
      </p:sp>
      <p:cxnSp>
        <p:nvCxnSpPr>
          <p:cNvPr id="8" name="Straight Arrow Connector 7">
            <a:extLst>
              <a:ext uri="{FF2B5EF4-FFF2-40B4-BE49-F238E27FC236}">
                <a16:creationId xmlns:a16="http://schemas.microsoft.com/office/drawing/2014/main" id="{D7C3DCB3-1B48-7E4E-A8D2-29D2FF21F762}"/>
              </a:ext>
            </a:extLst>
          </p:cNvPr>
          <p:cNvCxnSpPr>
            <a:cxnSpLocks/>
            <a:stCxn id="5" idx="0"/>
            <a:endCxn id="6" idx="1"/>
          </p:cNvCxnSpPr>
          <p:nvPr/>
        </p:nvCxnSpPr>
        <p:spPr>
          <a:xfrm flipV="1">
            <a:off x="4572000" y="2377083"/>
            <a:ext cx="915745" cy="77491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D095DA0-0E06-164C-8FBE-81A3056D9B05}"/>
              </a:ext>
            </a:extLst>
          </p:cNvPr>
          <p:cNvCxnSpPr>
            <a:cxnSpLocks/>
            <a:stCxn id="5" idx="2"/>
            <a:endCxn id="7" idx="1"/>
          </p:cNvCxnSpPr>
          <p:nvPr/>
        </p:nvCxnSpPr>
        <p:spPr>
          <a:xfrm>
            <a:off x="4572000" y="3452083"/>
            <a:ext cx="915745" cy="94771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AB7AB74-7219-8B44-A146-023668805401}"/>
              </a:ext>
            </a:extLst>
          </p:cNvPr>
          <p:cNvSpPr txBox="1"/>
          <p:nvPr/>
        </p:nvSpPr>
        <p:spPr>
          <a:xfrm>
            <a:off x="5567082" y="1536465"/>
            <a:ext cx="1629784" cy="415498"/>
          </a:xfrm>
          <a:prstGeom prst="rect">
            <a:avLst/>
          </a:prstGeom>
          <a:noFill/>
        </p:spPr>
        <p:txBody>
          <a:bodyPr wrap="square" rtlCol="0">
            <a:spAutoFit/>
          </a:bodyPr>
          <a:lstStyle/>
          <a:p>
            <a:r>
              <a:rPr lang="en-US" sz="2100" u="sng" dirty="0"/>
              <a:t>Binding Type</a:t>
            </a:r>
          </a:p>
        </p:txBody>
      </p:sp>
      <p:sp>
        <p:nvSpPr>
          <p:cNvPr id="15" name="TextBox 14">
            <a:extLst>
              <a:ext uri="{FF2B5EF4-FFF2-40B4-BE49-F238E27FC236}">
                <a16:creationId xmlns:a16="http://schemas.microsoft.com/office/drawing/2014/main" id="{3DA6FB8C-D100-2440-B09A-4C0E059CE5F2}"/>
              </a:ext>
            </a:extLst>
          </p:cNvPr>
          <p:cNvSpPr txBox="1"/>
          <p:nvPr/>
        </p:nvSpPr>
        <p:spPr>
          <a:xfrm>
            <a:off x="5487745" y="2624194"/>
            <a:ext cx="3548679" cy="507831"/>
          </a:xfrm>
          <a:prstGeom prst="rect">
            <a:avLst/>
          </a:prstGeom>
          <a:noFill/>
          <a:ln>
            <a:solidFill>
              <a:schemeClr val="accent1"/>
            </a:solidFill>
          </a:ln>
        </p:spPr>
        <p:txBody>
          <a:bodyPr wrap="square" rtlCol="0">
            <a:spAutoFit/>
          </a:bodyPr>
          <a:lstStyle/>
          <a:p>
            <a:r>
              <a:rPr lang="en-US" sz="1350" dirty="0"/>
              <a:t>Uses the protocol’s native approach to metadata</a:t>
            </a:r>
          </a:p>
        </p:txBody>
      </p:sp>
      <p:sp>
        <p:nvSpPr>
          <p:cNvPr id="16" name="TextBox 15">
            <a:extLst>
              <a:ext uri="{FF2B5EF4-FFF2-40B4-BE49-F238E27FC236}">
                <a16:creationId xmlns:a16="http://schemas.microsoft.com/office/drawing/2014/main" id="{1B140A10-327A-A349-8D90-6E0807E372EF}"/>
              </a:ext>
            </a:extLst>
          </p:cNvPr>
          <p:cNvSpPr txBox="1"/>
          <p:nvPr/>
        </p:nvSpPr>
        <p:spPr>
          <a:xfrm>
            <a:off x="5487745" y="4729385"/>
            <a:ext cx="3548679" cy="300082"/>
          </a:xfrm>
          <a:prstGeom prst="rect">
            <a:avLst/>
          </a:prstGeom>
          <a:noFill/>
          <a:ln>
            <a:solidFill>
              <a:schemeClr val="accent1"/>
            </a:solidFill>
          </a:ln>
        </p:spPr>
        <p:txBody>
          <a:bodyPr wrap="square" rtlCol="0">
            <a:spAutoFit/>
          </a:bodyPr>
          <a:lstStyle/>
          <a:p>
            <a:r>
              <a:rPr lang="en-US" sz="1350" dirty="0"/>
              <a:t>Adds headers to the payload (envelope)</a:t>
            </a:r>
          </a:p>
        </p:txBody>
      </p:sp>
      <p:sp>
        <p:nvSpPr>
          <p:cNvPr id="18" name="TextBox 17">
            <a:extLst>
              <a:ext uri="{FF2B5EF4-FFF2-40B4-BE49-F238E27FC236}">
                <a16:creationId xmlns:a16="http://schemas.microsoft.com/office/drawing/2014/main" id="{A5124CD7-C3BF-784F-9CF7-02183293DC0A}"/>
              </a:ext>
            </a:extLst>
          </p:cNvPr>
          <p:cNvSpPr txBox="1"/>
          <p:nvPr/>
        </p:nvSpPr>
        <p:spPr>
          <a:xfrm>
            <a:off x="1099099" y="1790380"/>
            <a:ext cx="1820258" cy="300082"/>
          </a:xfrm>
          <a:prstGeom prst="rect">
            <a:avLst/>
          </a:prstGeom>
          <a:noFill/>
          <a:ln w="12700">
            <a:solidFill>
              <a:schemeClr val="dk2"/>
            </a:solidFill>
          </a:ln>
        </p:spPr>
        <p:txBody>
          <a:bodyPr wrap="square" rtlCol="0">
            <a:spAutoFit/>
          </a:bodyPr>
          <a:lstStyle/>
          <a:p>
            <a:r>
              <a:rPr lang="en-US" sz="1350" b="1" dirty="0" err="1"/>
              <a:t>amqp</a:t>
            </a:r>
            <a:r>
              <a:rPr lang="en-US" sz="1350" b="1" dirty="0"/>
              <a:t> 1-0</a:t>
            </a:r>
          </a:p>
        </p:txBody>
      </p:sp>
      <p:sp>
        <p:nvSpPr>
          <p:cNvPr id="19" name="TextBox 18">
            <a:extLst>
              <a:ext uri="{FF2B5EF4-FFF2-40B4-BE49-F238E27FC236}">
                <a16:creationId xmlns:a16="http://schemas.microsoft.com/office/drawing/2014/main" id="{7C882E12-DBE1-DA46-B223-407FE3531660}"/>
              </a:ext>
            </a:extLst>
          </p:cNvPr>
          <p:cNvSpPr txBox="1"/>
          <p:nvPr/>
        </p:nvSpPr>
        <p:spPr>
          <a:xfrm>
            <a:off x="1099099" y="2189492"/>
            <a:ext cx="1820258" cy="300082"/>
          </a:xfrm>
          <a:prstGeom prst="rect">
            <a:avLst/>
          </a:prstGeom>
          <a:noFill/>
          <a:ln w="12700">
            <a:solidFill>
              <a:schemeClr val="dk2"/>
            </a:solidFill>
          </a:ln>
        </p:spPr>
        <p:txBody>
          <a:bodyPr wrap="square" rtlCol="0">
            <a:spAutoFit/>
          </a:bodyPr>
          <a:lstStyle/>
          <a:p>
            <a:r>
              <a:rPr lang="en-US" sz="1350" b="1" dirty="0" err="1"/>
              <a:t>avro</a:t>
            </a:r>
            <a:endParaRPr lang="en-US" sz="1350" b="1" dirty="0"/>
          </a:p>
        </p:txBody>
      </p:sp>
      <p:sp>
        <p:nvSpPr>
          <p:cNvPr id="20" name="TextBox 19">
            <a:extLst>
              <a:ext uri="{FF2B5EF4-FFF2-40B4-BE49-F238E27FC236}">
                <a16:creationId xmlns:a16="http://schemas.microsoft.com/office/drawing/2014/main" id="{0CF7BBB7-1B24-E441-818E-1353B59B4256}"/>
              </a:ext>
            </a:extLst>
          </p:cNvPr>
          <p:cNvSpPr txBox="1"/>
          <p:nvPr/>
        </p:nvSpPr>
        <p:spPr>
          <a:xfrm>
            <a:off x="1099099" y="2619457"/>
            <a:ext cx="1820258" cy="300082"/>
          </a:xfrm>
          <a:prstGeom prst="rect">
            <a:avLst/>
          </a:prstGeom>
          <a:noFill/>
          <a:ln w="12700">
            <a:solidFill>
              <a:schemeClr val="dk2"/>
            </a:solidFill>
          </a:ln>
        </p:spPr>
        <p:txBody>
          <a:bodyPr wrap="square" rtlCol="0">
            <a:spAutoFit/>
          </a:bodyPr>
          <a:lstStyle/>
          <a:p>
            <a:r>
              <a:rPr lang="en-US" sz="1350" b="1" dirty="0"/>
              <a:t>http</a:t>
            </a:r>
          </a:p>
        </p:txBody>
      </p:sp>
      <p:sp>
        <p:nvSpPr>
          <p:cNvPr id="21" name="TextBox 20">
            <a:extLst>
              <a:ext uri="{FF2B5EF4-FFF2-40B4-BE49-F238E27FC236}">
                <a16:creationId xmlns:a16="http://schemas.microsoft.com/office/drawing/2014/main" id="{0A40CF5C-F26B-0542-950C-D2B0DB9B6860}"/>
              </a:ext>
            </a:extLst>
          </p:cNvPr>
          <p:cNvSpPr txBox="1"/>
          <p:nvPr/>
        </p:nvSpPr>
        <p:spPr>
          <a:xfrm>
            <a:off x="1099099" y="3088222"/>
            <a:ext cx="1820258" cy="300082"/>
          </a:xfrm>
          <a:prstGeom prst="rect">
            <a:avLst/>
          </a:prstGeom>
          <a:noFill/>
          <a:ln w="12700">
            <a:solidFill>
              <a:schemeClr val="dk2"/>
            </a:solidFill>
          </a:ln>
        </p:spPr>
        <p:txBody>
          <a:bodyPr wrap="square" rtlCol="0">
            <a:spAutoFit/>
          </a:bodyPr>
          <a:lstStyle/>
          <a:p>
            <a:r>
              <a:rPr lang="en-US" sz="1350" b="1" dirty="0"/>
              <a:t>http-webhooks</a:t>
            </a:r>
          </a:p>
        </p:txBody>
      </p:sp>
      <p:sp>
        <p:nvSpPr>
          <p:cNvPr id="22" name="TextBox 21">
            <a:extLst>
              <a:ext uri="{FF2B5EF4-FFF2-40B4-BE49-F238E27FC236}">
                <a16:creationId xmlns:a16="http://schemas.microsoft.com/office/drawing/2014/main" id="{04EE84E4-3D07-244D-BCB4-FC500A98164E}"/>
              </a:ext>
            </a:extLst>
          </p:cNvPr>
          <p:cNvSpPr txBox="1"/>
          <p:nvPr/>
        </p:nvSpPr>
        <p:spPr>
          <a:xfrm>
            <a:off x="1099099" y="3558573"/>
            <a:ext cx="1820258" cy="300082"/>
          </a:xfrm>
          <a:prstGeom prst="rect">
            <a:avLst/>
          </a:prstGeom>
          <a:noFill/>
          <a:ln w="12700">
            <a:solidFill>
              <a:schemeClr val="dk2"/>
            </a:solidFill>
          </a:ln>
        </p:spPr>
        <p:txBody>
          <a:bodyPr wrap="square" rtlCol="0">
            <a:spAutoFit/>
          </a:bodyPr>
          <a:lstStyle/>
          <a:p>
            <a:r>
              <a:rPr lang="en-US" sz="1350" b="1" dirty="0" err="1"/>
              <a:t>kafka</a:t>
            </a:r>
            <a:endParaRPr lang="en-US" sz="1350" b="1" dirty="0"/>
          </a:p>
        </p:txBody>
      </p:sp>
      <p:sp>
        <p:nvSpPr>
          <p:cNvPr id="23" name="TextBox 22">
            <a:extLst>
              <a:ext uri="{FF2B5EF4-FFF2-40B4-BE49-F238E27FC236}">
                <a16:creationId xmlns:a16="http://schemas.microsoft.com/office/drawing/2014/main" id="{839B3CF2-0A9B-A342-9AEC-502B077D221C}"/>
              </a:ext>
            </a:extLst>
          </p:cNvPr>
          <p:cNvSpPr txBox="1"/>
          <p:nvPr/>
        </p:nvSpPr>
        <p:spPr>
          <a:xfrm>
            <a:off x="1099099" y="4015725"/>
            <a:ext cx="1820258" cy="300082"/>
          </a:xfrm>
          <a:prstGeom prst="rect">
            <a:avLst/>
          </a:prstGeom>
          <a:noFill/>
          <a:ln w="12700">
            <a:solidFill>
              <a:schemeClr val="dk2"/>
            </a:solidFill>
          </a:ln>
        </p:spPr>
        <p:txBody>
          <a:bodyPr wrap="square" rtlCol="0">
            <a:spAutoFit/>
          </a:bodyPr>
          <a:lstStyle/>
          <a:p>
            <a:r>
              <a:rPr lang="en-US" sz="1350" b="1" dirty="0" err="1"/>
              <a:t>mqtt</a:t>
            </a:r>
            <a:endParaRPr lang="en-US" sz="1350" b="1" dirty="0"/>
          </a:p>
        </p:txBody>
      </p:sp>
      <p:sp>
        <p:nvSpPr>
          <p:cNvPr id="24" name="TextBox 23">
            <a:extLst>
              <a:ext uri="{FF2B5EF4-FFF2-40B4-BE49-F238E27FC236}">
                <a16:creationId xmlns:a16="http://schemas.microsoft.com/office/drawing/2014/main" id="{8C3F4BE2-1FE9-3744-A1CB-1D425B081BA6}"/>
              </a:ext>
            </a:extLst>
          </p:cNvPr>
          <p:cNvSpPr txBox="1"/>
          <p:nvPr/>
        </p:nvSpPr>
        <p:spPr>
          <a:xfrm>
            <a:off x="1099099" y="4507739"/>
            <a:ext cx="1820258" cy="300082"/>
          </a:xfrm>
          <a:prstGeom prst="rect">
            <a:avLst/>
          </a:prstGeom>
          <a:noFill/>
          <a:ln w="12700">
            <a:solidFill>
              <a:schemeClr val="dk2"/>
            </a:solidFill>
          </a:ln>
        </p:spPr>
        <p:txBody>
          <a:bodyPr wrap="square" rtlCol="0">
            <a:spAutoFit/>
          </a:bodyPr>
          <a:lstStyle/>
          <a:p>
            <a:r>
              <a:rPr lang="en-US" sz="1350" b="1" dirty="0" err="1"/>
              <a:t>nats</a:t>
            </a:r>
            <a:endParaRPr lang="en-US" sz="1350" b="1" dirty="0"/>
          </a:p>
        </p:txBody>
      </p:sp>
      <p:sp>
        <p:nvSpPr>
          <p:cNvPr id="25" name="TextBox 24">
            <a:extLst>
              <a:ext uri="{FF2B5EF4-FFF2-40B4-BE49-F238E27FC236}">
                <a16:creationId xmlns:a16="http://schemas.microsoft.com/office/drawing/2014/main" id="{54C03579-6A5B-B940-A80F-E7DCE18703AC}"/>
              </a:ext>
            </a:extLst>
          </p:cNvPr>
          <p:cNvSpPr txBox="1"/>
          <p:nvPr/>
        </p:nvSpPr>
        <p:spPr>
          <a:xfrm>
            <a:off x="1099099" y="4929120"/>
            <a:ext cx="1820258" cy="300082"/>
          </a:xfrm>
          <a:prstGeom prst="rect">
            <a:avLst/>
          </a:prstGeom>
          <a:noFill/>
          <a:ln w="12700">
            <a:solidFill>
              <a:schemeClr val="dk2"/>
            </a:solidFill>
          </a:ln>
        </p:spPr>
        <p:txBody>
          <a:bodyPr wrap="square" rtlCol="0">
            <a:spAutoFit/>
          </a:bodyPr>
          <a:lstStyle/>
          <a:p>
            <a:r>
              <a:rPr lang="en-US" sz="1350" b="1" dirty="0" err="1"/>
              <a:t>protobuf</a:t>
            </a:r>
            <a:endParaRPr lang="en-US" sz="1350" b="1" dirty="0"/>
          </a:p>
        </p:txBody>
      </p:sp>
      <p:sp>
        <p:nvSpPr>
          <p:cNvPr id="26" name="TextBox 25">
            <a:extLst>
              <a:ext uri="{FF2B5EF4-FFF2-40B4-BE49-F238E27FC236}">
                <a16:creationId xmlns:a16="http://schemas.microsoft.com/office/drawing/2014/main" id="{6E38E24F-F3FA-CD48-84F1-4B661CE6CCE5}"/>
              </a:ext>
            </a:extLst>
          </p:cNvPr>
          <p:cNvSpPr txBox="1"/>
          <p:nvPr/>
        </p:nvSpPr>
        <p:spPr>
          <a:xfrm>
            <a:off x="1099099" y="5390762"/>
            <a:ext cx="1820258" cy="300082"/>
          </a:xfrm>
          <a:prstGeom prst="rect">
            <a:avLst/>
          </a:prstGeom>
          <a:noFill/>
          <a:ln w="12700">
            <a:solidFill>
              <a:schemeClr val="dk2"/>
            </a:solidFill>
          </a:ln>
        </p:spPr>
        <p:txBody>
          <a:bodyPr wrap="square" rtlCol="0">
            <a:spAutoFit/>
          </a:bodyPr>
          <a:lstStyle/>
          <a:p>
            <a:r>
              <a:rPr lang="en-US" sz="1350" b="1" dirty="0" err="1"/>
              <a:t>websockets</a:t>
            </a:r>
            <a:endParaRPr lang="en-US" sz="1350" b="1" dirty="0"/>
          </a:p>
        </p:txBody>
      </p:sp>
      <p:cxnSp>
        <p:nvCxnSpPr>
          <p:cNvPr id="27" name="Straight Arrow Connector 26">
            <a:extLst>
              <a:ext uri="{FF2B5EF4-FFF2-40B4-BE49-F238E27FC236}">
                <a16:creationId xmlns:a16="http://schemas.microsoft.com/office/drawing/2014/main" id="{70127027-06CD-7341-9876-BCF89F43EDF4}"/>
              </a:ext>
            </a:extLst>
          </p:cNvPr>
          <p:cNvCxnSpPr>
            <a:cxnSpLocks/>
            <a:stCxn id="5" idx="1"/>
            <a:endCxn id="18" idx="3"/>
          </p:cNvCxnSpPr>
          <p:nvPr/>
        </p:nvCxnSpPr>
        <p:spPr>
          <a:xfrm flipH="1" flipV="1">
            <a:off x="2919357" y="1940421"/>
            <a:ext cx="1112071" cy="136162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D9494DD-99F2-FF4F-BABF-6A852FA871C8}"/>
              </a:ext>
            </a:extLst>
          </p:cNvPr>
          <p:cNvCxnSpPr>
            <a:cxnSpLocks/>
            <a:stCxn id="5" idx="1"/>
            <a:endCxn id="19" idx="3"/>
          </p:cNvCxnSpPr>
          <p:nvPr/>
        </p:nvCxnSpPr>
        <p:spPr>
          <a:xfrm flipH="1" flipV="1">
            <a:off x="2919357" y="2339533"/>
            <a:ext cx="1112071" cy="96250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E448216-F1FF-AC40-A01F-1442C3191253}"/>
              </a:ext>
            </a:extLst>
          </p:cNvPr>
          <p:cNvCxnSpPr>
            <a:cxnSpLocks/>
            <a:stCxn id="5" idx="1"/>
            <a:endCxn id="20" idx="3"/>
          </p:cNvCxnSpPr>
          <p:nvPr/>
        </p:nvCxnSpPr>
        <p:spPr>
          <a:xfrm flipH="1" flipV="1">
            <a:off x="2919357" y="2769498"/>
            <a:ext cx="1112071" cy="532544"/>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463D9C0-A762-D342-BB5E-6E6A5902B27F}"/>
              </a:ext>
            </a:extLst>
          </p:cNvPr>
          <p:cNvCxnSpPr>
            <a:cxnSpLocks/>
            <a:stCxn id="5" idx="1"/>
            <a:endCxn id="21" idx="3"/>
          </p:cNvCxnSpPr>
          <p:nvPr/>
        </p:nvCxnSpPr>
        <p:spPr>
          <a:xfrm flipH="1" flipV="1">
            <a:off x="2919357" y="3238263"/>
            <a:ext cx="1112071" cy="6377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9F7697A-2E95-064D-B1E3-60E36EF8D640}"/>
              </a:ext>
            </a:extLst>
          </p:cNvPr>
          <p:cNvCxnSpPr>
            <a:cxnSpLocks/>
            <a:stCxn id="5" idx="1"/>
            <a:endCxn id="22" idx="3"/>
          </p:cNvCxnSpPr>
          <p:nvPr/>
        </p:nvCxnSpPr>
        <p:spPr>
          <a:xfrm flipH="1">
            <a:off x="2919357" y="3302042"/>
            <a:ext cx="1112071" cy="406572"/>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7ABF89F-E770-E343-92F3-199654680F45}"/>
              </a:ext>
            </a:extLst>
          </p:cNvPr>
          <p:cNvCxnSpPr>
            <a:cxnSpLocks/>
            <a:stCxn id="5" idx="1"/>
            <a:endCxn id="23" idx="3"/>
          </p:cNvCxnSpPr>
          <p:nvPr/>
        </p:nvCxnSpPr>
        <p:spPr>
          <a:xfrm flipH="1">
            <a:off x="2919357" y="3302042"/>
            <a:ext cx="1112071" cy="863724"/>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6FBF477-E33C-C848-80AE-9B7E42EDC2B9}"/>
              </a:ext>
            </a:extLst>
          </p:cNvPr>
          <p:cNvCxnSpPr>
            <a:cxnSpLocks/>
            <a:stCxn id="5" idx="1"/>
            <a:endCxn id="24" idx="3"/>
          </p:cNvCxnSpPr>
          <p:nvPr/>
        </p:nvCxnSpPr>
        <p:spPr>
          <a:xfrm flipH="1">
            <a:off x="2919357" y="3302042"/>
            <a:ext cx="1112071" cy="135573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5559D11-7C5C-5846-9B27-CC27400C1099}"/>
              </a:ext>
            </a:extLst>
          </p:cNvPr>
          <p:cNvCxnSpPr>
            <a:cxnSpLocks/>
            <a:stCxn id="5" idx="1"/>
            <a:endCxn id="25" idx="3"/>
          </p:cNvCxnSpPr>
          <p:nvPr/>
        </p:nvCxnSpPr>
        <p:spPr>
          <a:xfrm flipH="1">
            <a:off x="2919357" y="3302042"/>
            <a:ext cx="1112071" cy="177711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DC9CB4C-9EFE-044D-87D1-8B7A70802AEF}"/>
              </a:ext>
            </a:extLst>
          </p:cNvPr>
          <p:cNvCxnSpPr>
            <a:cxnSpLocks/>
            <a:stCxn id="5" idx="1"/>
            <a:endCxn id="26" idx="3"/>
          </p:cNvCxnSpPr>
          <p:nvPr/>
        </p:nvCxnSpPr>
        <p:spPr>
          <a:xfrm flipH="1">
            <a:off x="2919357" y="3302042"/>
            <a:ext cx="1112071" cy="223876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Google Shape;194;p29">
            <a:extLst>
              <a:ext uri="{FF2B5EF4-FFF2-40B4-BE49-F238E27FC236}">
                <a16:creationId xmlns:a16="http://schemas.microsoft.com/office/drawing/2014/main" id="{ACEAE4E9-49B7-24B9-E4F7-EFE30442EA5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Protocol Binding</a:t>
            </a:r>
            <a:endParaRPr dirty="0"/>
          </a:p>
        </p:txBody>
      </p:sp>
    </p:spTree>
    <p:extLst>
      <p:ext uri="{BB962C8B-B14F-4D97-AF65-F5344CB8AC3E}">
        <p14:creationId xmlns:p14="http://schemas.microsoft.com/office/powerpoint/2010/main" val="230581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4" grpId="0"/>
      <p:bldP spid="15" grpId="0" animBg="1"/>
      <p:bldP spid="16"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18A9BC-974F-3746-837C-65C2D9550F68}"/>
              </a:ext>
            </a:extLst>
          </p:cNvPr>
          <p:cNvSpPr/>
          <p:nvPr/>
        </p:nvSpPr>
        <p:spPr>
          <a:xfrm>
            <a:off x="571701" y="2342173"/>
            <a:ext cx="3168127" cy="2677656"/>
          </a:xfrm>
          <a:prstGeom prst="rect">
            <a:avLst/>
          </a:prstGeom>
          <a:ln w="12700">
            <a:solidFill>
              <a:schemeClr val="accent1"/>
            </a:solidFill>
          </a:ln>
        </p:spPr>
        <p:txBody>
          <a:bodyPr wrap="square">
            <a:spAutoFit/>
          </a:bodyPr>
          <a:lstStyle/>
          <a:p>
            <a:r>
              <a:rPr lang="en-GB" sz="1200" dirty="0"/>
              <a:t>------------------ Message ------------------- </a:t>
            </a:r>
          </a:p>
          <a:p>
            <a:r>
              <a:rPr lang="en-GB" sz="1200" dirty="0"/>
              <a:t>Topic Name: </a:t>
            </a:r>
            <a:r>
              <a:rPr lang="en-GB" sz="1200" dirty="0" err="1"/>
              <a:t>mytopic</a:t>
            </a:r>
            <a:endParaRPr lang="en-GB" sz="1200" dirty="0"/>
          </a:p>
          <a:p>
            <a:r>
              <a:rPr lang="en-GB" sz="1200" dirty="0"/>
              <a:t> ------------------- key ---------------------- </a:t>
            </a:r>
          </a:p>
          <a:p>
            <a:r>
              <a:rPr lang="en-GB" sz="1200" dirty="0"/>
              <a:t>Key: </a:t>
            </a:r>
            <a:r>
              <a:rPr lang="en-GB" sz="1200" dirty="0" err="1"/>
              <a:t>mykey</a:t>
            </a:r>
            <a:r>
              <a:rPr lang="en-GB" sz="1200" dirty="0"/>
              <a:t> </a:t>
            </a:r>
          </a:p>
          <a:p>
            <a:r>
              <a:rPr lang="en-GB" sz="1200" dirty="0"/>
              <a:t>------------------ headers ------------------- </a:t>
            </a:r>
            <a:r>
              <a:rPr lang="en-GB" sz="1200" dirty="0" err="1"/>
              <a:t>ce_specversion</a:t>
            </a:r>
            <a:r>
              <a:rPr lang="en-GB" sz="1200" dirty="0"/>
              <a:t>: "1.0" </a:t>
            </a:r>
          </a:p>
          <a:p>
            <a:r>
              <a:rPr lang="en-GB" sz="1200" dirty="0" err="1"/>
              <a:t>ce_type</a:t>
            </a:r>
            <a:r>
              <a:rPr lang="en-GB" sz="1200" dirty="0"/>
              <a:t>: "</a:t>
            </a:r>
            <a:r>
              <a:rPr lang="en-GB" sz="1200" dirty="0" err="1"/>
              <a:t>com.example.someevent</a:t>
            </a:r>
            <a:r>
              <a:rPr lang="en-GB" sz="1200" dirty="0"/>
              <a:t>" </a:t>
            </a:r>
          </a:p>
          <a:p>
            <a:r>
              <a:rPr lang="en-GB" sz="1200" dirty="0" err="1"/>
              <a:t>ce_source</a:t>
            </a:r>
            <a:r>
              <a:rPr lang="en-GB" sz="1200" dirty="0"/>
              <a:t>: "/</a:t>
            </a:r>
            <a:r>
              <a:rPr lang="en-GB" sz="1200" dirty="0" err="1"/>
              <a:t>mycontext</a:t>
            </a:r>
            <a:r>
              <a:rPr lang="en-GB" sz="1200" dirty="0"/>
              <a:t>/</a:t>
            </a:r>
            <a:r>
              <a:rPr lang="en-GB" sz="1200" dirty="0" err="1"/>
              <a:t>subcontext</a:t>
            </a:r>
            <a:r>
              <a:rPr lang="en-GB" sz="1200" dirty="0"/>
              <a:t>" </a:t>
            </a:r>
          </a:p>
          <a:p>
            <a:r>
              <a:rPr lang="en-GB" sz="1200" dirty="0" err="1"/>
              <a:t>ce_id</a:t>
            </a:r>
            <a:r>
              <a:rPr lang="en-GB" sz="1200" dirty="0"/>
              <a:t>: "1234-1234-1234" </a:t>
            </a:r>
          </a:p>
          <a:p>
            <a:r>
              <a:rPr lang="en-GB" sz="1200" dirty="0" err="1"/>
              <a:t>ce_time</a:t>
            </a:r>
            <a:r>
              <a:rPr lang="en-GB" sz="1200" dirty="0"/>
              <a:t>: "2018-04-05T03:56:24Z" </a:t>
            </a:r>
          </a:p>
          <a:p>
            <a:r>
              <a:rPr lang="en-GB" sz="1200" dirty="0"/>
              <a:t>content-type: application/</a:t>
            </a:r>
            <a:r>
              <a:rPr lang="en-GB" sz="1200" dirty="0" err="1"/>
              <a:t>avro</a:t>
            </a:r>
            <a:r>
              <a:rPr lang="en-GB" sz="1200" dirty="0"/>
              <a:t> </a:t>
            </a:r>
          </a:p>
          <a:p>
            <a:r>
              <a:rPr lang="en-GB" sz="1200" dirty="0"/>
              <a:t>------------------- value --------------------</a:t>
            </a:r>
          </a:p>
          <a:p>
            <a:r>
              <a:rPr lang="en-GB" sz="1200" dirty="0"/>
              <a:t> ... application data encoded in Avro ... </a:t>
            </a:r>
          </a:p>
          <a:p>
            <a:r>
              <a:rPr lang="en-GB" sz="1200" dirty="0"/>
              <a:t>-----------------------------------------------</a:t>
            </a:r>
            <a:endParaRPr lang="en-US" sz="1200" dirty="0"/>
          </a:p>
        </p:txBody>
      </p:sp>
      <p:sp>
        <p:nvSpPr>
          <p:cNvPr id="5" name="TextBox 4">
            <a:extLst>
              <a:ext uri="{FF2B5EF4-FFF2-40B4-BE49-F238E27FC236}">
                <a16:creationId xmlns:a16="http://schemas.microsoft.com/office/drawing/2014/main" id="{4D651E90-A8FD-4445-8D2D-61606020BD4A}"/>
              </a:ext>
            </a:extLst>
          </p:cNvPr>
          <p:cNvSpPr txBox="1"/>
          <p:nvPr/>
        </p:nvSpPr>
        <p:spPr>
          <a:xfrm>
            <a:off x="1367687" y="1760920"/>
            <a:ext cx="1820258" cy="300082"/>
          </a:xfrm>
          <a:prstGeom prst="rect">
            <a:avLst/>
          </a:prstGeom>
          <a:noFill/>
          <a:ln w="12700">
            <a:solidFill>
              <a:schemeClr val="dk2"/>
            </a:solidFill>
          </a:ln>
        </p:spPr>
        <p:txBody>
          <a:bodyPr wrap="square" rtlCol="0">
            <a:spAutoFit/>
          </a:bodyPr>
          <a:lstStyle/>
          <a:p>
            <a:pPr algn="ctr"/>
            <a:r>
              <a:rPr lang="en-US" sz="1350" b="1" dirty="0"/>
              <a:t>Binary</a:t>
            </a:r>
          </a:p>
        </p:txBody>
      </p:sp>
      <p:sp>
        <p:nvSpPr>
          <p:cNvPr id="6" name="Rectangle 5">
            <a:extLst>
              <a:ext uri="{FF2B5EF4-FFF2-40B4-BE49-F238E27FC236}">
                <a16:creationId xmlns:a16="http://schemas.microsoft.com/office/drawing/2014/main" id="{65EDD31C-2CE8-354B-8305-BCF5E3564DEA}"/>
              </a:ext>
            </a:extLst>
          </p:cNvPr>
          <p:cNvSpPr/>
          <p:nvPr/>
        </p:nvSpPr>
        <p:spPr>
          <a:xfrm>
            <a:off x="4291711" y="2235284"/>
            <a:ext cx="4727986" cy="3600986"/>
          </a:xfrm>
          <a:prstGeom prst="rect">
            <a:avLst/>
          </a:prstGeom>
          <a:ln w="12700">
            <a:solidFill>
              <a:schemeClr val="accent1"/>
            </a:solidFill>
          </a:ln>
        </p:spPr>
        <p:txBody>
          <a:bodyPr wrap="square">
            <a:spAutoFit/>
          </a:bodyPr>
          <a:lstStyle/>
          <a:p>
            <a:r>
              <a:rPr lang="en-GB" sz="1200" dirty="0"/>
              <a:t>------------------ Message ------------------- </a:t>
            </a:r>
          </a:p>
          <a:p>
            <a:r>
              <a:rPr lang="en-GB" sz="1200" dirty="0"/>
              <a:t>Topic Name: </a:t>
            </a:r>
            <a:r>
              <a:rPr lang="en-GB" sz="1200" dirty="0" err="1"/>
              <a:t>mytopic</a:t>
            </a:r>
            <a:endParaRPr lang="en-GB" sz="1200" dirty="0"/>
          </a:p>
          <a:p>
            <a:r>
              <a:rPr lang="en-GB" sz="1200" dirty="0"/>
              <a:t> ------------------- key ---------------------- </a:t>
            </a:r>
          </a:p>
          <a:p>
            <a:r>
              <a:rPr lang="en-GB" sz="1200" dirty="0"/>
              <a:t>Key: </a:t>
            </a:r>
            <a:r>
              <a:rPr lang="en-GB" sz="1200" dirty="0" err="1"/>
              <a:t>mykey</a:t>
            </a:r>
            <a:r>
              <a:rPr lang="en-GB" sz="1200" dirty="0"/>
              <a:t> </a:t>
            </a:r>
          </a:p>
          <a:p>
            <a:r>
              <a:rPr lang="en-GB" sz="1200" dirty="0"/>
              <a:t>------------------ headers ------------------- </a:t>
            </a:r>
          </a:p>
          <a:p>
            <a:r>
              <a:rPr lang="en-GB" sz="1200" dirty="0"/>
              <a:t>content-type: application/</a:t>
            </a:r>
            <a:r>
              <a:rPr lang="en-GB" sz="1200" dirty="0" err="1"/>
              <a:t>cloudevents+json</a:t>
            </a:r>
            <a:r>
              <a:rPr lang="en-GB" sz="1200" dirty="0"/>
              <a:t>; charset=UTF-8</a:t>
            </a:r>
          </a:p>
          <a:p>
            <a:r>
              <a:rPr lang="en-GB" sz="1200" dirty="0"/>
              <a:t>------------------- value --------------------</a:t>
            </a:r>
          </a:p>
          <a:p>
            <a:r>
              <a:rPr lang="en-GB" sz="1200" dirty="0"/>
              <a:t> { </a:t>
            </a:r>
          </a:p>
          <a:p>
            <a:r>
              <a:rPr lang="en-GB" sz="1200" dirty="0"/>
              <a:t>	"</a:t>
            </a:r>
            <a:r>
              <a:rPr lang="en-GB" sz="1200" dirty="0" err="1"/>
              <a:t>specversion</a:t>
            </a:r>
            <a:r>
              <a:rPr lang="en-GB" sz="1200" dirty="0"/>
              <a:t>" : "1.0", </a:t>
            </a:r>
          </a:p>
          <a:p>
            <a:r>
              <a:rPr lang="en-GB" sz="1200" dirty="0"/>
              <a:t>	"type" : "</a:t>
            </a:r>
            <a:r>
              <a:rPr lang="en-GB" sz="1200" dirty="0" err="1"/>
              <a:t>com.example.someevent</a:t>
            </a:r>
            <a:r>
              <a:rPr lang="en-GB" sz="1200" dirty="0"/>
              <a:t>", </a:t>
            </a:r>
          </a:p>
          <a:p>
            <a:r>
              <a:rPr lang="en-GB" sz="1200" dirty="0"/>
              <a:t>	"source" : "/</a:t>
            </a:r>
            <a:r>
              <a:rPr lang="en-GB" sz="1200" dirty="0" err="1"/>
              <a:t>mycontext</a:t>
            </a:r>
            <a:r>
              <a:rPr lang="en-GB" sz="1200" dirty="0"/>
              <a:t>/</a:t>
            </a:r>
            <a:r>
              <a:rPr lang="en-GB" sz="1200" dirty="0" err="1"/>
              <a:t>subcontext</a:t>
            </a:r>
            <a:r>
              <a:rPr lang="en-GB" sz="1200" dirty="0"/>
              <a:t>", </a:t>
            </a:r>
          </a:p>
          <a:p>
            <a:r>
              <a:rPr lang="en-GB" sz="1200" dirty="0"/>
              <a:t>	"id" : "1234-1234-1234", </a:t>
            </a:r>
          </a:p>
          <a:p>
            <a:r>
              <a:rPr lang="en-GB" sz="1200" dirty="0"/>
              <a:t>	"time" : "2018-04-05T03:56:24Z", 	</a:t>
            </a:r>
          </a:p>
          <a:p>
            <a:r>
              <a:rPr lang="en-GB" sz="1200" dirty="0"/>
              <a:t>	"</a:t>
            </a:r>
            <a:r>
              <a:rPr lang="en-GB" sz="1200" dirty="0" err="1"/>
              <a:t>datacontenttype</a:t>
            </a:r>
            <a:r>
              <a:rPr lang="en-GB" sz="1200" dirty="0"/>
              <a:t>" : "application/json", </a:t>
            </a:r>
          </a:p>
          <a:p>
            <a:r>
              <a:rPr lang="en-GB" sz="1200" dirty="0"/>
              <a:t>	"data" : 	{ </a:t>
            </a:r>
          </a:p>
          <a:p>
            <a:r>
              <a:rPr lang="en-GB" sz="1200" dirty="0"/>
              <a:t>		... application data encoded in JSON ... </a:t>
            </a:r>
          </a:p>
          <a:p>
            <a:r>
              <a:rPr lang="en-GB" sz="1200" dirty="0"/>
              <a:t>	}</a:t>
            </a:r>
          </a:p>
          <a:p>
            <a:r>
              <a:rPr lang="en-GB" sz="1200" dirty="0"/>
              <a:t> }</a:t>
            </a:r>
          </a:p>
          <a:p>
            <a:r>
              <a:rPr lang="en-GB" sz="1200" dirty="0"/>
              <a:t>-----------------------------------------------</a:t>
            </a:r>
            <a:endParaRPr lang="en-US" sz="1200" dirty="0"/>
          </a:p>
        </p:txBody>
      </p:sp>
      <p:sp>
        <p:nvSpPr>
          <p:cNvPr id="7" name="TextBox 6">
            <a:extLst>
              <a:ext uri="{FF2B5EF4-FFF2-40B4-BE49-F238E27FC236}">
                <a16:creationId xmlns:a16="http://schemas.microsoft.com/office/drawing/2014/main" id="{8BA74B02-ABE3-2343-95AB-DB3D72A51BC1}"/>
              </a:ext>
            </a:extLst>
          </p:cNvPr>
          <p:cNvSpPr txBox="1"/>
          <p:nvPr/>
        </p:nvSpPr>
        <p:spPr>
          <a:xfrm>
            <a:off x="5670304" y="1760920"/>
            <a:ext cx="1820258" cy="300082"/>
          </a:xfrm>
          <a:prstGeom prst="rect">
            <a:avLst/>
          </a:prstGeom>
          <a:noFill/>
          <a:ln w="12700">
            <a:solidFill>
              <a:schemeClr val="dk2"/>
            </a:solidFill>
          </a:ln>
        </p:spPr>
        <p:txBody>
          <a:bodyPr wrap="square" rtlCol="0">
            <a:spAutoFit/>
          </a:bodyPr>
          <a:lstStyle/>
          <a:p>
            <a:pPr algn="ctr"/>
            <a:r>
              <a:rPr lang="en-US" sz="1350" b="1" dirty="0"/>
              <a:t>Structured</a:t>
            </a:r>
          </a:p>
        </p:txBody>
      </p:sp>
      <p:sp>
        <p:nvSpPr>
          <p:cNvPr id="13" name="Google Shape;194;p29">
            <a:extLst>
              <a:ext uri="{FF2B5EF4-FFF2-40B4-BE49-F238E27FC236}">
                <a16:creationId xmlns:a16="http://schemas.microsoft.com/office/drawing/2014/main" id="{5A13010D-BDF8-39DB-77FF-3DDEA9AE1362}"/>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Protocol Binding</a:t>
            </a:r>
            <a:endParaRPr dirty="0"/>
          </a:p>
        </p:txBody>
      </p:sp>
    </p:spTree>
    <p:extLst>
      <p:ext uri="{BB962C8B-B14F-4D97-AF65-F5344CB8AC3E}">
        <p14:creationId xmlns:p14="http://schemas.microsoft.com/office/powerpoint/2010/main" val="261067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29CC587-C851-F241-A6B0-6387D07C6C13}"/>
              </a:ext>
            </a:extLst>
          </p:cNvPr>
          <p:cNvSpPr>
            <a:spLocks noGrp="1"/>
          </p:cNvSpPr>
          <p:nvPr>
            <p:ph type="ftr" sz="quarter" idx="11"/>
          </p:nvPr>
        </p:nvSpPr>
        <p:spPr/>
        <p:txBody>
          <a:bodyPr/>
          <a:lstStyle/>
          <a:p>
            <a:r>
              <a:rPr lang="en-US"/>
              <a:t>Ian Cooper</a:t>
            </a:r>
          </a:p>
        </p:txBody>
      </p:sp>
      <p:sp>
        <p:nvSpPr>
          <p:cNvPr id="7" name="Slide Number Placeholder 6">
            <a:extLst>
              <a:ext uri="{FF2B5EF4-FFF2-40B4-BE49-F238E27FC236}">
                <a16:creationId xmlns:a16="http://schemas.microsoft.com/office/drawing/2014/main" id="{DDD53D8D-13B0-2A4D-9634-8F18C12E819F}"/>
              </a:ext>
            </a:extLst>
          </p:cNvPr>
          <p:cNvSpPr>
            <a:spLocks noGrp="1"/>
          </p:cNvSpPr>
          <p:nvPr>
            <p:ph type="sldNum" sz="quarter" idx="12"/>
          </p:nvPr>
        </p:nvSpPr>
        <p:spPr/>
        <p:txBody>
          <a:bodyPr/>
          <a:lstStyle/>
          <a:p>
            <a:fld id="{53C7D256-7CB4-8D4B-B359-120D79D46DFF}" type="slidenum">
              <a:rPr lang="en-US" smtClean="0"/>
              <a:t>172</a:t>
            </a:fld>
            <a:endParaRPr lang="en-US"/>
          </a:p>
        </p:txBody>
      </p:sp>
      <p:pic>
        <p:nvPicPr>
          <p:cNvPr id="3" name="Picture 2">
            <a:extLst>
              <a:ext uri="{FF2B5EF4-FFF2-40B4-BE49-F238E27FC236}">
                <a16:creationId xmlns:a16="http://schemas.microsoft.com/office/drawing/2014/main" id="{D4DB4D46-466A-594C-83A2-CDE82DF34799}"/>
              </a:ext>
            </a:extLst>
          </p:cNvPr>
          <p:cNvPicPr>
            <a:picLocks noChangeAspect="1"/>
          </p:cNvPicPr>
          <p:nvPr/>
        </p:nvPicPr>
        <p:blipFill>
          <a:blip r:embed="rId2"/>
          <a:stretch>
            <a:fillRect/>
          </a:stretch>
        </p:blipFill>
        <p:spPr>
          <a:xfrm>
            <a:off x="1062153" y="1668670"/>
            <a:ext cx="7278959" cy="4092764"/>
          </a:xfrm>
          <a:prstGeom prst="rect">
            <a:avLst/>
          </a:prstGeom>
        </p:spPr>
      </p:pic>
      <p:sp>
        <p:nvSpPr>
          <p:cNvPr id="10" name="Google Shape;194;p29">
            <a:extLst>
              <a:ext uri="{FF2B5EF4-FFF2-40B4-BE49-F238E27FC236}">
                <a16:creationId xmlns:a16="http://schemas.microsoft.com/office/drawing/2014/main" id="{3D99F4F2-7008-77D5-A5D3-E5A96104AAAD}"/>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Studio</a:t>
            </a:r>
            <a:endParaRPr dirty="0"/>
          </a:p>
        </p:txBody>
      </p:sp>
    </p:spTree>
    <p:extLst>
      <p:ext uri="{BB962C8B-B14F-4D97-AF65-F5344CB8AC3E}">
        <p14:creationId xmlns:p14="http://schemas.microsoft.com/office/powerpoint/2010/main" val="137697074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7F5A822-3F35-ED4C-9901-BE707ED94A14}"/>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A7F6B84B-4776-4F4B-92C2-C49CBC55C123}"/>
              </a:ext>
            </a:extLst>
          </p:cNvPr>
          <p:cNvSpPr>
            <a:spLocks noGrp="1"/>
          </p:cNvSpPr>
          <p:nvPr>
            <p:ph type="sldNum" sz="quarter" idx="12"/>
          </p:nvPr>
        </p:nvSpPr>
        <p:spPr/>
        <p:txBody>
          <a:bodyPr/>
          <a:lstStyle/>
          <a:p>
            <a:fld id="{53C7D256-7CB4-8D4B-B359-120D79D46DFF}" type="slidenum">
              <a:rPr lang="en-US" smtClean="0"/>
              <a:t>173</a:t>
            </a:fld>
            <a:endParaRPr lang="en-US"/>
          </a:p>
        </p:txBody>
      </p:sp>
      <p:pic>
        <p:nvPicPr>
          <p:cNvPr id="5" name="Picture 4">
            <a:extLst>
              <a:ext uri="{FF2B5EF4-FFF2-40B4-BE49-F238E27FC236}">
                <a16:creationId xmlns:a16="http://schemas.microsoft.com/office/drawing/2014/main" id="{99DC7D16-B64A-0F45-9E0C-A740F8127C39}"/>
              </a:ext>
            </a:extLst>
          </p:cNvPr>
          <p:cNvPicPr>
            <a:picLocks noChangeAspect="1"/>
          </p:cNvPicPr>
          <p:nvPr/>
        </p:nvPicPr>
        <p:blipFill>
          <a:blip r:embed="rId2"/>
          <a:stretch>
            <a:fillRect/>
          </a:stretch>
        </p:blipFill>
        <p:spPr>
          <a:xfrm>
            <a:off x="1505414" y="1742431"/>
            <a:ext cx="6448832" cy="4019003"/>
          </a:xfrm>
          <a:prstGeom prst="rect">
            <a:avLst/>
          </a:prstGeom>
        </p:spPr>
      </p:pic>
      <p:sp>
        <p:nvSpPr>
          <p:cNvPr id="10" name="Google Shape;194;p29">
            <a:extLst>
              <a:ext uri="{FF2B5EF4-FFF2-40B4-BE49-F238E27FC236}">
                <a16:creationId xmlns:a16="http://schemas.microsoft.com/office/drawing/2014/main" id="{E5C2AC9E-7AE1-8FE4-AE64-204A476FDB08}"/>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VS Code</a:t>
            </a:r>
            <a:endParaRPr dirty="0"/>
          </a:p>
        </p:txBody>
      </p:sp>
    </p:spTree>
    <p:extLst>
      <p:ext uri="{BB962C8B-B14F-4D97-AF65-F5344CB8AC3E}">
        <p14:creationId xmlns:p14="http://schemas.microsoft.com/office/powerpoint/2010/main" val="160774729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3A4E05-8A06-C049-861C-ACDEDA403E1F}"/>
              </a:ext>
            </a:extLst>
          </p:cNvPr>
          <p:cNvPicPr>
            <a:picLocks noChangeAspect="1"/>
          </p:cNvPicPr>
          <p:nvPr/>
        </p:nvPicPr>
        <p:blipFill>
          <a:blip r:embed="rId2"/>
          <a:stretch>
            <a:fillRect/>
          </a:stretch>
        </p:blipFill>
        <p:spPr>
          <a:xfrm>
            <a:off x="0" y="1952747"/>
            <a:ext cx="9144000" cy="2952506"/>
          </a:xfrm>
          <a:prstGeom prst="rect">
            <a:avLst/>
          </a:prstGeom>
        </p:spPr>
      </p:pic>
      <p:sp>
        <p:nvSpPr>
          <p:cNvPr id="5" name="Doughnut 4">
            <a:extLst>
              <a:ext uri="{FF2B5EF4-FFF2-40B4-BE49-F238E27FC236}">
                <a16:creationId xmlns:a16="http://schemas.microsoft.com/office/drawing/2014/main" id="{AEF1A0F8-9915-2D42-997D-27323220739E}"/>
              </a:ext>
            </a:extLst>
          </p:cNvPr>
          <p:cNvSpPr/>
          <p:nvPr/>
        </p:nvSpPr>
        <p:spPr>
          <a:xfrm>
            <a:off x="2166125" y="4152435"/>
            <a:ext cx="2651202" cy="334537"/>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6" name="Footer Placeholder 5">
            <a:extLst>
              <a:ext uri="{FF2B5EF4-FFF2-40B4-BE49-F238E27FC236}">
                <a16:creationId xmlns:a16="http://schemas.microsoft.com/office/drawing/2014/main" id="{C06E12C8-AF19-9D45-A7FE-FB53476D84DF}"/>
              </a:ext>
            </a:extLst>
          </p:cNvPr>
          <p:cNvSpPr>
            <a:spLocks noGrp="1"/>
          </p:cNvSpPr>
          <p:nvPr>
            <p:ph type="ftr" sz="quarter" idx="11"/>
          </p:nvPr>
        </p:nvSpPr>
        <p:spPr/>
        <p:txBody>
          <a:bodyPr/>
          <a:lstStyle/>
          <a:p>
            <a:r>
              <a:rPr lang="en-US"/>
              <a:t>Ian Cooper</a:t>
            </a:r>
          </a:p>
        </p:txBody>
      </p:sp>
      <p:sp>
        <p:nvSpPr>
          <p:cNvPr id="7" name="Slide Number Placeholder 6">
            <a:extLst>
              <a:ext uri="{FF2B5EF4-FFF2-40B4-BE49-F238E27FC236}">
                <a16:creationId xmlns:a16="http://schemas.microsoft.com/office/drawing/2014/main" id="{F2F2F94C-0258-6D4B-9471-9E1B0EA8F122}"/>
              </a:ext>
            </a:extLst>
          </p:cNvPr>
          <p:cNvSpPr>
            <a:spLocks noGrp="1"/>
          </p:cNvSpPr>
          <p:nvPr>
            <p:ph type="sldNum" sz="quarter" idx="12"/>
          </p:nvPr>
        </p:nvSpPr>
        <p:spPr/>
        <p:txBody>
          <a:bodyPr/>
          <a:lstStyle/>
          <a:p>
            <a:fld id="{53C7D256-7CB4-8D4B-B359-120D79D46DFF}" type="slidenum">
              <a:rPr lang="en-US" smtClean="0"/>
              <a:t>174</a:t>
            </a:fld>
            <a:endParaRPr lang="en-US"/>
          </a:p>
        </p:txBody>
      </p:sp>
      <p:sp>
        <p:nvSpPr>
          <p:cNvPr id="11" name="Google Shape;194;p29">
            <a:extLst>
              <a:ext uri="{FF2B5EF4-FFF2-40B4-BE49-F238E27FC236}">
                <a16:creationId xmlns:a16="http://schemas.microsoft.com/office/drawing/2014/main" id="{19E82869-9828-124F-C931-B3AA0C1D14D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Backstage</a:t>
            </a:r>
            <a:endParaRPr dirty="0"/>
          </a:p>
        </p:txBody>
      </p:sp>
    </p:spTree>
    <p:extLst>
      <p:ext uri="{BB962C8B-B14F-4D97-AF65-F5344CB8AC3E}">
        <p14:creationId xmlns:p14="http://schemas.microsoft.com/office/powerpoint/2010/main" val="3635505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315F3B-BAD8-62ED-4625-441F577CC71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5A0D4B82-2761-27A2-B9E0-5D9B555B0169}"/>
              </a:ext>
            </a:extLst>
          </p:cNvPr>
          <p:cNvSpPr>
            <a:spLocks noGrp="1"/>
          </p:cNvSpPr>
          <p:nvPr>
            <p:ph type="sldNum" sz="quarter" idx="12"/>
          </p:nvPr>
        </p:nvSpPr>
        <p:spPr/>
        <p:txBody>
          <a:bodyPr/>
          <a:lstStyle/>
          <a:p>
            <a:fld id="{53C7D256-7CB4-8D4B-B359-120D79D46DFF}" type="slidenum">
              <a:rPr lang="en-US" smtClean="0"/>
              <a:t>175</a:t>
            </a:fld>
            <a:endParaRPr lang="en-US"/>
          </a:p>
        </p:txBody>
      </p:sp>
      <p:pic>
        <p:nvPicPr>
          <p:cNvPr id="6" name="Picture 5">
            <a:extLst>
              <a:ext uri="{FF2B5EF4-FFF2-40B4-BE49-F238E27FC236}">
                <a16:creationId xmlns:a16="http://schemas.microsoft.com/office/drawing/2014/main" id="{CD4795D3-FC66-11EB-DAEA-7910E55CE004}"/>
              </a:ext>
            </a:extLst>
          </p:cNvPr>
          <p:cNvPicPr>
            <a:picLocks noChangeAspect="1"/>
          </p:cNvPicPr>
          <p:nvPr/>
        </p:nvPicPr>
        <p:blipFill>
          <a:blip r:embed="rId2"/>
          <a:stretch>
            <a:fillRect/>
          </a:stretch>
        </p:blipFill>
        <p:spPr>
          <a:xfrm>
            <a:off x="1293962" y="1794512"/>
            <a:ext cx="5930100" cy="3268976"/>
          </a:xfrm>
          <a:prstGeom prst="rect">
            <a:avLst/>
          </a:prstGeom>
        </p:spPr>
      </p:pic>
      <p:sp>
        <p:nvSpPr>
          <p:cNvPr id="7" name="Rectangle 6">
            <a:extLst>
              <a:ext uri="{FF2B5EF4-FFF2-40B4-BE49-F238E27FC236}">
                <a16:creationId xmlns:a16="http://schemas.microsoft.com/office/drawing/2014/main" id="{DB7691CF-FC1F-3FCA-104A-577905E1010E}"/>
              </a:ext>
            </a:extLst>
          </p:cNvPr>
          <p:cNvSpPr/>
          <p:nvPr/>
        </p:nvSpPr>
        <p:spPr>
          <a:xfrm>
            <a:off x="5064954" y="5347513"/>
            <a:ext cx="3334439" cy="300082"/>
          </a:xfrm>
          <a:prstGeom prst="rect">
            <a:avLst/>
          </a:prstGeom>
        </p:spPr>
        <p:txBody>
          <a:bodyPr wrap="none">
            <a:spAutoFit/>
          </a:bodyPr>
          <a:lstStyle/>
          <a:p>
            <a:r>
              <a:rPr lang="en-US" sz="1350" dirty="0"/>
              <a:t>https://</a:t>
            </a:r>
            <a:r>
              <a:rPr lang="en-US" sz="1350" dirty="0" err="1"/>
              <a:t>github.com</a:t>
            </a:r>
            <a:r>
              <a:rPr lang="en-US" sz="1350" dirty="0"/>
              <a:t>/boyney123/</a:t>
            </a:r>
            <a:r>
              <a:rPr lang="en-US" sz="1350" dirty="0" err="1"/>
              <a:t>eventcatalog</a:t>
            </a:r>
            <a:endParaRPr lang="en-US" sz="1350" dirty="0"/>
          </a:p>
        </p:txBody>
      </p:sp>
      <p:sp>
        <p:nvSpPr>
          <p:cNvPr id="12" name="Google Shape;194;p29">
            <a:extLst>
              <a:ext uri="{FF2B5EF4-FFF2-40B4-BE49-F238E27FC236}">
                <a16:creationId xmlns:a16="http://schemas.microsoft.com/office/drawing/2014/main" id="{9BAE3700-0E40-68E8-DA3B-0EE3EF7B07A6}"/>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Event Catalog</a:t>
            </a:r>
            <a:endParaRPr dirty="0"/>
          </a:p>
        </p:txBody>
      </p:sp>
    </p:spTree>
    <p:extLst>
      <p:ext uri="{BB962C8B-B14F-4D97-AF65-F5344CB8AC3E}">
        <p14:creationId xmlns:p14="http://schemas.microsoft.com/office/powerpoint/2010/main" val="400527659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25901A5-FBE4-4F4F-96D1-B89B3AFF4E12}"/>
              </a:ext>
            </a:extLst>
          </p:cNvPr>
          <p:cNvSpPr>
            <a:spLocks noGrp="1"/>
          </p:cNvSpPr>
          <p:nvPr>
            <p:ph type="ftr" sz="quarter" idx="11"/>
          </p:nvPr>
        </p:nvSpPr>
        <p:spPr/>
        <p:txBody>
          <a:bodyPr/>
          <a:lstStyle/>
          <a:p>
            <a:r>
              <a:rPr lang="en-US"/>
              <a:t>@ICooper</a:t>
            </a:r>
          </a:p>
        </p:txBody>
      </p:sp>
      <p:sp>
        <p:nvSpPr>
          <p:cNvPr id="6" name="Slide Number Placeholder 5">
            <a:extLst>
              <a:ext uri="{FF2B5EF4-FFF2-40B4-BE49-F238E27FC236}">
                <a16:creationId xmlns:a16="http://schemas.microsoft.com/office/drawing/2014/main" id="{C9D29E93-8676-8641-99B5-3F8514084C98}"/>
              </a:ext>
            </a:extLst>
          </p:cNvPr>
          <p:cNvSpPr>
            <a:spLocks noGrp="1"/>
          </p:cNvSpPr>
          <p:nvPr>
            <p:ph type="sldNum" sz="quarter" idx="12"/>
          </p:nvPr>
        </p:nvSpPr>
        <p:spPr/>
        <p:txBody>
          <a:bodyPr/>
          <a:lstStyle/>
          <a:p>
            <a:fld id="{53C7D256-7CB4-8D4B-B359-120D79D46DFF}" type="slidenum">
              <a:rPr lang="en-US" smtClean="0"/>
              <a:t>176</a:t>
            </a:fld>
            <a:endParaRPr lang="en-US"/>
          </a:p>
        </p:txBody>
      </p:sp>
      <p:sp>
        <p:nvSpPr>
          <p:cNvPr id="11" name="Google Shape;69;p14">
            <a:extLst>
              <a:ext uri="{FF2B5EF4-FFF2-40B4-BE49-F238E27FC236}">
                <a16:creationId xmlns:a16="http://schemas.microsoft.com/office/drawing/2014/main" id="{1D358D92-FE2D-0083-4407-3943D1828EEA}"/>
              </a:ext>
            </a:extLst>
          </p:cNvPr>
          <p:cNvSpPr txBox="1">
            <a:spLocks/>
          </p:cNvSpPr>
          <p:nvPr/>
        </p:nvSpPr>
        <p:spPr>
          <a:xfrm>
            <a:off x="3460218" y="3173700"/>
            <a:ext cx="2223564"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sz="2800" b="1" dirty="0">
                <a:latin typeface="+mn-lt"/>
              </a:rPr>
              <a:t>Observability</a:t>
            </a:r>
            <a:endParaRPr lang="en-GB" sz="2800" b="1" dirty="0">
              <a:latin typeface="+mn-lt"/>
            </a:endParaRPr>
          </a:p>
        </p:txBody>
      </p:sp>
    </p:spTree>
    <p:extLst>
      <p:ext uri="{BB962C8B-B14F-4D97-AF65-F5344CB8AC3E}">
        <p14:creationId xmlns:p14="http://schemas.microsoft.com/office/powerpoint/2010/main" val="102152646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D066CE-20C8-204D-970B-6CCC07D93627}"/>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04B9D36C-4C1C-3741-B593-8A54E4D5E7A2}"/>
              </a:ext>
            </a:extLst>
          </p:cNvPr>
          <p:cNvSpPr>
            <a:spLocks noGrp="1"/>
          </p:cNvSpPr>
          <p:nvPr>
            <p:ph type="sldNum" sz="quarter" idx="12"/>
          </p:nvPr>
        </p:nvSpPr>
        <p:spPr/>
        <p:txBody>
          <a:bodyPr/>
          <a:lstStyle/>
          <a:p>
            <a:fld id="{53C7D256-7CB4-8D4B-B359-120D79D46DFF}" type="slidenum">
              <a:rPr lang="en-US" smtClean="0"/>
              <a:t>177</a:t>
            </a:fld>
            <a:endParaRPr lang="en-US"/>
          </a:p>
        </p:txBody>
      </p:sp>
      <p:pic>
        <p:nvPicPr>
          <p:cNvPr id="5" name="Picture 4">
            <a:extLst>
              <a:ext uri="{FF2B5EF4-FFF2-40B4-BE49-F238E27FC236}">
                <a16:creationId xmlns:a16="http://schemas.microsoft.com/office/drawing/2014/main" id="{14D31730-3D97-0C40-A973-BDF38E30061F}"/>
              </a:ext>
            </a:extLst>
          </p:cNvPr>
          <p:cNvPicPr>
            <a:picLocks noChangeAspect="1"/>
          </p:cNvPicPr>
          <p:nvPr/>
        </p:nvPicPr>
        <p:blipFill>
          <a:blip r:embed="rId2"/>
          <a:stretch>
            <a:fillRect/>
          </a:stretch>
        </p:blipFill>
        <p:spPr>
          <a:xfrm>
            <a:off x="0" y="1577845"/>
            <a:ext cx="9144000" cy="3702311"/>
          </a:xfrm>
          <a:prstGeom prst="rect">
            <a:avLst/>
          </a:prstGeom>
        </p:spPr>
      </p:pic>
    </p:spTree>
    <p:extLst>
      <p:ext uri="{BB962C8B-B14F-4D97-AF65-F5344CB8AC3E}">
        <p14:creationId xmlns:p14="http://schemas.microsoft.com/office/powerpoint/2010/main" val="94646895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err="1"/>
              <a:t>OpenTelemetry</a:t>
            </a:r>
            <a:r>
              <a:rPr lang="en" sz="1350" dirty="0"/>
              <a:t> Tracing</a:t>
            </a:r>
            <a:endParaRPr sz="1350" dirty="0"/>
          </a:p>
        </p:txBody>
      </p:sp>
      <p:sp>
        <p:nvSpPr>
          <p:cNvPr id="3" name="Google Shape;195;p29">
            <a:extLst>
              <a:ext uri="{FF2B5EF4-FFF2-40B4-BE49-F238E27FC236}">
                <a16:creationId xmlns:a16="http://schemas.microsoft.com/office/drawing/2014/main" id="{67711F67-AE59-294E-AB2A-4945F132C682}"/>
              </a:ext>
            </a:extLst>
          </p:cNvPr>
          <p:cNvSpPr/>
          <p:nvPr/>
        </p:nvSpPr>
        <p:spPr>
          <a:xfrm>
            <a:off x="2276966" y="2059041"/>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 name="Google Shape;196;p29">
            <a:extLst>
              <a:ext uri="{FF2B5EF4-FFF2-40B4-BE49-F238E27FC236}">
                <a16:creationId xmlns:a16="http://schemas.microsoft.com/office/drawing/2014/main" id="{1594105C-1FBF-3845-8BE9-1EF3E4951BA6}"/>
              </a:ext>
            </a:extLst>
          </p:cNvPr>
          <p:cNvSpPr/>
          <p:nvPr/>
        </p:nvSpPr>
        <p:spPr>
          <a:xfrm>
            <a:off x="5183516" y="2059041"/>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0;p29">
            <a:extLst>
              <a:ext uri="{FF2B5EF4-FFF2-40B4-BE49-F238E27FC236}">
                <a16:creationId xmlns:a16="http://schemas.microsoft.com/office/drawing/2014/main" id="{545FF081-4DCE-A64F-82AB-CF264D2B504C}"/>
              </a:ext>
            </a:extLst>
          </p:cNvPr>
          <p:cNvSpPr txBox="1"/>
          <p:nvPr/>
        </p:nvSpPr>
        <p:spPr>
          <a:xfrm>
            <a:off x="2276966" y="2654523"/>
            <a:ext cx="772200" cy="415476"/>
          </a:xfrm>
          <a:prstGeom prst="rect">
            <a:avLst/>
          </a:prstGeom>
          <a:noFill/>
          <a:ln>
            <a:noFill/>
          </a:ln>
        </p:spPr>
        <p:txBody>
          <a:bodyPr spcFirstLastPara="1" wrap="square" lIns="68569" tIns="68569" rIns="68569" bIns="68569" anchor="t" anchorCtr="0">
            <a:spAutoFit/>
          </a:bodyPr>
          <a:lstStyle/>
          <a:p>
            <a:r>
              <a:rPr lang="en" sz="900" u="sng"/>
              <a:t>Restaurant Availability</a:t>
            </a:r>
            <a:endParaRPr sz="900" u="sng"/>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838659" y="2654523"/>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173061" y="2654523"/>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cxnSp>
        <p:nvCxnSpPr>
          <p:cNvPr id="15" name="Google Shape;208;p29">
            <a:extLst>
              <a:ext uri="{FF2B5EF4-FFF2-40B4-BE49-F238E27FC236}">
                <a16:creationId xmlns:a16="http://schemas.microsoft.com/office/drawing/2014/main" id="{6F0FD18A-4743-D947-8CA2-CE510A1072F6}"/>
              </a:ext>
            </a:extLst>
          </p:cNvPr>
          <p:cNvCxnSpPr>
            <a:cxnSpLocks/>
          </p:cNvCxnSpPr>
          <p:nvPr/>
        </p:nvCxnSpPr>
        <p:spPr>
          <a:xfrm flipH="1">
            <a:off x="3964199" y="2455979"/>
            <a:ext cx="1161285" cy="0"/>
          </a:xfrm>
          <a:prstGeom prst="straightConnector1">
            <a:avLst/>
          </a:prstGeom>
          <a:noFill/>
          <a:ln w="19050" cap="flat" cmpd="sng">
            <a:solidFill>
              <a:schemeClr val="tx1"/>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732972" y="2291138"/>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5" name="Footer Placeholder 4">
            <a:extLst>
              <a:ext uri="{FF2B5EF4-FFF2-40B4-BE49-F238E27FC236}">
                <a16:creationId xmlns:a16="http://schemas.microsoft.com/office/drawing/2014/main" id="{12FDF120-CAD2-8F43-B757-84CC7146CF5E}"/>
              </a:ext>
            </a:extLst>
          </p:cNvPr>
          <p:cNvSpPr>
            <a:spLocks noGrp="1"/>
          </p:cNvSpPr>
          <p:nvPr>
            <p:ph type="ftr" sz="quarter" idx="11"/>
          </p:nvPr>
        </p:nvSpPr>
        <p:spPr/>
        <p:txBody>
          <a:bodyPr/>
          <a:lstStyle/>
          <a:p>
            <a:r>
              <a:rPr lang="en-US"/>
              <a:t>@ICooper</a:t>
            </a:r>
          </a:p>
        </p:txBody>
      </p:sp>
      <p:sp>
        <p:nvSpPr>
          <p:cNvPr id="19" name="Slide Number Placeholder 18">
            <a:extLst>
              <a:ext uri="{FF2B5EF4-FFF2-40B4-BE49-F238E27FC236}">
                <a16:creationId xmlns:a16="http://schemas.microsoft.com/office/drawing/2014/main" id="{1094B8DE-48B9-FE4B-82A8-05D5F25475E4}"/>
              </a:ext>
            </a:extLst>
          </p:cNvPr>
          <p:cNvSpPr>
            <a:spLocks noGrp="1"/>
          </p:cNvSpPr>
          <p:nvPr>
            <p:ph type="sldNum" sz="quarter" idx="12"/>
          </p:nvPr>
        </p:nvSpPr>
        <p:spPr/>
        <p:txBody>
          <a:bodyPr/>
          <a:lstStyle/>
          <a:p>
            <a:fld id="{53C7D256-7CB4-8D4B-B359-120D79D46DFF}" type="slidenum">
              <a:rPr lang="en-US" smtClean="0"/>
              <a:t>178</a:t>
            </a:fld>
            <a:endParaRPr lang="en-US" dirty="0"/>
          </a:p>
        </p:txBody>
      </p:sp>
      <p:sp>
        <p:nvSpPr>
          <p:cNvPr id="10" name="Rectangle 9">
            <a:extLst>
              <a:ext uri="{FF2B5EF4-FFF2-40B4-BE49-F238E27FC236}">
                <a16:creationId xmlns:a16="http://schemas.microsoft.com/office/drawing/2014/main" id="{DFC94442-DCDC-214A-890D-FB4C6F837983}"/>
              </a:ext>
            </a:extLst>
          </p:cNvPr>
          <p:cNvSpPr/>
          <p:nvPr/>
        </p:nvSpPr>
        <p:spPr>
          <a:xfrm>
            <a:off x="4351474" y="2059042"/>
            <a:ext cx="266252" cy="266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6" name="Straight Connector 15">
            <a:extLst>
              <a:ext uri="{FF2B5EF4-FFF2-40B4-BE49-F238E27FC236}">
                <a16:creationId xmlns:a16="http://schemas.microsoft.com/office/drawing/2014/main" id="{18DF255E-B2F1-5B4A-99EC-D7A8C4FD60C4}"/>
              </a:ext>
            </a:extLst>
          </p:cNvPr>
          <p:cNvCxnSpPr>
            <a:cxnSpLocks/>
            <a:stCxn id="10" idx="1"/>
          </p:cNvCxnSpPr>
          <p:nvPr/>
        </p:nvCxnSpPr>
        <p:spPr>
          <a:xfrm flipH="1">
            <a:off x="4173061" y="2192355"/>
            <a:ext cx="1784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2530362-F36D-BD41-BF4B-A2D14C602897}"/>
              </a:ext>
            </a:extLst>
          </p:cNvPr>
          <p:cNvCxnSpPr/>
          <p:nvPr/>
        </p:nvCxnSpPr>
        <p:spPr>
          <a:xfrm flipV="1">
            <a:off x="4173061" y="1884669"/>
            <a:ext cx="0" cy="307686"/>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8CDBE1B-EF8E-9040-9323-FB1DDF20FFB0}"/>
              </a:ext>
            </a:extLst>
          </p:cNvPr>
          <p:cNvSpPr/>
          <p:nvPr/>
        </p:nvSpPr>
        <p:spPr>
          <a:xfrm>
            <a:off x="4085224" y="1720551"/>
            <a:ext cx="193637" cy="1641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Google Shape;212;p29">
            <a:extLst>
              <a:ext uri="{FF2B5EF4-FFF2-40B4-BE49-F238E27FC236}">
                <a16:creationId xmlns:a16="http://schemas.microsoft.com/office/drawing/2014/main" id="{B2031A8B-4C1F-A14C-9B2F-ADFF9EC7FD41}"/>
              </a:ext>
            </a:extLst>
          </p:cNvPr>
          <p:cNvSpPr txBox="1"/>
          <p:nvPr/>
        </p:nvSpPr>
        <p:spPr>
          <a:xfrm>
            <a:off x="6732135" y="3250031"/>
            <a:ext cx="1782544"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begin a span when initiate a flow.</a:t>
            </a:r>
            <a:endParaRPr sz="1050" dirty="0"/>
          </a:p>
        </p:txBody>
      </p:sp>
      <p:cxnSp>
        <p:nvCxnSpPr>
          <p:cNvPr id="41" name="Google Shape;209;p29">
            <a:extLst>
              <a:ext uri="{FF2B5EF4-FFF2-40B4-BE49-F238E27FC236}">
                <a16:creationId xmlns:a16="http://schemas.microsoft.com/office/drawing/2014/main" id="{A294D82E-6D08-4B45-A3EF-A63AAEA1AF4A}"/>
              </a:ext>
            </a:extLst>
          </p:cNvPr>
          <p:cNvCxnSpPr>
            <a:cxnSpLocks/>
            <a:stCxn id="37" idx="0"/>
          </p:cNvCxnSpPr>
          <p:nvPr/>
        </p:nvCxnSpPr>
        <p:spPr>
          <a:xfrm flipH="1" flipV="1">
            <a:off x="6285398" y="2528356"/>
            <a:ext cx="1338009" cy="721675"/>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11" name="Rectangle 10">
            <a:extLst>
              <a:ext uri="{FF2B5EF4-FFF2-40B4-BE49-F238E27FC236}">
                <a16:creationId xmlns:a16="http://schemas.microsoft.com/office/drawing/2014/main" id="{12249DC1-201E-484D-B526-DF76A1CE3A34}"/>
              </a:ext>
            </a:extLst>
          </p:cNvPr>
          <p:cNvSpPr/>
          <p:nvPr/>
        </p:nvSpPr>
        <p:spPr>
          <a:xfrm>
            <a:off x="766482" y="3907043"/>
            <a:ext cx="7366299" cy="2581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1" name="Google Shape;209;p29">
            <a:extLst>
              <a:ext uri="{FF2B5EF4-FFF2-40B4-BE49-F238E27FC236}">
                <a16:creationId xmlns:a16="http://schemas.microsoft.com/office/drawing/2014/main" id="{003A54C5-02A4-D04A-881E-5FA3A8E2D103}"/>
              </a:ext>
            </a:extLst>
          </p:cNvPr>
          <p:cNvCxnSpPr>
            <a:cxnSpLocks/>
            <a:stCxn id="37" idx="2"/>
          </p:cNvCxnSpPr>
          <p:nvPr/>
        </p:nvCxnSpPr>
        <p:spPr>
          <a:xfrm flipH="1">
            <a:off x="6148641" y="3711674"/>
            <a:ext cx="1474766" cy="17993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2" name="Google Shape;212;p29">
            <a:extLst>
              <a:ext uri="{FF2B5EF4-FFF2-40B4-BE49-F238E27FC236}">
                <a16:creationId xmlns:a16="http://schemas.microsoft.com/office/drawing/2014/main" id="{3AA3B459-1283-364F-B152-8DB60624A21A}"/>
              </a:ext>
            </a:extLst>
          </p:cNvPr>
          <p:cNvSpPr txBox="1"/>
          <p:nvPr/>
        </p:nvSpPr>
        <p:spPr>
          <a:xfrm>
            <a:off x="2779017" y="3276102"/>
            <a:ext cx="224749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serialize the </a:t>
            </a:r>
            <a:r>
              <a:rPr lang="en-GB" sz="1050" i="1" dirty="0"/>
              <a:t>span context</a:t>
            </a:r>
            <a:r>
              <a:rPr lang="en-GB" sz="1050" dirty="0"/>
              <a:t> into the headers of the message when we send it</a:t>
            </a:r>
            <a:endParaRPr sz="1050" dirty="0"/>
          </a:p>
        </p:txBody>
      </p:sp>
      <p:cxnSp>
        <p:nvCxnSpPr>
          <p:cNvPr id="35" name="Google Shape;209;p29">
            <a:extLst>
              <a:ext uri="{FF2B5EF4-FFF2-40B4-BE49-F238E27FC236}">
                <a16:creationId xmlns:a16="http://schemas.microsoft.com/office/drawing/2014/main" id="{A1650137-3216-D54C-9145-EF391F63950E}"/>
              </a:ext>
            </a:extLst>
          </p:cNvPr>
          <p:cNvCxnSpPr>
            <a:cxnSpLocks/>
            <a:stCxn id="32" idx="0"/>
          </p:cNvCxnSpPr>
          <p:nvPr/>
        </p:nvCxnSpPr>
        <p:spPr>
          <a:xfrm flipV="1">
            <a:off x="3902764" y="2447758"/>
            <a:ext cx="504724" cy="82834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6" name="Google Shape;212;p29">
            <a:extLst>
              <a:ext uri="{FF2B5EF4-FFF2-40B4-BE49-F238E27FC236}">
                <a16:creationId xmlns:a16="http://schemas.microsoft.com/office/drawing/2014/main" id="{680CB56B-A9B8-C442-AB1B-2E6185B8793C}"/>
              </a:ext>
            </a:extLst>
          </p:cNvPr>
          <p:cNvSpPr txBox="1"/>
          <p:nvPr/>
        </p:nvSpPr>
        <p:spPr>
          <a:xfrm>
            <a:off x="415572" y="4993066"/>
            <a:ext cx="2247494"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begin a child span in the receiver</a:t>
            </a:r>
            <a:endParaRPr sz="1050" dirty="0"/>
          </a:p>
        </p:txBody>
      </p:sp>
      <p:sp>
        <p:nvSpPr>
          <p:cNvPr id="39" name="Rectangle 38">
            <a:extLst>
              <a:ext uri="{FF2B5EF4-FFF2-40B4-BE49-F238E27FC236}">
                <a16:creationId xmlns:a16="http://schemas.microsoft.com/office/drawing/2014/main" id="{36ECABBC-568D-3843-9F5A-D8A6476B2620}"/>
              </a:ext>
            </a:extLst>
          </p:cNvPr>
          <p:cNvSpPr/>
          <p:nvPr/>
        </p:nvSpPr>
        <p:spPr>
          <a:xfrm>
            <a:off x="766482" y="4312225"/>
            <a:ext cx="2820902" cy="25818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0" name="Google Shape;209;p29">
            <a:extLst>
              <a:ext uri="{FF2B5EF4-FFF2-40B4-BE49-F238E27FC236}">
                <a16:creationId xmlns:a16="http://schemas.microsoft.com/office/drawing/2014/main" id="{E5F7F4DC-279B-9F46-9A31-2FB2A717A647}"/>
              </a:ext>
            </a:extLst>
          </p:cNvPr>
          <p:cNvCxnSpPr>
            <a:cxnSpLocks/>
            <a:stCxn id="36" idx="0"/>
          </p:cNvCxnSpPr>
          <p:nvPr/>
        </p:nvCxnSpPr>
        <p:spPr>
          <a:xfrm flipV="1">
            <a:off x="1539319" y="4625009"/>
            <a:ext cx="637614" cy="368057"/>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cxnSp>
        <p:nvCxnSpPr>
          <p:cNvPr id="42" name="Google Shape;209;p29">
            <a:extLst>
              <a:ext uri="{FF2B5EF4-FFF2-40B4-BE49-F238E27FC236}">
                <a16:creationId xmlns:a16="http://schemas.microsoft.com/office/drawing/2014/main" id="{94F2F6F9-1C58-F242-8406-5B36579BAEE3}"/>
              </a:ext>
            </a:extLst>
          </p:cNvPr>
          <p:cNvCxnSpPr>
            <a:cxnSpLocks/>
            <a:stCxn id="36" idx="0"/>
          </p:cNvCxnSpPr>
          <p:nvPr/>
        </p:nvCxnSpPr>
        <p:spPr>
          <a:xfrm flipV="1">
            <a:off x="1539319" y="2654524"/>
            <a:ext cx="1123747" cy="2338542"/>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Tree>
    <p:extLst>
      <p:ext uri="{BB962C8B-B14F-4D97-AF65-F5344CB8AC3E}">
        <p14:creationId xmlns:p14="http://schemas.microsoft.com/office/powerpoint/2010/main" val="89642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1" grpId="0" animBg="1"/>
      <p:bldP spid="32" grpId="0" animBg="1"/>
      <p:bldP spid="36" grpId="0" animBg="1"/>
      <p:bldP spid="39"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1BE3FA7-0D70-4431-814F-D8C40576E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3" name="Picture 12" descr="A screenshot of a computer&#10;&#10;Description automatically generated">
            <a:extLst>
              <a:ext uri="{FF2B5EF4-FFF2-40B4-BE49-F238E27FC236}">
                <a16:creationId xmlns:a16="http://schemas.microsoft.com/office/drawing/2014/main" id="{7C1D1D65-044A-9EAD-25AC-3DF07D1BD160}"/>
              </a:ext>
            </a:extLst>
          </p:cNvPr>
          <p:cNvPicPr>
            <a:picLocks noChangeAspect="1"/>
          </p:cNvPicPr>
          <p:nvPr/>
        </p:nvPicPr>
        <p:blipFill rotWithShape="1">
          <a:blip r:embed="rId2"/>
          <a:srcRect r="44115" b="2"/>
          <a:stretch/>
        </p:blipFill>
        <p:spPr>
          <a:xfrm>
            <a:off x="241298" y="557189"/>
            <a:ext cx="4251513" cy="5743618"/>
          </a:xfrm>
          <a:prstGeom prst="rect">
            <a:avLst/>
          </a:prstGeom>
        </p:spPr>
      </p:pic>
      <p:pic>
        <p:nvPicPr>
          <p:cNvPr id="11" name="Picture 10" descr="A screenshot of a computer program&#10;&#10;Description automatically generated">
            <a:extLst>
              <a:ext uri="{FF2B5EF4-FFF2-40B4-BE49-F238E27FC236}">
                <a16:creationId xmlns:a16="http://schemas.microsoft.com/office/drawing/2014/main" id="{7A4F2755-138C-7E38-0AED-CA17103EFA6F}"/>
              </a:ext>
            </a:extLst>
          </p:cNvPr>
          <p:cNvPicPr>
            <a:picLocks noChangeAspect="1"/>
          </p:cNvPicPr>
          <p:nvPr/>
        </p:nvPicPr>
        <p:blipFill rotWithShape="1">
          <a:blip r:embed="rId3"/>
          <a:srcRect l="19641" r="26636" b="2"/>
          <a:stretch/>
        </p:blipFill>
        <p:spPr>
          <a:xfrm>
            <a:off x="4646531" y="557189"/>
            <a:ext cx="4256170" cy="5743618"/>
          </a:xfrm>
          <a:prstGeom prst="rect">
            <a:avLst/>
          </a:prstGeom>
        </p:spPr>
      </p:pic>
      <p:sp>
        <p:nvSpPr>
          <p:cNvPr id="2" name="Footer Placeholder 1">
            <a:extLst>
              <a:ext uri="{FF2B5EF4-FFF2-40B4-BE49-F238E27FC236}">
                <a16:creationId xmlns:a16="http://schemas.microsoft.com/office/drawing/2014/main" id="{94847B4A-7D73-7E46-BB69-D18B2C3489D2}"/>
              </a:ext>
            </a:extLst>
          </p:cNvPr>
          <p:cNvSpPr>
            <a:spLocks noGrp="1"/>
          </p:cNvSpPr>
          <p:nvPr>
            <p:ph type="ftr" sz="quarter" idx="11"/>
          </p:nvPr>
        </p:nvSpPr>
        <p:spPr>
          <a:xfrm>
            <a:off x="3028950" y="6356350"/>
            <a:ext cx="3086100" cy="365125"/>
          </a:xfrm>
        </p:spPr>
        <p:txBody>
          <a:bodyPr>
            <a:normAutofit/>
          </a:bodyPr>
          <a:lstStyle/>
          <a:p>
            <a:pPr>
              <a:spcAft>
                <a:spcPts val="600"/>
              </a:spcAft>
            </a:pPr>
            <a:r>
              <a:rPr lang="en-US"/>
              <a:t>@ICooper</a:t>
            </a:r>
          </a:p>
        </p:txBody>
      </p:sp>
      <p:sp>
        <p:nvSpPr>
          <p:cNvPr id="3" name="Slide Number Placeholder 2">
            <a:extLst>
              <a:ext uri="{FF2B5EF4-FFF2-40B4-BE49-F238E27FC236}">
                <a16:creationId xmlns:a16="http://schemas.microsoft.com/office/drawing/2014/main" id="{E1FFFB84-E451-054E-9205-EA56DB7CFED6}"/>
              </a:ext>
            </a:extLst>
          </p:cNvPr>
          <p:cNvSpPr>
            <a:spLocks noGrp="1"/>
          </p:cNvSpPr>
          <p:nvPr>
            <p:ph type="sldNum" sz="quarter" idx="12"/>
          </p:nvPr>
        </p:nvSpPr>
        <p:spPr>
          <a:xfrm>
            <a:off x="6457950" y="6356350"/>
            <a:ext cx="2057400" cy="365125"/>
          </a:xfrm>
        </p:spPr>
        <p:txBody>
          <a:bodyPr>
            <a:normAutofit/>
          </a:bodyPr>
          <a:lstStyle/>
          <a:p>
            <a:pPr>
              <a:spcAft>
                <a:spcPts val="600"/>
              </a:spcAft>
            </a:pPr>
            <a:fld id="{53C7D256-7CB4-8D4B-B359-120D79D46DFF}" type="slidenum">
              <a:rPr lang="en-US" smtClean="0"/>
              <a:pPr>
                <a:spcAft>
                  <a:spcPts val="600"/>
                </a:spcAft>
              </a:pPr>
              <a:t>179</a:t>
            </a:fld>
            <a:endParaRPr lang="en-US"/>
          </a:p>
        </p:txBody>
      </p:sp>
    </p:spTree>
    <p:extLst>
      <p:ext uri="{BB962C8B-B14F-4D97-AF65-F5344CB8AC3E}">
        <p14:creationId xmlns:p14="http://schemas.microsoft.com/office/powerpoint/2010/main" val="4055317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500A7E-1C3E-5847-2AF0-856F2D1F9AF4}"/>
              </a:ext>
            </a:extLst>
          </p:cNvPr>
          <p:cNvPicPr>
            <a:picLocks noChangeAspect="1"/>
          </p:cNvPicPr>
          <p:nvPr/>
        </p:nvPicPr>
        <p:blipFill>
          <a:blip r:embed="rId2"/>
          <a:stretch>
            <a:fillRect/>
          </a:stretch>
        </p:blipFill>
        <p:spPr>
          <a:xfrm>
            <a:off x="1028700" y="1328634"/>
            <a:ext cx="6599808" cy="3912176"/>
          </a:xfrm>
          <a:prstGeom prst="rect">
            <a:avLst/>
          </a:prstGeom>
        </p:spPr>
      </p:pic>
      <p:cxnSp>
        <p:nvCxnSpPr>
          <p:cNvPr id="6" name="Straight Arrow Connector 5">
            <a:extLst>
              <a:ext uri="{FF2B5EF4-FFF2-40B4-BE49-F238E27FC236}">
                <a16:creationId xmlns:a16="http://schemas.microsoft.com/office/drawing/2014/main" id="{E4D5EE8B-8EFF-4EE0-435B-C8DE6CEB8E9B}"/>
              </a:ext>
            </a:extLst>
          </p:cNvPr>
          <p:cNvCxnSpPr>
            <a:cxnSpLocks/>
          </p:cNvCxnSpPr>
          <p:nvPr/>
        </p:nvCxnSpPr>
        <p:spPr>
          <a:xfrm flipH="1">
            <a:off x="6802394" y="2506878"/>
            <a:ext cx="389238" cy="64873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7" name="Graphic 6" descr="Lock">
            <a:extLst>
              <a:ext uri="{FF2B5EF4-FFF2-40B4-BE49-F238E27FC236}">
                <a16:creationId xmlns:a16="http://schemas.microsoft.com/office/drawing/2014/main" id="{1B1D6392-7BC3-9776-0103-AB66C3BC34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8677" y="2659792"/>
            <a:ext cx="342900" cy="342900"/>
          </a:xfrm>
          <a:prstGeom prst="rect">
            <a:avLst/>
          </a:prstGeom>
        </p:spPr>
      </p:pic>
      <p:pic>
        <p:nvPicPr>
          <p:cNvPr id="13" name="Graphic 12" descr="Unlock">
            <a:extLst>
              <a:ext uri="{FF2B5EF4-FFF2-40B4-BE49-F238E27FC236}">
                <a16:creationId xmlns:a16="http://schemas.microsoft.com/office/drawing/2014/main" id="{9F22C2F8-5854-A924-B9B3-96DA650272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1633" y="2678328"/>
            <a:ext cx="342901" cy="342901"/>
          </a:xfrm>
          <a:prstGeom prst="rect">
            <a:avLst/>
          </a:prstGeom>
        </p:spPr>
      </p:pic>
      <p:sp>
        <p:nvSpPr>
          <p:cNvPr id="14" name="TextBox 13">
            <a:extLst>
              <a:ext uri="{FF2B5EF4-FFF2-40B4-BE49-F238E27FC236}">
                <a16:creationId xmlns:a16="http://schemas.microsoft.com/office/drawing/2014/main" id="{E98EDC0B-89F9-DD18-213E-DD499E84B5EB}"/>
              </a:ext>
            </a:extLst>
          </p:cNvPr>
          <p:cNvSpPr txBox="1"/>
          <p:nvPr/>
        </p:nvSpPr>
        <p:spPr>
          <a:xfrm>
            <a:off x="6488219" y="249155"/>
            <a:ext cx="2561494" cy="1200329"/>
          </a:xfrm>
          <a:prstGeom prst="rect">
            <a:avLst/>
          </a:prstGeom>
          <a:solidFill>
            <a:schemeClr val="bg1"/>
          </a:solidFill>
        </p:spPr>
        <p:txBody>
          <a:bodyPr wrap="square" rtlCol="0">
            <a:spAutoFit/>
          </a:bodyPr>
          <a:lstStyle/>
          <a:p>
            <a:r>
              <a:rPr lang="en-US" sz="1200" dirty="0">
                <a:latin typeface="Chalkboard" panose="03050602040202020205" pitchFamily="66" charset="77"/>
              </a:rPr>
              <a:t>When we are done processing, we unlock it.</a:t>
            </a:r>
          </a:p>
          <a:p>
            <a:endParaRPr lang="en-US" sz="1200" dirty="0">
              <a:latin typeface="Chalkboard" panose="03050602040202020205" pitchFamily="66" charset="77"/>
            </a:endParaRPr>
          </a:p>
          <a:p>
            <a:r>
              <a:rPr lang="en-US" sz="1200" dirty="0">
                <a:latin typeface="Chalkboard" panose="03050602040202020205" pitchFamily="66" charset="77"/>
              </a:rPr>
              <a:t> - Usually because we finish processing it</a:t>
            </a:r>
          </a:p>
          <a:p>
            <a:r>
              <a:rPr lang="en-US" sz="1200" dirty="0">
                <a:latin typeface="Chalkboard" panose="03050602040202020205" pitchFamily="66" charset="77"/>
              </a:rPr>
              <a:t>- May be because we fail.</a:t>
            </a:r>
          </a:p>
        </p:txBody>
      </p:sp>
      <p:sp>
        <p:nvSpPr>
          <p:cNvPr id="15" name="Rectangle 14">
            <a:extLst>
              <a:ext uri="{FF2B5EF4-FFF2-40B4-BE49-F238E27FC236}">
                <a16:creationId xmlns:a16="http://schemas.microsoft.com/office/drawing/2014/main" id="{F70673C4-E656-0EA8-12EE-46D839A34940}"/>
              </a:ext>
            </a:extLst>
          </p:cNvPr>
          <p:cNvSpPr/>
          <p:nvPr/>
        </p:nvSpPr>
        <p:spPr>
          <a:xfrm>
            <a:off x="6488219" y="3174142"/>
            <a:ext cx="661012" cy="399267"/>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a:extLst>
              <a:ext uri="{FF2B5EF4-FFF2-40B4-BE49-F238E27FC236}">
                <a16:creationId xmlns:a16="http://schemas.microsoft.com/office/drawing/2014/main" id="{28E601C3-31B3-D854-5DE2-D9CCE609350B}"/>
              </a:ext>
            </a:extLst>
          </p:cNvPr>
          <p:cNvSpPr txBox="1"/>
          <p:nvPr/>
        </p:nvSpPr>
        <p:spPr>
          <a:xfrm>
            <a:off x="6959340" y="3836773"/>
            <a:ext cx="2034589"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succeed, then we delete the message from the queue, no one else can now process it.</a:t>
            </a:r>
          </a:p>
        </p:txBody>
      </p:sp>
      <p:cxnSp>
        <p:nvCxnSpPr>
          <p:cNvPr id="18" name="Straight Arrow Connector 17">
            <a:extLst>
              <a:ext uri="{FF2B5EF4-FFF2-40B4-BE49-F238E27FC236}">
                <a16:creationId xmlns:a16="http://schemas.microsoft.com/office/drawing/2014/main" id="{B11E3AFE-E2D0-32F2-A5AF-A74FB05DF242}"/>
              </a:ext>
            </a:extLst>
          </p:cNvPr>
          <p:cNvCxnSpPr>
            <a:cxnSpLocks/>
            <a:stCxn id="14" idx="2"/>
          </p:cNvCxnSpPr>
          <p:nvPr/>
        </p:nvCxnSpPr>
        <p:spPr>
          <a:xfrm flipH="1">
            <a:off x="7341282" y="1449484"/>
            <a:ext cx="427684" cy="14811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E13339B-2A59-8CFF-0E58-1A3C6AC8A39D}"/>
              </a:ext>
            </a:extLst>
          </p:cNvPr>
          <p:cNvCxnSpPr>
            <a:cxnSpLocks/>
            <a:stCxn id="16" idx="0"/>
          </p:cNvCxnSpPr>
          <p:nvPr/>
        </p:nvCxnSpPr>
        <p:spPr>
          <a:xfrm flipH="1" flipV="1">
            <a:off x="6871637" y="3573409"/>
            <a:ext cx="1104998" cy="263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02889BE-B72F-66F9-B6FE-A1547F49A8FF}"/>
              </a:ext>
            </a:extLst>
          </p:cNvPr>
          <p:cNvSpPr txBox="1"/>
          <p:nvPr/>
        </p:nvSpPr>
        <p:spPr>
          <a:xfrm>
            <a:off x="3548543" y="1617190"/>
            <a:ext cx="2770574"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fail, then we may decide others could succeed later, so we let it become available to lock again, often with a delay.</a:t>
            </a:r>
          </a:p>
        </p:txBody>
      </p:sp>
      <p:pic>
        <p:nvPicPr>
          <p:cNvPr id="26" name="Graphic 25" descr="Eraser">
            <a:extLst>
              <a:ext uri="{FF2B5EF4-FFF2-40B4-BE49-F238E27FC236}">
                <a16:creationId xmlns:a16="http://schemas.microsoft.com/office/drawing/2014/main" id="{40EE923D-7B70-17ED-B6EE-333F499AF2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25471" y="3578759"/>
            <a:ext cx="353846" cy="353846"/>
          </a:xfrm>
          <a:prstGeom prst="rect">
            <a:avLst/>
          </a:prstGeom>
        </p:spPr>
      </p:pic>
      <p:cxnSp>
        <p:nvCxnSpPr>
          <p:cNvPr id="27" name="Straight Arrow Connector 26">
            <a:extLst>
              <a:ext uri="{FF2B5EF4-FFF2-40B4-BE49-F238E27FC236}">
                <a16:creationId xmlns:a16="http://schemas.microsoft.com/office/drawing/2014/main" id="{DEB1DB1E-69C7-AB12-BD0D-CAE554C29A52}"/>
              </a:ext>
            </a:extLst>
          </p:cNvPr>
          <p:cNvCxnSpPr>
            <a:cxnSpLocks/>
            <a:stCxn id="24" idx="2"/>
            <a:endCxn id="15" idx="0"/>
          </p:cNvCxnSpPr>
          <p:nvPr/>
        </p:nvCxnSpPr>
        <p:spPr>
          <a:xfrm>
            <a:off x="4933830" y="2448187"/>
            <a:ext cx="1884895" cy="7259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Graphic 30" descr="Stopwatch">
            <a:extLst>
              <a:ext uri="{FF2B5EF4-FFF2-40B4-BE49-F238E27FC236}">
                <a16:creationId xmlns:a16="http://schemas.microsoft.com/office/drawing/2014/main" id="{1F631531-F098-2912-88D2-A6ACB1BFF8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66553" y="2736438"/>
            <a:ext cx="396136" cy="396136"/>
          </a:xfrm>
          <a:prstGeom prst="rect">
            <a:avLst/>
          </a:prstGeom>
        </p:spPr>
      </p:pic>
      <p:cxnSp>
        <p:nvCxnSpPr>
          <p:cNvPr id="42" name="Straight Arrow Connector 41">
            <a:extLst>
              <a:ext uri="{FF2B5EF4-FFF2-40B4-BE49-F238E27FC236}">
                <a16:creationId xmlns:a16="http://schemas.microsoft.com/office/drawing/2014/main" id="{6AA65E73-B463-9452-DD27-DF3D3BA9D37E}"/>
              </a:ext>
            </a:extLst>
          </p:cNvPr>
          <p:cNvCxnSpPr/>
          <p:nvPr/>
        </p:nvCxnSpPr>
        <p:spPr>
          <a:xfrm flipH="1">
            <a:off x="3288083" y="3578760"/>
            <a:ext cx="2678470" cy="126176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C16A40F-4611-6D98-C908-C1DB953220D2}"/>
              </a:ext>
            </a:extLst>
          </p:cNvPr>
          <p:cNvSpPr txBox="1"/>
          <p:nvPr/>
        </p:nvSpPr>
        <p:spPr>
          <a:xfrm>
            <a:off x="510570" y="5463269"/>
            <a:ext cx="3178580" cy="1015663"/>
          </a:xfrm>
          <a:prstGeom prst="rect">
            <a:avLst/>
          </a:prstGeom>
          <a:solidFill>
            <a:schemeClr val="bg1"/>
          </a:solidFill>
        </p:spPr>
        <p:txBody>
          <a:bodyPr wrap="square" rtlCol="0">
            <a:spAutoFit/>
          </a:bodyPr>
          <a:lstStyle/>
          <a:p>
            <a:r>
              <a:rPr lang="en-US" sz="1200" dirty="0">
                <a:latin typeface="Chalkboard" panose="03050602040202020205" pitchFamily="66" charset="77"/>
              </a:rPr>
              <a:t>After a certain number of re-queues we may move the message to a dead-letter channel, it turns out that no one action the request within in a reasonable time frame</a:t>
            </a:r>
          </a:p>
        </p:txBody>
      </p:sp>
      <p:sp>
        <p:nvSpPr>
          <p:cNvPr id="2" name="TextBox 1">
            <a:extLst>
              <a:ext uri="{FF2B5EF4-FFF2-40B4-BE49-F238E27FC236}">
                <a16:creationId xmlns:a16="http://schemas.microsoft.com/office/drawing/2014/main" id="{F5C97073-D23B-2F78-0421-CBCA3B01D648}"/>
              </a:ext>
            </a:extLst>
          </p:cNvPr>
          <p:cNvSpPr txBox="1"/>
          <p:nvPr/>
        </p:nvSpPr>
        <p:spPr>
          <a:xfrm>
            <a:off x="4904726" y="4872388"/>
            <a:ext cx="3650801" cy="1408078"/>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Requeue and Delay (Backpressure)</a:t>
            </a:r>
          </a:p>
          <a:p>
            <a:r>
              <a:rPr lang="en-US" sz="1200" dirty="0">
                <a:latin typeface="Chalkboard" panose="03050602040202020205" pitchFamily="66" charset="77"/>
              </a:rPr>
              <a:t>A queue supports re-queue (with delay)</a:t>
            </a:r>
          </a:p>
          <a:p>
            <a:endParaRPr lang="en-US" sz="1200" dirty="0">
              <a:latin typeface="Chalkboard" panose="03050602040202020205" pitchFamily="66" charset="77"/>
            </a:endParaRPr>
          </a:p>
          <a:p>
            <a:pPr marL="128588" indent="-128588">
              <a:buFontTx/>
              <a:buChar char="-"/>
            </a:pPr>
            <a:r>
              <a:rPr lang="en-US" sz="1200" dirty="0">
                <a:latin typeface="Chalkboard" panose="03050602040202020205" pitchFamily="66" charset="77"/>
              </a:rPr>
              <a:t>If the work is not done/</a:t>
            </a:r>
            <a:r>
              <a:rPr lang="en-US" sz="1200" dirty="0" err="1">
                <a:latin typeface="Chalkboard" panose="03050602040202020205" pitchFamily="66" charset="77"/>
              </a:rPr>
              <a:t>acked</a:t>
            </a:r>
            <a:r>
              <a:rPr lang="en-US" sz="1200" dirty="0">
                <a:latin typeface="Chalkboard" panose="03050602040202020205" pitchFamily="66" charset="77"/>
              </a:rPr>
              <a:t>, just make it available again to the next consumer</a:t>
            </a:r>
          </a:p>
          <a:p>
            <a:pPr marL="128588" indent="-128588">
              <a:buFontTx/>
              <a:buChar char="-"/>
            </a:pPr>
            <a:r>
              <a:rPr lang="en-US" sz="1200" dirty="0">
                <a:latin typeface="Chalkboard" panose="03050602040202020205" pitchFamily="66" charset="77"/>
              </a:rPr>
              <a:t>If the work could not be done because of a transient issue, delay to let is pass</a:t>
            </a:r>
          </a:p>
        </p:txBody>
      </p:sp>
    </p:spTree>
    <p:extLst>
      <p:ext uri="{BB962C8B-B14F-4D97-AF65-F5344CB8AC3E}">
        <p14:creationId xmlns:p14="http://schemas.microsoft.com/office/powerpoint/2010/main" val="128468786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Next Steps</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180</a:t>
            </a:fld>
            <a:endParaRPr lang="en-US"/>
          </a:p>
        </p:txBody>
      </p:sp>
    </p:spTree>
    <p:extLst>
      <p:ext uri="{BB962C8B-B14F-4D97-AF65-F5344CB8AC3E}">
        <p14:creationId xmlns:p14="http://schemas.microsoft.com/office/powerpoint/2010/main" val="119984263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rcRect l="-40915" r="-40915"/>
          <a:stretch>
            <a:fillRect/>
          </a:stretch>
        </p:blipFill>
        <p:spPr/>
      </p:pic>
      <p:sp>
        <p:nvSpPr>
          <p:cNvPr id="3" name="Slide Number Placeholder 2"/>
          <p:cNvSpPr>
            <a:spLocks noGrp="1"/>
          </p:cNvSpPr>
          <p:nvPr>
            <p:ph type="sldNum" sz="quarter" idx="12"/>
          </p:nvPr>
        </p:nvSpPr>
        <p:spPr/>
        <p:txBody>
          <a:bodyPr/>
          <a:lstStyle/>
          <a:p>
            <a:fld id="{867D4A06-35AE-BD4A-84A9-613A26F3D41D}" type="slidenum">
              <a:rPr lang="en-US" smtClean="0"/>
              <a:pPr/>
              <a:t>181</a:t>
            </a:fld>
            <a:endParaRPr lang="en-US"/>
          </a:p>
        </p:txBody>
      </p:sp>
    </p:spTree>
    <p:extLst>
      <p:ext uri="{BB962C8B-B14F-4D97-AF65-F5344CB8AC3E}">
        <p14:creationId xmlns:p14="http://schemas.microsoft.com/office/powerpoint/2010/main" val="7588478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Slide Number Placeholder 2"/>
          <p:cNvSpPr>
            <a:spLocks noGrp="1"/>
          </p:cNvSpPr>
          <p:nvPr>
            <p:ph type="sldNum" sz="quarter" idx="12"/>
          </p:nvPr>
        </p:nvSpPr>
        <p:spPr/>
        <p:txBody>
          <a:bodyPr/>
          <a:lstStyle/>
          <a:p>
            <a:fld id="{867D4A06-35AE-BD4A-84A9-613A26F3D41D}" type="slidenum">
              <a:rPr lang="en-US" smtClean="0"/>
              <a:pPr/>
              <a:t>182</a:t>
            </a:fld>
            <a:endParaRPr lang="en-US"/>
          </a:p>
        </p:txBody>
      </p:sp>
      <p:pic>
        <p:nvPicPr>
          <p:cNvPr id="8" name="Picture 7">
            <a:extLst>
              <a:ext uri="{FF2B5EF4-FFF2-40B4-BE49-F238E27FC236}">
                <a16:creationId xmlns:a16="http://schemas.microsoft.com/office/drawing/2014/main" id="{19E2417A-9884-7D55-A3E8-12A963755E09}"/>
              </a:ext>
            </a:extLst>
          </p:cNvPr>
          <p:cNvPicPr>
            <a:picLocks noChangeAspect="1"/>
          </p:cNvPicPr>
          <p:nvPr/>
        </p:nvPicPr>
        <p:blipFill>
          <a:blip r:embed="rId2"/>
          <a:stretch>
            <a:fillRect/>
          </a:stretch>
        </p:blipFill>
        <p:spPr>
          <a:xfrm>
            <a:off x="1375794" y="1417638"/>
            <a:ext cx="6849611" cy="4544131"/>
          </a:xfrm>
          <a:prstGeom prst="rect">
            <a:avLst/>
          </a:prstGeom>
        </p:spPr>
      </p:pic>
      <p:sp>
        <p:nvSpPr>
          <p:cNvPr id="10" name="TextBox 9">
            <a:extLst>
              <a:ext uri="{FF2B5EF4-FFF2-40B4-BE49-F238E27FC236}">
                <a16:creationId xmlns:a16="http://schemas.microsoft.com/office/drawing/2014/main" id="{ABB30406-4F0F-55CC-6B83-96B1A33927C3}"/>
              </a:ext>
            </a:extLst>
          </p:cNvPr>
          <p:cNvSpPr txBox="1"/>
          <p:nvPr/>
        </p:nvSpPr>
        <p:spPr>
          <a:xfrm>
            <a:off x="2269222" y="6048573"/>
            <a:ext cx="5230536" cy="307777"/>
          </a:xfrm>
          <a:prstGeom prst="rect">
            <a:avLst/>
          </a:prstGeom>
          <a:noFill/>
        </p:spPr>
        <p:txBody>
          <a:bodyPr wrap="square">
            <a:spAutoFit/>
          </a:bodyPr>
          <a:lstStyle/>
          <a:p>
            <a:r>
              <a:rPr lang="en-US" sz="1400" dirty="0"/>
              <a:t>https://</a:t>
            </a:r>
            <a:r>
              <a:rPr lang="en-US" sz="1400" dirty="0" err="1"/>
              <a:t>serverlessland.com</a:t>
            </a:r>
            <a:r>
              <a:rPr lang="en-US" sz="1400" dirty="0"/>
              <a:t>/event-driven-architecture/visuals</a:t>
            </a:r>
          </a:p>
        </p:txBody>
      </p:sp>
    </p:spTree>
    <p:extLst>
      <p:ext uri="{BB962C8B-B14F-4D97-AF65-F5344CB8AC3E}">
        <p14:creationId xmlns:p14="http://schemas.microsoft.com/office/powerpoint/2010/main" val="352718370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183</a:t>
            </a:fld>
            <a:endParaRPr lang="en-US"/>
          </a:p>
        </p:txBody>
      </p:sp>
    </p:spTree>
    <p:extLst>
      <p:ext uri="{BB962C8B-B14F-4D97-AF65-F5344CB8AC3E}">
        <p14:creationId xmlns:p14="http://schemas.microsoft.com/office/powerpoint/2010/main" val="2976814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BBFEE5-B779-68C9-5003-56FAE5EB1891}"/>
              </a:ext>
            </a:extLst>
          </p:cNvPr>
          <p:cNvPicPr>
            <a:picLocks noChangeAspect="1"/>
          </p:cNvPicPr>
          <p:nvPr/>
        </p:nvPicPr>
        <p:blipFill>
          <a:blip r:embed="rId2"/>
          <a:stretch>
            <a:fillRect/>
          </a:stretch>
        </p:blipFill>
        <p:spPr>
          <a:xfrm>
            <a:off x="432480" y="1283516"/>
            <a:ext cx="6834835" cy="3222137"/>
          </a:xfrm>
          <a:prstGeom prst="rect">
            <a:avLst/>
          </a:prstGeom>
        </p:spPr>
      </p:pic>
      <p:cxnSp>
        <p:nvCxnSpPr>
          <p:cNvPr id="4" name="Straight Arrow Connector 3">
            <a:extLst>
              <a:ext uri="{FF2B5EF4-FFF2-40B4-BE49-F238E27FC236}">
                <a16:creationId xmlns:a16="http://schemas.microsoft.com/office/drawing/2014/main" id="{92AB2FC2-074D-ABF0-BD5C-B7F76090355F}"/>
              </a:ext>
            </a:extLst>
          </p:cNvPr>
          <p:cNvCxnSpPr>
            <a:cxnSpLocks/>
          </p:cNvCxnSpPr>
          <p:nvPr/>
        </p:nvCxnSpPr>
        <p:spPr>
          <a:xfrm flipH="1">
            <a:off x="5876273" y="3288429"/>
            <a:ext cx="923361" cy="30732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905EAD6-E8CD-18A1-4CCF-9DB29BB00E7E}"/>
              </a:ext>
            </a:extLst>
          </p:cNvPr>
          <p:cNvSpPr txBox="1"/>
          <p:nvPr/>
        </p:nvSpPr>
        <p:spPr>
          <a:xfrm>
            <a:off x="6933857" y="1923761"/>
            <a:ext cx="2050751"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We don’t delete a message, we just increment the offset.</a:t>
            </a:r>
          </a:p>
        </p:txBody>
      </p:sp>
      <p:cxnSp>
        <p:nvCxnSpPr>
          <p:cNvPr id="8" name="Straight Arrow Connector 7">
            <a:extLst>
              <a:ext uri="{FF2B5EF4-FFF2-40B4-BE49-F238E27FC236}">
                <a16:creationId xmlns:a16="http://schemas.microsoft.com/office/drawing/2014/main" id="{70D97720-093D-BDF2-6DED-B8C4CBA272E0}"/>
              </a:ext>
            </a:extLst>
          </p:cNvPr>
          <p:cNvCxnSpPr/>
          <p:nvPr/>
        </p:nvCxnSpPr>
        <p:spPr>
          <a:xfrm flipH="1" flipV="1">
            <a:off x="5176381" y="2783806"/>
            <a:ext cx="1623254" cy="45965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AA54A3A-1AA6-88A3-6DAA-D97F318FBB2E}"/>
              </a:ext>
            </a:extLst>
          </p:cNvPr>
          <p:cNvCxnSpPr>
            <a:cxnSpLocks/>
          </p:cNvCxnSpPr>
          <p:nvPr/>
        </p:nvCxnSpPr>
        <p:spPr>
          <a:xfrm flipH="1" flipV="1">
            <a:off x="4493255" y="2963626"/>
            <a:ext cx="2306379" cy="2798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85CBC79-D507-E560-758F-F47296D390F5}"/>
              </a:ext>
            </a:extLst>
          </p:cNvPr>
          <p:cNvCxnSpPr>
            <a:cxnSpLocks/>
          </p:cNvCxnSpPr>
          <p:nvPr/>
        </p:nvCxnSpPr>
        <p:spPr>
          <a:xfrm flipH="1">
            <a:off x="5176381" y="3262248"/>
            <a:ext cx="1623253" cy="35229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6EE4B0A-AE4E-B1B3-4B71-A2C1A83B1599}"/>
              </a:ext>
            </a:extLst>
          </p:cNvPr>
          <p:cNvCxnSpPr>
            <a:cxnSpLocks/>
          </p:cNvCxnSpPr>
          <p:nvPr/>
        </p:nvCxnSpPr>
        <p:spPr>
          <a:xfrm flipH="1">
            <a:off x="4572000" y="3243459"/>
            <a:ext cx="2227634" cy="35229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58B9A2B-2EC0-61B2-7ED0-60284949DB63}"/>
              </a:ext>
            </a:extLst>
          </p:cNvPr>
          <p:cNvCxnSpPr>
            <a:cxnSpLocks/>
          </p:cNvCxnSpPr>
          <p:nvPr/>
        </p:nvCxnSpPr>
        <p:spPr>
          <a:xfrm flipH="1" flipV="1">
            <a:off x="4368452" y="3008596"/>
            <a:ext cx="2431182" cy="2348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1E8C46E-B7A3-0EF9-4852-9A599A93C4EF}"/>
              </a:ext>
            </a:extLst>
          </p:cNvPr>
          <p:cNvSpPr txBox="1"/>
          <p:nvPr/>
        </p:nvSpPr>
        <p:spPr>
          <a:xfrm>
            <a:off x="546113" y="4777362"/>
            <a:ext cx="4336280" cy="1231106"/>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No Requeue or DLQ</a:t>
            </a:r>
          </a:p>
          <a:p>
            <a:r>
              <a:rPr lang="en-US" sz="1200" dirty="0">
                <a:latin typeface="Chalkboard" panose="03050602040202020205" pitchFamily="66" charset="77"/>
              </a:rPr>
              <a:t>Because we do not lock items, we do not requeue items, including requeue with delay. Your strategy is:</a:t>
            </a:r>
          </a:p>
          <a:p>
            <a:pPr marL="128588" indent="-128588">
              <a:buFontTx/>
              <a:buChar char="-"/>
            </a:pPr>
            <a:r>
              <a:rPr lang="en-US" sz="1200" dirty="0">
                <a:latin typeface="Chalkboard" panose="03050602040202020205" pitchFamily="66" charset="77"/>
              </a:rPr>
              <a:t>Ignore and Continue (Load Shedding)</a:t>
            </a:r>
          </a:p>
          <a:p>
            <a:pPr marL="128588" indent="-128588">
              <a:buFontTx/>
              <a:buChar char="-"/>
            </a:pPr>
            <a:r>
              <a:rPr lang="en-US" sz="1200" dirty="0">
                <a:latin typeface="Chalkboard" panose="03050602040202020205" pitchFamily="66" charset="77"/>
              </a:rPr>
              <a:t>Retry (Backpressure)</a:t>
            </a:r>
          </a:p>
          <a:p>
            <a:pPr marL="128588" indent="-128588">
              <a:buFontTx/>
              <a:buChar char="-"/>
            </a:pPr>
            <a:r>
              <a:rPr lang="en-US" sz="1200" dirty="0">
                <a:latin typeface="Chalkboard" panose="03050602040202020205" pitchFamily="66" charset="77"/>
              </a:rPr>
              <a:t>Copy to another stream (a delay or DLQ stream)</a:t>
            </a:r>
          </a:p>
        </p:txBody>
      </p:sp>
    </p:spTree>
    <p:extLst>
      <p:ext uri="{BB962C8B-B14F-4D97-AF65-F5344CB8AC3E}">
        <p14:creationId xmlns:p14="http://schemas.microsoft.com/office/powerpoint/2010/main" val="4150213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are you?</a:t>
            </a:r>
          </a:p>
        </p:txBody>
      </p:sp>
      <p:sp>
        <p:nvSpPr>
          <p:cNvPr id="6" name="Slide Number Placeholder 5">
            <a:extLst>
              <a:ext uri="{FF2B5EF4-FFF2-40B4-BE49-F238E27FC236}">
                <a16:creationId xmlns:a16="http://schemas.microsoft.com/office/drawing/2014/main" id="{835A5D2C-CEA0-4741-9960-699E8F2A25B6}"/>
              </a:ext>
            </a:extLst>
          </p:cNvPr>
          <p:cNvSpPr>
            <a:spLocks noGrp="1"/>
          </p:cNvSpPr>
          <p:nvPr>
            <p:ph type="sldNum" sz="quarter" idx="12"/>
          </p:nvPr>
        </p:nvSpPr>
        <p:spPr/>
        <p:txBody>
          <a:bodyPr/>
          <a:lstStyle/>
          <a:p>
            <a:fld id="{B9A0A49B-320C-1A4F-B83C-2E5340668522}" type="slidenum">
              <a:rPr lang="en-US" smtClean="0"/>
              <a:t>2</a:t>
            </a:fld>
            <a:endParaRPr lang="en-US"/>
          </a:p>
        </p:txBody>
      </p:sp>
      <p:sp>
        <p:nvSpPr>
          <p:cNvPr id="8" name="TextBox 7">
            <a:extLst>
              <a:ext uri="{FF2B5EF4-FFF2-40B4-BE49-F238E27FC236}">
                <a16:creationId xmlns:a16="http://schemas.microsoft.com/office/drawing/2014/main" id="{755CE817-B452-0017-3787-B998E9C9E9A6}"/>
              </a:ext>
            </a:extLst>
          </p:cNvPr>
          <p:cNvSpPr txBox="1"/>
          <p:nvPr/>
        </p:nvSpPr>
        <p:spPr>
          <a:xfrm>
            <a:off x="5673676" y="5097319"/>
            <a:ext cx="3062361" cy="507831"/>
          </a:xfrm>
          <a:prstGeom prst="rect">
            <a:avLst/>
          </a:prstGeom>
          <a:noFill/>
        </p:spPr>
        <p:txBody>
          <a:bodyPr wrap="square">
            <a:spAutoFit/>
          </a:bodyPr>
          <a:lstStyle/>
          <a:p>
            <a:r>
              <a:rPr lang="en-GB" sz="1350" dirty="0" err="1"/>
              <a:t>www.linkedin.com</a:t>
            </a:r>
            <a:r>
              <a:rPr lang="en-GB" sz="1350" dirty="0"/>
              <a:t>/in/ian-cooper-2b059b</a:t>
            </a:r>
          </a:p>
        </p:txBody>
      </p:sp>
      <p:pic>
        <p:nvPicPr>
          <p:cNvPr id="10" name="Picture 9" descr="A close-up of a paper&#10;&#10;Description automatically generated">
            <a:extLst>
              <a:ext uri="{FF2B5EF4-FFF2-40B4-BE49-F238E27FC236}">
                <a16:creationId xmlns:a16="http://schemas.microsoft.com/office/drawing/2014/main" id="{239B5CE5-C8C8-6494-29E9-BEE4B607900B}"/>
              </a:ext>
            </a:extLst>
          </p:cNvPr>
          <p:cNvPicPr>
            <a:picLocks noChangeAspect="1"/>
          </p:cNvPicPr>
          <p:nvPr/>
        </p:nvPicPr>
        <p:blipFill>
          <a:blip r:embed="rId3"/>
          <a:stretch>
            <a:fillRect/>
          </a:stretch>
        </p:blipFill>
        <p:spPr>
          <a:xfrm>
            <a:off x="862013" y="2066925"/>
            <a:ext cx="7572645" cy="2780201"/>
          </a:xfrm>
          <a:prstGeom prst="rect">
            <a:avLst/>
          </a:prstGeom>
        </p:spPr>
      </p:pic>
    </p:spTree>
    <p:extLst>
      <p:ext uri="{BB962C8B-B14F-4D97-AF65-F5344CB8AC3E}">
        <p14:creationId xmlns:p14="http://schemas.microsoft.com/office/powerpoint/2010/main" val="2248189845"/>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E2AD8973-C25A-EE82-A88A-7337EDEDF71B}"/>
              </a:ext>
            </a:extLst>
          </p:cNvPr>
          <p:cNvGraphicFramePr>
            <a:graphicFrameLocks noGrp="1"/>
          </p:cNvGraphicFramePr>
          <p:nvPr/>
        </p:nvGraphicFramePr>
        <p:xfrm>
          <a:off x="1419640" y="2192555"/>
          <a:ext cx="6096000" cy="845820"/>
        </p:xfrm>
        <a:graphic>
          <a:graphicData uri="http://schemas.openxmlformats.org/drawingml/2006/table">
            <a:tbl>
              <a:tblPr firstRow="1" bandRow="1">
                <a:tableStyleId>{E8034E78-7F5D-4C2E-B375-FC64B27BC917}</a:tableStyleId>
              </a:tblPr>
              <a:tblGrid>
                <a:gridCol w="1524000">
                  <a:extLst>
                    <a:ext uri="{9D8B030D-6E8A-4147-A177-3AD203B41FA5}">
                      <a16:colId xmlns:a16="http://schemas.microsoft.com/office/drawing/2014/main" val="2142778378"/>
                    </a:ext>
                  </a:extLst>
                </a:gridCol>
                <a:gridCol w="1524000">
                  <a:extLst>
                    <a:ext uri="{9D8B030D-6E8A-4147-A177-3AD203B41FA5}">
                      <a16:colId xmlns:a16="http://schemas.microsoft.com/office/drawing/2014/main" val="4145303998"/>
                    </a:ext>
                  </a:extLst>
                </a:gridCol>
                <a:gridCol w="1524000">
                  <a:extLst>
                    <a:ext uri="{9D8B030D-6E8A-4147-A177-3AD203B41FA5}">
                      <a16:colId xmlns:a16="http://schemas.microsoft.com/office/drawing/2014/main" val="2811213663"/>
                    </a:ext>
                  </a:extLst>
                </a:gridCol>
                <a:gridCol w="1524000">
                  <a:extLst>
                    <a:ext uri="{9D8B030D-6E8A-4147-A177-3AD203B41FA5}">
                      <a16:colId xmlns:a16="http://schemas.microsoft.com/office/drawing/2014/main" val="395841470"/>
                    </a:ext>
                  </a:extLst>
                </a:gridCol>
              </a:tblGrid>
              <a:tr h="278130">
                <a:tc>
                  <a:txBody>
                    <a:bodyPr/>
                    <a:lstStyle/>
                    <a:p>
                      <a:endParaRPr lang="en-US" sz="1400" dirty="0"/>
                    </a:p>
                  </a:txBody>
                  <a:tcPr marL="68580" marR="68580" marT="34290" marB="34290"/>
                </a:tc>
                <a:tc>
                  <a:txBody>
                    <a:bodyPr/>
                    <a:lstStyle/>
                    <a:p>
                      <a:r>
                        <a:rPr lang="en-US" sz="1400" dirty="0"/>
                        <a:t>Messaging</a:t>
                      </a:r>
                    </a:p>
                  </a:txBody>
                  <a:tcPr marL="68580" marR="68580" marT="34290" marB="34290"/>
                </a:tc>
                <a:tc>
                  <a:txBody>
                    <a:bodyPr/>
                    <a:lstStyle/>
                    <a:p>
                      <a:r>
                        <a:rPr lang="en-US" sz="1400" dirty="0"/>
                        <a:t>Discrete Event</a:t>
                      </a:r>
                    </a:p>
                  </a:txBody>
                  <a:tcPr marL="68580" marR="68580" marT="34290" marB="34290"/>
                </a:tc>
                <a:tc>
                  <a:txBody>
                    <a:bodyPr/>
                    <a:lstStyle/>
                    <a:p>
                      <a:r>
                        <a:rPr lang="en-US" sz="1400" dirty="0"/>
                        <a:t>Series Event</a:t>
                      </a:r>
                    </a:p>
                  </a:txBody>
                  <a:tcPr marL="68580" marR="68580" marT="34290" marB="34290"/>
                </a:tc>
                <a:extLst>
                  <a:ext uri="{0D108BD9-81ED-4DB2-BD59-A6C34878D82A}">
                    <a16:rowId xmlns:a16="http://schemas.microsoft.com/office/drawing/2014/main" val="1747342099"/>
                  </a:ext>
                </a:extLst>
              </a:tr>
              <a:tr h="278130">
                <a:tc>
                  <a:txBody>
                    <a:bodyPr/>
                    <a:lstStyle/>
                    <a:p>
                      <a:r>
                        <a:rPr lang="en-US" sz="1400" dirty="0">
                          <a:solidFill>
                            <a:schemeClr val="tx1"/>
                          </a:solidFill>
                        </a:rPr>
                        <a:t>Queue</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a:solidFill>
                          <a:schemeClr val="tx1"/>
                        </a:solidFill>
                      </a:endParaRPr>
                    </a:p>
                  </a:txBody>
                  <a:tcPr marL="68580" marR="68580" marT="34290" marB="34290"/>
                </a:tc>
                <a:tc>
                  <a:txBody>
                    <a:bodyPr/>
                    <a:lstStyle/>
                    <a:p>
                      <a:endParaRPr lang="en-US" sz="1400">
                        <a:solidFill>
                          <a:schemeClr val="tx1"/>
                        </a:solidFill>
                      </a:endParaRPr>
                    </a:p>
                  </a:txBody>
                  <a:tcPr marL="68580" marR="68580" marT="34290" marB="34290"/>
                </a:tc>
                <a:extLst>
                  <a:ext uri="{0D108BD9-81ED-4DB2-BD59-A6C34878D82A}">
                    <a16:rowId xmlns:a16="http://schemas.microsoft.com/office/drawing/2014/main" val="4046753284"/>
                  </a:ext>
                </a:extLst>
              </a:tr>
              <a:tr h="278130">
                <a:tc>
                  <a:txBody>
                    <a:bodyPr/>
                    <a:lstStyle/>
                    <a:p>
                      <a:r>
                        <a:rPr lang="en-US" sz="1400" dirty="0">
                          <a:solidFill>
                            <a:schemeClr val="tx1"/>
                          </a:solidFill>
                        </a:rPr>
                        <a:t>Stream</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extLst>
                  <a:ext uri="{0D108BD9-81ED-4DB2-BD59-A6C34878D82A}">
                    <a16:rowId xmlns:a16="http://schemas.microsoft.com/office/drawing/2014/main" val="3251659570"/>
                  </a:ext>
                </a:extLst>
              </a:tr>
            </a:tbl>
          </a:graphicData>
        </a:graphic>
      </p:graphicFrame>
      <p:pic>
        <p:nvPicPr>
          <p:cNvPr id="4" name="Graphic 3" descr="Tick">
            <a:extLst>
              <a:ext uri="{FF2B5EF4-FFF2-40B4-BE49-F238E27FC236}">
                <a16:creationId xmlns:a16="http://schemas.microsoft.com/office/drawing/2014/main" id="{BE1E7599-30FC-066B-E117-FAA4A9F168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74944" y="2460415"/>
            <a:ext cx="275811" cy="275811"/>
          </a:xfrm>
          <a:prstGeom prst="rect">
            <a:avLst/>
          </a:prstGeom>
        </p:spPr>
      </p:pic>
      <p:pic>
        <p:nvPicPr>
          <p:cNvPr id="5" name="Graphic 4" descr="Tick">
            <a:extLst>
              <a:ext uri="{FF2B5EF4-FFF2-40B4-BE49-F238E27FC236}">
                <a16:creationId xmlns:a16="http://schemas.microsoft.com/office/drawing/2014/main" id="{D47145C3-E3B9-7D0D-0F5C-FAB2C28DC8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5205" y="2460415"/>
            <a:ext cx="275811" cy="275811"/>
          </a:xfrm>
          <a:prstGeom prst="rect">
            <a:avLst/>
          </a:prstGeom>
        </p:spPr>
      </p:pic>
      <p:pic>
        <p:nvPicPr>
          <p:cNvPr id="6" name="Graphic 5" descr="Tick">
            <a:extLst>
              <a:ext uri="{FF2B5EF4-FFF2-40B4-BE49-F238E27FC236}">
                <a16:creationId xmlns:a16="http://schemas.microsoft.com/office/drawing/2014/main" id="{BCB6A13E-8062-0F34-CD1E-D305B9CA75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20679" y="2736226"/>
            <a:ext cx="275811" cy="275811"/>
          </a:xfrm>
          <a:prstGeom prst="rect">
            <a:avLst/>
          </a:prstGeom>
        </p:spPr>
      </p:pic>
      <p:pic>
        <p:nvPicPr>
          <p:cNvPr id="8" name="Graphic 7" descr="Close">
            <a:extLst>
              <a:ext uri="{FF2B5EF4-FFF2-40B4-BE49-F238E27FC236}">
                <a16:creationId xmlns:a16="http://schemas.microsoft.com/office/drawing/2014/main" id="{AA238884-A134-B104-D8E3-DA04F43E41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74945" y="2738711"/>
            <a:ext cx="273326" cy="273326"/>
          </a:xfrm>
          <a:prstGeom prst="rect">
            <a:avLst/>
          </a:prstGeom>
        </p:spPr>
      </p:pic>
      <p:pic>
        <p:nvPicPr>
          <p:cNvPr id="9" name="Graphic 8" descr="Close">
            <a:extLst>
              <a:ext uri="{FF2B5EF4-FFF2-40B4-BE49-F238E27FC236}">
                <a16:creationId xmlns:a16="http://schemas.microsoft.com/office/drawing/2014/main" id="{214FE694-FFC3-14E9-E2B2-C50BA14015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18195" y="2462900"/>
            <a:ext cx="273326" cy="273326"/>
          </a:xfrm>
          <a:prstGeom prst="rect">
            <a:avLst/>
          </a:prstGeom>
        </p:spPr>
      </p:pic>
      <p:pic>
        <p:nvPicPr>
          <p:cNvPr id="10" name="Graphic 9" descr="Tick">
            <a:extLst>
              <a:ext uri="{FF2B5EF4-FFF2-40B4-BE49-F238E27FC236}">
                <a16:creationId xmlns:a16="http://schemas.microsoft.com/office/drawing/2014/main" id="{D30A6BAE-A9C3-A9B0-9DE7-15425EAB7A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5205" y="2758589"/>
            <a:ext cx="275811" cy="275811"/>
          </a:xfrm>
          <a:prstGeom prst="rect">
            <a:avLst/>
          </a:prstGeom>
        </p:spPr>
      </p:pic>
      <p:graphicFrame>
        <p:nvGraphicFramePr>
          <p:cNvPr id="3" name="Table 2">
            <a:extLst>
              <a:ext uri="{FF2B5EF4-FFF2-40B4-BE49-F238E27FC236}">
                <a16:creationId xmlns:a16="http://schemas.microsoft.com/office/drawing/2014/main" id="{BC81F57B-E7FB-E6ED-B18A-8DE6115F5C5E}"/>
              </a:ext>
            </a:extLst>
          </p:cNvPr>
          <p:cNvGraphicFramePr>
            <a:graphicFrameLocks noGrp="1"/>
          </p:cNvGraphicFramePr>
          <p:nvPr/>
        </p:nvGraphicFramePr>
        <p:xfrm>
          <a:off x="1406652" y="3667850"/>
          <a:ext cx="6293768" cy="1059180"/>
        </p:xfrm>
        <a:graphic>
          <a:graphicData uri="http://schemas.openxmlformats.org/drawingml/2006/table">
            <a:tbl>
              <a:tblPr firstRow="1" bandRow="1">
                <a:tableStyleId>{E8034E78-7F5D-4C2E-B375-FC64B27BC917}</a:tableStyleId>
              </a:tblPr>
              <a:tblGrid>
                <a:gridCol w="1573442">
                  <a:extLst>
                    <a:ext uri="{9D8B030D-6E8A-4147-A177-3AD203B41FA5}">
                      <a16:colId xmlns:a16="http://schemas.microsoft.com/office/drawing/2014/main" val="2142778378"/>
                    </a:ext>
                  </a:extLst>
                </a:gridCol>
                <a:gridCol w="1573442">
                  <a:extLst>
                    <a:ext uri="{9D8B030D-6E8A-4147-A177-3AD203B41FA5}">
                      <a16:colId xmlns:a16="http://schemas.microsoft.com/office/drawing/2014/main" val="4145303998"/>
                    </a:ext>
                  </a:extLst>
                </a:gridCol>
                <a:gridCol w="1573442">
                  <a:extLst>
                    <a:ext uri="{9D8B030D-6E8A-4147-A177-3AD203B41FA5}">
                      <a16:colId xmlns:a16="http://schemas.microsoft.com/office/drawing/2014/main" val="2811213663"/>
                    </a:ext>
                  </a:extLst>
                </a:gridCol>
                <a:gridCol w="1573442">
                  <a:extLst>
                    <a:ext uri="{9D8B030D-6E8A-4147-A177-3AD203B41FA5}">
                      <a16:colId xmlns:a16="http://schemas.microsoft.com/office/drawing/2014/main" val="395841470"/>
                    </a:ext>
                  </a:extLst>
                </a:gridCol>
              </a:tblGrid>
              <a:tr h="278130">
                <a:tc>
                  <a:txBody>
                    <a:bodyPr/>
                    <a:lstStyle/>
                    <a:p>
                      <a:endParaRPr lang="en-US" sz="1400" dirty="0"/>
                    </a:p>
                  </a:txBody>
                  <a:tcPr marL="68580" marR="68580" marT="34290" marB="34290"/>
                </a:tc>
                <a:tc>
                  <a:txBody>
                    <a:bodyPr/>
                    <a:lstStyle/>
                    <a:p>
                      <a:r>
                        <a:rPr lang="en-US" sz="1400" dirty="0"/>
                        <a:t>Ordering</a:t>
                      </a:r>
                    </a:p>
                  </a:txBody>
                  <a:tcPr marL="68580" marR="68580" marT="34290" marB="34290"/>
                </a:tc>
                <a:tc>
                  <a:txBody>
                    <a:bodyPr/>
                    <a:lstStyle/>
                    <a:p>
                      <a:r>
                        <a:rPr lang="en-US" sz="1400" dirty="0"/>
                        <a:t>Archive and Replay</a:t>
                      </a:r>
                    </a:p>
                  </a:txBody>
                  <a:tcPr marL="68580" marR="68580" marT="34290" marB="34290"/>
                </a:tc>
                <a:tc>
                  <a:txBody>
                    <a:bodyPr/>
                    <a:lstStyle/>
                    <a:p>
                      <a:r>
                        <a:rPr lang="en-US" sz="1400" dirty="0"/>
                        <a:t>Requeue with Delay</a:t>
                      </a:r>
                    </a:p>
                  </a:txBody>
                  <a:tcPr marL="68580" marR="68580" marT="34290" marB="34290"/>
                </a:tc>
                <a:extLst>
                  <a:ext uri="{0D108BD9-81ED-4DB2-BD59-A6C34878D82A}">
                    <a16:rowId xmlns:a16="http://schemas.microsoft.com/office/drawing/2014/main" val="1747342099"/>
                  </a:ext>
                </a:extLst>
              </a:tr>
              <a:tr h="278130">
                <a:tc>
                  <a:txBody>
                    <a:bodyPr/>
                    <a:lstStyle/>
                    <a:p>
                      <a:r>
                        <a:rPr lang="en-US" sz="1400" dirty="0">
                          <a:solidFill>
                            <a:schemeClr val="tx1"/>
                          </a:solidFill>
                        </a:rPr>
                        <a:t>Queue</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a:solidFill>
                          <a:schemeClr val="tx1"/>
                        </a:solidFill>
                      </a:endParaRPr>
                    </a:p>
                  </a:txBody>
                  <a:tcPr marL="68580" marR="68580" marT="34290" marB="34290"/>
                </a:tc>
                <a:extLst>
                  <a:ext uri="{0D108BD9-81ED-4DB2-BD59-A6C34878D82A}">
                    <a16:rowId xmlns:a16="http://schemas.microsoft.com/office/drawing/2014/main" val="4046753284"/>
                  </a:ext>
                </a:extLst>
              </a:tr>
              <a:tr h="278130">
                <a:tc>
                  <a:txBody>
                    <a:bodyPr/>
                    <a:lstStyle/>
                    <a:p>
                      <a:r>
                        <a:rPr lang="en-US" sz="1400" dirty="0">
                          <a:solidFill>
                            <a:schemeClr val="tx1"/>
                          </a:solidFill>
                        </a:rPr>
                        <a:t>Stream</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extLst>
                  <a:ext uri="{0D108BD9-81ED-4DB2-BD59-A6C34878D82A}">
                    <a16:rowId xmlns:a16="http://schemas.microsoft.com/office/drawing/2014/main" val="3251659570"/>
                  </a:ext>
                </a:extLst>
              </a:tr>
            </a:tbl>
          </a:graphicData>
        </a:graphic>
      </p:graphicFrame>
      <p:pic>
        <p:nvPicPr>
          <p:cNvPr id="7" name="Graphic 6" descr="Tick">
            <a:extLst>
              <a:ext uri="{FF2B5EF4-FFF2-40B4-BE49-F238E27FC236}">
                <a16:creationId xmlns:a16="http://schemas.microsoft.com/office/drawing/2014/main" id="{8F22262C-5B1A-9306-FDC5-4481E672AE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5111" y="4153045"/>
            <a:ext cx="275811" cy="275811"/>
          </a:xfrm>
          <a:prstGeom prst="rect">
            <a:avLst/>
          </a:prstGeom>
        </p:spPr>
      </p:pic>
      <p:pic>
        <p:nvPicPr>
          <p:cNvPr id="12" name="Graphic 11" descr="Tick">
            <a:extLst>
              <a:ext uri="{FF2B5EF4-FFF2-40B4-BE49-F238E27FC236}">
                <a16:creationId xmlns:a16="http://schemas.microsoft.com/office/drawing/2014/main" id="{C9B2B4CA-2235-EBDC-99F0-5629B87FD6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63858" y="4149413"/>
            <a:ext cx="275811" cy="275811"/>
          </a:xfrm>
          <a:prstGeom prst="rect">
            <a:avLst/>
          </a:prstGeom>
        </p:spPr>
      </p:pic>
      <p:pic>
        <p:nvPicPr>
          <p:cNvPr id="14" name="Graphic 13" descr="Close">
            <a:extLst>
              <a:ext uri="{FF2B5EF4-FFF2-40B4-BE49-F238E27FC236}">
                <a16:creationId xmlns:a16="http://schemas.microsoft.com/office/drawing/2014/main" id="{E801E524-DDEB-C5A3-9B19-8FE815267D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50872" y="4428856"/>
            <a:ext cx="273326" cy="273326"/>
          </a:xfrm>
          <a:prstGeom prst="rect">
            <a:avLst/>
          </a:prstGeom>
        </p:spPr>
      </p:pic>
      <p:pic>
        <p:nvPicPr>
          <p:cNvPr id="15" name="Graphic 14" descr="Tick">
            <a:extLst>
              <a:ext uri="{FF2B5EF4-FFF2-40B4-BE49-F238E27FC236}">
                <a16:creationId xmlns:a16="http://schemas.microsoft.com/office/drawing/2014/main" id="{C2F82D16-2CBD-219E-952D-B1E8AC5786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25372" y="4451219"/>
            <a:ext cx="275811" cy="275811"/>
          </a:xfrm>
          <a:prstGeom prst="rect">
            <a:avLst/>
          </a:prstGeom>
        </p:spPr>
      </p:pic>
      <p:pic>
        <p:nvPicPr>
          <p:cNvPr id="16" name="Graphic 15" descr="Close">
            <a:extLst>
              <a:ext uri="{FF2B5EF4-FFF2-40B4-BE49-F238E27FC236}">
                <a16:creationId xmlns:a16="http://schemas.microsoft.com/office/drawing/2014/main" id="{0437D3C5-3C06-0C12-EBBF-5C8D2A0544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45710" y="4177893"/>
            <a:ext cx="273326" cy="273326"/>
          </a:xfrm>
          <a:prstGeom prst="rect">
            <a:avLst/>
          </a:prstGeom>
        </p:spPr>
      </p:pic>
      <p:pic>
        <p:nvPicPr>
          <p:cNvPr id="17" name="Graphic 16" descr="Close">
            <a:extLst>
              <a:ext uri="{FF2B5EF4-FFF2-40B4-BE49-F238E27FC236}">
                <a16:creationId xmlns:a16="http://schemas.microsoft.com/office/drawing/2014/main" id="{2D76B4B1-3AA0-C1B2-92C2-3265F2B140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40844" y="4170439"/>
            <a:ext cx="273326" cy="273326"/>
          </a:xfrm>
          <a:prstGeom prst="rect">
            <a:avLst/>
          </a:prstGeom>
        </p:spPr>
      </p:pic>
      <p:pic>
        <p:nvPicPr>
          <p:cNvPr id="11" name="Graphic 10" descr="Tick">
            <a:extLst>
              <a:ext uri="{FF2B5EF4-FFF2-40B4-BE49-F238E27FC236}">
                <a16:creationId xmlns:a16="http://schemas.microsoft.com/office/drawing/2014/main" id="{74200377-7762-0B29-AE9E-000D651DA594}"/>
              </a:ext>
            </a:extLst>
          </p:cNvPr>
          <p:cNvPicPr>
            <a:picLocks noChangeAspect="1"/>
          </p:cNvPicPr>
          <p:nvPr/>
        </p:nvPicPr>
        <p:blipFill>
          <a:blip r:embed="rId2">
            <a:extLst>
              <a:ext uri="{96DAC541-7B7A-43D3-8B79-37D633B846F1}">
                <asvg:svgBlip xmlns:asvg="http://schemas.microsoft.com/office/drawing/2016/SVG/main" r:embed="rId6"/>
              </a:ext>
            </a:extLst>
          </a:blip>
          <a:stretch>
            <a:fillRect/>
          </a:stretch>
        </p:blipFill>
        <p:spPr>
          <a:xfrm>
            <a:off x="3373016" y="4451218"/>
            <a:ext cx="275811" cy="275811"/>
          </a:xfrm>
          <a:prstGeom prst="rect">
            <a:avLst/>
          </a:prstGeom>
        </p:spPr>
      </p:pic>
    </p:spTree>
    <p:extLst>
      <p:ext uri="{BB962C8B-B14F-4D97-AF65-F5344CB8AC3E}">
        <p14:creationId xmlns:p14="http://schemas.microsoft.com/office/powerpoint/2010/main" val="245038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26338D-9536-1854-7B13-874ED4A6D3D1}"/>
              </a:ext>
            </a:extLst>
          </p:cNvPr>
          <p:cNvSpPr>
            <a:spLocks noGrp="1"/>
          </p:cNvSpPr>
          <p:nvPr>
            <p:ph type="sldNum" sz="quarter" idx="12"/>
          </p:nvPr>
        </p:nvSpPr>
        <p:spPr/>
        <p:txBody>
          <a:bodyPr/>
          <a:lstStyle/>
          <a:p>
            <a:fld id="{867D4A06-35AE-BD4A-84A9-613A26F3D41D}" type="slidenum">
              <a:rPr lang="en-US" smtClean="0"/>
              <a:pPr/>
              <a:t>21</a:t>
            </a:fld>
            <a:endParaRPr lang="en-US"/>
          </a:p>
        </p:txBody>
      </p:sp>
      <p:sp>
        <p:nvSpPr>
          <p:cNvPr id="6" name="TextBox 5">
            <a:extLst>
              <a:ext uri="{FF2B5EF4-FFF2-40B4-BE49-F238E27FC236}">
                <a16:creationId xmlns:a16="http://schemas.microsoft.com/office/drawing/2014/main" id="{6AD21055-9C29-81E5-40C2-ACB07B1D300D}"/>
              </a:ext>
            </a:extLst>
          </p:cNvPr>
          <p:cNvSpPr txBox="1"/>
          <p:nvPr/>
        </p:nvSpPr>
        <p:spPr>
          <a:xfrm>
            <a:off x="671513" y="2715578"/>
            <a:ext cx="2928937" cy="646331"/>
          </a:xfrm>
          <a:prstGeom prst="rect">
            <a:avLst/>
          </a:prstGeom>
          <a:noFill/>
        </p:spPr>
        <p:txBody>
          <a:bodyPr wrap="square" rtlCol="0">
            <a:spAutoFit/>
          </a:bodyPr>
          <a:lstStyle/>
          <a:p>
            <a:pPr marL="457200" indent="-457200">
              <a:buFont typeface="Arial" panose="020B0604020202020204" pitchFamily="34" charset="0"/>
              <a:buChar char="•"/>
            </a:pPr>
            <a:r>
              <a:rPr lang="en-GB" dirty="0"/>
              <a:t>Readme</a:t>
            </a:r>
          </a:p>
          <a:p>
            <a:pPr marL="457200" indent="-457200">
              <a:buFont typeface="Arial" panose="020B0604020202020204" pitchFamily="34" charset="0"/>
              <a:buChar char="•"/>
            </a:pPr>
            <a:r>
              <a:rPr lang="en-GB" dirty="0"/>
              <a:t>Slides</a:t>
            </a:r>
          </a:p>
        </p:txBody>
      </p:sp>
      <p:sp>
        <p:nvSpPr>
          <p:cNvPr id="7" name="TextBox 6">
            <a:extLst>
              <a:ext uri="{FF2B5EF4-FFF2-40B4-BE49-F238E27FC236}">
                <a16:creationId xmlns:a16="http://schemas.microsoft.com/office/drawing/2014/main" id="{FFBD4C44-64B5-C976-522F-289FCDE72BA0}"/>
              </a:ext>
            </a:extLst>
          </p:cNvPr>
          <p:cNvSpPr txBox="1"/>
          <p:nvPr/>
        </p:nvSpPr>
        <p:spPr>
          <a:xfrm>
            <a:off x="742188" y="1866553"/>
            <a:ext cx="3451860" cy="400110"/>
          </a:xfrm>
          <a:prstGeom prst="rect">
            <a:avLst/>
          </a:prstGeom>
          <a:noFill/>
        </p:spPr>
        <p:txBody>
          <a:bodyPr wrap="square" rtlCol="0">
            <a:spAutoFit/>
          </a:bodyPr>
          <a:lstStyle/>
          <a:p>
            <a:r>
              <a:rPr lang="en-GB" sz="2000" dirty="0"/>
              <a:t>Introduction to Kafka</a:t>
            </a:r>
          </a:p>
        </p:txBody>
      </p:sp>
      <p:sp>
        <p:nvSpPr>
          <p:cNvPr id="2" name="Title 3">
            <a:extLst>
              <a:ext uri="{FF2B5EF4-FFF2-40B4-BE49-F238E27FC236}">
                <a16:creationId xmlns:a16="http://schemas.microsoft.com/office/drawing/2014/main" id="{58A39F6F-5345-6CDB-0B28-4A9C0105D039}"/>
              </a:ext>
            </a:extLst>
          </p:cNvPr>
          <p:cNvSpPr>
            <a:spLocks noGrp="1"/>
          </p:cNvSpPr>
          <p:nvPr>
            <p:ph type="title"/>
          </p:nvPr>
        </p:nvSpPr>
        <p:spPr>
          <a:xfrm>
            <a:off x="457200" y="274638"/>
            <a:ext cx="8229600" cy="1143000"/>
          </a:xfrm>
        </p:spPr>
        <p:txBody>
          <a:bodyPr>
            <a:normAutofit/>
          </a:bodyPr>
          <a:lstStyle/>
          <a:p>
            <a:pPr algn="l"/>
            <a:r>
              <a:rPr lang="en-US" sz="2800" dirty="0"/>
              <a:t>Exercise material</a:t>
            </a:r>
          </a:p>
        </p:txBody>
      </p:sp>
      <p:pic>
        <p:nvPicPr>
          <p:cNvPr id="1026" name="Picture 2" descr="Don't Panic text decor, The Hitchhiker's Guide to the Galaxy ...">
            <a:extLst>
              <a:ext uri="{FF2B5EF4-FFF2-40B4-BE49-F238E27FC236}">
                <a16:creationId xmlns:a16="http://schemas.microsoft.com/office/drawing/2014/main" id="{6C2874BE-3D54-23C4-74E5-E7642F1AEC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33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FC78B-FEE3-324B-91A6-2B27F4BE3B17}"/>
              </a:ext>
            </a:extLst>
          </p:cNvPr>
          <p:cNvSpPr>
            <a:spLocks noGrp="1"/>
          </p:cNvSpPr>
          <p:nvPr>
            <p:ph type="title"/>
          </p:nvPr>
        </p:nvSpPr>
        <p:spPr/>
        <p:txBody>
          <a:bodyPr/>
          <a:lstStyle/>
          <a:p>
            <a:r>
              <a:rPr lang="en-US" dirty="0"/>
              <a:t>Conversation Patterns</a:t>
            </a:r>
          </a:p>
        </p:txBody>
      </p:sp>
      <p:sp>
        <p:nvSpPr>
          <p:cNvPr id="4" name="Text Placeholder 3">
            <a:extLst>
              <a:ext uri="{FF2B5EF4-FFF2-40B4-BE49-F238E27FC236}">
                <a16:creationId xmlns:a16="http://schemas.microsoft.com/office/drawing/2014/main" id="{3AF45E06-83EC-214A-8D67-ED519F780FA8}"/>
              </a:ext>
            </a:extLst>
          </p:cNvPr>
          <p:cNvSpPr>
            <a:spLocks noGrp="1"/>
          </p:cNvSpPr>
          <p:nvPr>
            <p:ph type="body" idx="1"/>
          </p:nvPr>
        </p:nvSpPr>
        <p:spPr/>
        <p:txBody>
          <a:bodyPr/>
          <a:lstStyle/>
          <a:p>
            <a:endParaRPr lang="en-US" dirty="0"/>
          </a:p>
        </p:txBody>
      </p:sp>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22</a:t>
            </a:fld>
            <a:endParaRPr lang="en-US"/>
          </a:p>
        </p:txBody>
      </p:sp>
    </p:spTree>
    <p:extLst>
      <p:ext uri="{BB962C8B-B14F-4D97-AF65-F5344CB8AC3E}">
        <p14:creationId xmlns:p14="http://schemas.microsoft.com/office/powerpoint/2010/main" val="21252128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Messaging Participants</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23</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744911" y="304193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65121" y="3132032"/>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677812" y="304192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26823" y="313202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195875" y="3270529"/>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828601" y="3041929"/>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97997" y="2764862"/>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603709" y="1805538"/>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application acts as either a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or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provider</a:t>
            </a: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436466" y="2728868"/>
            <a:ext cx="308445"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269223" y="2267203"/>
            <a:ext cx="4098472" cy="7747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DA671D6-7AEB-47BE-C036-EA05DFDD21DF}"/>
              </a:ext>
            </a:extLst>
          </p:cNvPr>
          <p:cNvSpPr txBox="1"/>
          <p:nvPr/>
        </p:nvSpPr>
        <p:spPr>
          <a:xfrm>
            <a:off x="1150715" y="4153070"/>
            <a:ext cx="166551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message is sent over a channel which is a virtual pipe i.e. topic, routing key</a:t>
            </a:r>
          </a:p>
        </p:txBody>
      </p:sp>
      <p:cxnSp>
        <p:nvCxnSpPr>
          <p:cNvPr id="29" name="Straight Arrow Connector 28">
            <a:extLst>
              <a:ext uri="{FF2B5EF4-FFF2-40B4-BE49-F238E27FC236}">
                <a16:creationId xmlns:a16="http://schemas.microsoft.com/office/drawing/2014/main" id="{46E2A7A8-9CA6-30C2-C650-24B8AF56674C}"/>
              </a:ext>
            </a:extLst>
          </p:cNvPr>
          <p:cNvCxnSpPr>
            <a:cxnSpLocks/>
            <a:stCxn id="28" idx="0"/>
          </p:cNvCxnSpPr>
          <p:nvPr/>
        </p:nvCxnSpPr>
        <p:spPr>
          <a:xfrm flipV="1">
            <a:off x="1983472" y="3267402"/>
            <a:ext cx="2426841" cy="8856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098273" y="1492671"/>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message has a header (metadata) and a body (data)</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347033" y="1850462"/>
            <a:ext cx="1751240" cy="914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34A7D7A-2F03-BCE5-9337-EAE24E719BB9}"/>
              </a:ext>
            </a:extLst>
          </p:cNvPr>
          <p:cNvSpPr txBox="1"/>
          <p:nvPr/>
        </p:nvSpPr>
        <p:spPr>
          <a:xfrm>
            <a:off x="3495379" y="4117239"/>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channel is unidirectional (one way)</a:t>
            </a:r>
          </a:p>
        </p:txBody>
      </p:sp>
      <p:cxnSp>
        <p:nvCxnSpPr>
          <p:cNvPr id="38" name="Straight Arrow Connector 37">
            <a:extLst>
              <a:ext uri="{FF2B5EF4-FFF2-40B4-BE49-F238E27FC236}">
                <a16:creationId xmlns:a16="http://schemas.microsoft.com/office/drawing/2014/main" id="{1E70C78C-0F21-238E-404A-161E3D4E944C}"/>
              </a:ext>
            </a:extLst>
          </p:cNvPr>
          <p:cNvCxnSpPr>
            <a:cxnSpLocks/>
            <a:stCxn id="37" idx="0"/>
          </p:cNvCxnSpPr>
          <p:nvPr/>
        </p:nvCxnSpPr>
        <p:spPr>
          <a:xfrm flipV="1">
            <a:off x="4328136" y="3381701"/>
            <a:ext cx="196477" cy="7355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6098273" y="3971562"/>
            <a:ext cx="232289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Prefer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better than Producer/Consumer for conversation patterns because they indicate role.</a:t>
            </a:r>
          </a:p>
        </p:txBody>
      </p:sp>
    </p:spTree>
    <p:extLst>
      <p:ext uri="{BB962C8B-B14F-4D97-AF65-F5344CB8AC3E}">
        <p14:creationId xmlns:p14="http://schemas.microsoft.com/office/powerpoint/2010/main" val="1031350267"/>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8" grpId="0"/>
      <p:bldP spid="33" grpId="0"/>
      <p:bldP spid="37"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24</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942253" y="3478804"/>
            <a:ext cx="1665514" cy="5748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55959" y="3598311"/>
            <a:ext cx="1509980" cy="300082"/>
          </a:xfrm>
          <a:prstGeom prst="rect">
            <a:avLst/>
          </a:prstGeom>
          <a:noFill/>
        </p:spPr>
        <p:txBody>
          <a:bodyPr wrap="square" rtlCol="0">
            <a:spAutoFit/>
          </a:bodyPr>
          <a:lstStyle/>
          <a:p>
            <a:r>
              <a:rPr lang="en-GB" sz="1350" dirty="0"/>
              <a:t>: Search</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955" y="3537620"/>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17662" y="3609295"/>
            <a:ext cx="1551806" cy="300082"/>
          </a:xfrm>
          <a:prstGeom prst="rect">
            <a:avLst/>
          </a:prstGeom>
          <a:noFill/>
        </p:spPr>
        <p:txBody>
          <a:bodyPr wrap="square" rtlCol="0">
            <a:spAutoFit/>
          </a:bodyPr>
          <a:lstStyle/>
          <a:p>
            <a:r>
              <a:rPr lang="en-GB" sz="1350" dirty="0"/>
              <a:t>: Store Information</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a:off x="3607767" y="3766220"/>
            <a:ext cx="2196188" cy="974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flipV="1">
            <a:off x="4019229" y="3478805"/>
            <a:ext cx="1286109" cy="77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143113" y="3191384"/>
            <a:ext cx="1286109" cy="253916"/>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14" name="TextBox 13">
            <a:extLst>
              <a:ext uri="{FF2B5EF4-FFF2-40B4-BE49-F238E27FC236}">
                <a16:creationId xmlns:a16="http://schemas.microsoft.com/office/drawing/2014/main" id="{68735CCA-DC86-2B1B-27EF-70369C21267F}"/>
              </a:ext>
            </a:extLst>
          </p:cNvPr>
          <p:cNvSpPr txBox="1"/>
          <p:nvPr/>
        </p:nvSpPr>
        <p:spPr>
          <a:xfrm>
            <a:off x="6128104" y="4382088"/>
            <a:ext cx="1665514"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stores for our ecommerce site</a:t>
            </a:r>
          </a:p>
        </p:txBody>
      </p:sp>
      <p:cxnSp>
        <p:nvCxnSpPr>
          <p:cNvPr id="19" name="Straight Arrow Connector 18">
            <a:extLst>
              <a:ext uri="{FF2B5EF4-FFF2-40B4-BE49-F238E27FC236}">
                <a16:creationId xmlns:a16="http://schemas.microsoft.com/office/drawing/2014/main" id="{F72E62AD-5786-072F-4E0C-8DE83B5DB243}"/>
              </a:ext>
            </a:extLst>
          </p:cNvPr>
          <p:cNvCxnSpPr>
            <a:cxnSpLocks/>
            <a:stCxn id="14" idx="0"/>
          </p:cNvCxnSpPr>
          <p:nvPr/>
        </p:nvCxnSpPr>
        <p:spPr>
          <a:xfrm flipH="1" flipV="1">
            <a:off x="6709619" y="3930446"/>
            <a:ext cx="251242" cy="4516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645EC90-8FDE-74F8-57E2-507613C95BF6}"/>
              </a:ext>
            </a:extLst>
          </p:cNvPr>
          <p:cNvSpPr txBox="1"/>
          <p:nvPr/>
        </p:nvSpPr>
        <p:spPr>
          <a:xfrm>
            <a:off x="1158072" y="1892015"/>
            <a:ext cx="1665514" cy="1131079"/>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Registers a store and optimizes for a fast lookup on key search terms</a:t>
            </a:r>
          </a:p>
        </p:txBody>
      </p:sp>
      <p:cxnSp>
        <p:nvCxnSpPr>
          <p:cNvPr id="27" name="Straight Arrow Connector 26">
            <a:extLst>
              <a:ext uri="{FF2B5EF4-FFF2-40B4-BE49-F238E27FC236}">
                <a16:creationId xmlns:a16="http://schemas.microsoft.com/office/drawing/2014/main" id="{691D0017-65B6-78D8-9EA9-183083210CFC}"/>
              </a:ext>
            </a:extLst>
          </p:cNvPr>
          <p:cNvCxnSpPr>
            <a:cxnSpLocks/>
            <a:stCxn id="26" idx="2"/>
            <a:endCxn id="9" idx="0"/>
          </p:cNvCxnSpPr>
          <p:nvPr/>
        </p:nvCxnSpPr>
        <p:spPr>
          <a:xfrm>
            <a:off x="1990829" y="3023094"/>
            <a:ext cx="784181" cy="4557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A7D0A21-D075-1489-32B7-CB84AB86362F}"/>
              </a:ext>
            </a:extLst>
          </p:cNvPr>
          <p:cNvSpPr txBox="1"/>
          <p:nvPr/>
        </p:nvSpPr>
        <p:spPr>
          <a:xfrm>
            <a:off x="3734658" y="1946386"/>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Message indicating new store details</a:t>
            </a:r>
          </a:p>
        </p:txBody>
      </p:sp>
      <p:cxnSp>
        <p:nvCxnSpPr>
          <p:cNvPr id="32" name="Straight Arrow Connector 31">
            <a:extLst>
              <a:ext uri="{FF2B5EF4-FFF2-40B4-BE49-F238E27FC236}">
                <a16:creationId xmlns:a16="http://schemas.microsoft.com/office/drawing/2014/main" id="{D08D6B94-17BB-1F6E-720C-B581A84C9DBA}"/>
              </a:ext>
            </a:extLst>
          </p:cNvPr>
          <p:cNvCxnSpPr>
            <a:cxnSpLocks/>
            <a:stCxn id="31" idx="2"/>
            <a:endCxn id="21" idx="0"/>
          </p:cNvCxnSpPr>
          <p:nvPr/>
        </p:nvCxnSpPr>
        <p:spPr>
          <a:xfrm>
            <a:off x="4567415" y="2454217"/>
            <a:ext cx="218753" cy="7371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Google Shape;104;p25">
            <a:extLst>
              <a:ext uri="{FF2B5EF4-FFF2-40B4-BE49-F238E27FC236}">
                <a16:creationId xmlns:a16="http://schemas.microsoft.com/office/drawing/2014/main" id="{53C2598B-C118-9985-EDB5-828D45B4CD56}"/>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Messaging Participants</a:t>
            </a:r>
            <a:endParaRPr dirty="0"/>
          </a:p>
        </p:txBody>
      </p:sp>
    </p:spTree>
    <p:extLst>
      <p:ext uri="{BB962C8B-B14F-4D97-AF65-F5344CB8AC3E}">
        <p14:creationId xmlns:p14="http://schemas.microsoft.com/office/powerpoint/2010/main" val="2510823845"/>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p:bldP spid="3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222"/>
            <a:ext cx="9144000" cy="415476"/>
          </a:xfrm>
          <a:prstGeom prst="rect">
            <a:avLst/>
          </a:prstGeom>
          <a:noFill/>
          <a:ln>
            <a:noFill/>
          </a:ln>
        </p:spPr>
        <p:txBody>
          <a:bodyPr spcFirstLastPara="1" wrap="square" lIns="68569" tIns="68569" rIns="68569" bIns="68569" anchor="t" anchorCtr="0">
            <a:spAutoFit/>
          </a:bodyPr>
          <a:lstStyle/>
          <a:p>
            <a:r>
              <a:rPr lang="en" dirty="0"/>
              <a:t>In-Only (Fire and Forget)</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25</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941944" y="3691347"/>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803646" y="369134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321709" y="393627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954436" y="3691344"/>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4023831" y="3414277"/>
            <a:ext cx="898071" cy="253916"/>
          </a:xfrm>
          <a:prstGeom prst="rect">
            <a:avLst/>
          </a:prstGeom>
          <a:noFill/>
        </p:spPr>
        <p:txBody>
          <a:bodyPr wrap="square" rtlCol="0">
            <a:spAutoFit/>
          </a:bodyPr>
          <a:lstStyle/>
          <a:p>
            <a:r>
              <a:rPr lang="en-GB" sz="1050" dirty="0"/>
              <a:t>1.1 request()</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190955" y="3781447"/>
            <a:ext cx="1042302"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6052657" y="3781444"/>
            <a:ext cx="881743" cy="300082"/>
          </a:xfrm>
          <a:prstGeom prst="rect">
            <a:avLst/>
          </a:prstGeom>
          <a:noFill/>
        </p:spPr>
        <p:txBody>
          <a:bodyPr wrap="square" rtlCol="0">
            <a:spAutoFit/>
          </a:bodyPr>
          <a:lstStyle/>
          <a:p>
            <a:r>
              <a:rPr lang="en-GB" sz="1350" dirty="0"/>
              <a:t>:provider</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285214" y="2142086"/>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 In-Only pattern the requestor sends a request to the provider, but does not seek an acknowledgment of completion of the requested operation</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p:cNvCxnSpPr>
          <p:nvPr/>
        </p:nvCxnSpPr>
        <p:spPr>
          <a:xfrm flipH="1">
            <a:off x="4681058" y="3065416"/>
            <a:ext cx="2232931" cy="8708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40AA340-409B-9E2D-EADB-A75DD41361B7}"/>
              </a:ext>
            </a:extLst>
          </p:cNvPr>
          <p:cNvSpPr txBox="1"/>
          <p:nvPr/>
        </p:nvSpPr>
        <p:spPr>
          <a:xfrm>
            <a:off x="425295" y="1931184"/>
            <a:ext cx="3257550"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we call this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fire-and-forget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8" name="Straight Arrow Connector 7">
            <a:extLst>
              <a:ext uri="{FF2B5EF4-FFF2-40B4-BE49-F238E27FC236}">
                <a16:creationId xmlns:a16="http://schemas.microsoft.com/office/drawing/2014/main" id="{FA746164-FFF5-E908-45A4-73BEFBCBF325}"/>
              </a:ext>
            </a:extLst>
          </p:cNvPr>
          <p:cNvCxnSpPr>
            <a:cxnSpLocks/>
            <a:stCxn id="5" idx="3"/>
            <a:endCxn id="25" idx="1"/>
          </p:cNvCxnSpPr>
          <p:nvPr/>
        </p:nvCxnSpPr>
        <p:spPr>
          <a:xfrm>
            <a:off x="3682845" y="2081225"/>
            <a:ext cx="1602369" cy="5225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5852764"/>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26</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907792" y="357392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769495" y="3573921"/>
            <a:ext cx="170163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87557" y="381885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920284" y="3573921"/>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89678" y="3296854"/>
            <a:ext cx="1261383" cy="253916"/>
          </a:xfrm>
          <a:prstGeom prst="rect">
            <a:avLst/>
          </a:prstGeom>
          <a:noFill/>
        </p:spPr>
        <p:txBody>
          <a:bodyPr wrap="square" rtlCol="0">
            <a:spAutoFit/>
          </a:bodyPr>
          <a:lstStyle/>
          <a:p>
            <a:r>
              <a:rPr lang="en-GB" sz="1050" dirty="0"/>
              <a:t>1.1 place order()</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156803" y="3664024"/>
            <a:ext cx="881743" cy="300082"/>
          </a:xfrm>
          <a:prstGeom prst="rect">
            <a:avLst/>
          </a:prstGeom>
          <a:noFill/>
        </p:spPr>
        <p:txBody>
          <a:bodyPr wrap="square" rtlCol="0">
            <a:spAutoFit/>
          </a:bodyPr>
          <a:lstStyle/>
          <a:p>
            <a:r>
              <a:rPr lang="en-GB" sz="1350" dirty="0"/>
              <a:t>:cashier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924778" y="3650818"/>
            <a:ext cx="1461240" cy="300082"/>
          </a:xfrm>
          <a:prstGeom prst="rect">
            <a:avLst/>
          </a:prstGeom>
          <a:noFill/>
        </p:spPr>
        <p:txBody>
          <a:bodyPr wrap="square" rtlCol="0">
            <a:spAutoFit/>
          </a:bodyPr>
          <a:lstStyle/>
          <a:p>
            <a:r>
              <a:rPr lang="en-GB" sz="1350" dirty="0"/>
              <a:t>:order placement</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251062" y="2024663"/>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fire and forget is used where we are finished with our part in a flow, and transferring control. We need no response as we are done..</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a:endCxn id="19" idx="0"/>
          </p:cNvCxnSpPr>
          <p:nvPr/>
        </p:nvCxnSpPr>
        <p:spPr>
          <a:xfrm flipH="1">
            <a:off x="4620370" y="2947993"/>
            <a:ext cx="2259467" cy="3488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244A6A1-E0D6-16E0-A5C0-D46692D414D2}"/>
              </a:ext>
            </a:extLst>
          </p:cNvPr>
          <p:cNvSpPr txBox="1"/>
          <p:nvPr/>
        </p:nvSpPr>
        <p:spPr>
          <a:xfrm>
            <a:off x="5951340" y="4583447"/>
            <a:ext cx="1665514" cy="507831"/>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Raises an Order</a:t>
            </a:r>
          </a:p>
        </p:txBody>
      </p:sp>
      <p:cxnSp>
        <p:nvCxnSpPr>
          <p:cNvPr id="12" name="Straight Arrow Connector 11">
            <a:extLst>
              <a:ext uri="{FF2B5EF4-FFF2-40B4-BE49-F238E27FC236}">
                <a16:creationId xmlns:a16="http://schemas.microsoft.com/office/drawing/2014/main" id="{3C869CCF-5FA4-928B-FD31-6ADF36EBCFB0}"/>
              </a:ext>
            </a:extLst>
          </p:cNvPr>
          <p:cNvCxnSpPr>
            <a:cxnSpLocks/>
            <a:stCxn id="11" idx="0"/>
          </p:cNvCxnSpPr>
          <p:nvPr/>
        </p:nvCxnSpPr>
        <p:spPr>
          <a:xfrm flipH="1" flipV="1">
            <a:off x="6532855" y="4131805"/>
            <a:ext cx="251242" cy="4516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A608C4F-BEE3-187C-2D36-1097B7ADD3F8}"/>
              </a:ext>
            </a:extLst>
          </p:cNvPr>
          <p:cNvSpPr txBox="1"/>
          <p:nvPr/>
        </p:nvSpPr>
        <p:spPr>
          <a:xfrm>
            <a:off x="981308" y="2093375"/>
            <a:ext cx="1665514"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a paid for basket it wants to turn into an order</a:t>
            </a:r>
          </a:p>
        </p:txBody>
      </p:sp>
      <p:cxnSp>
        <p:nvCxnSpPr>
          <p:cNvPr id="21" name="Straight Arrow Connector 20">
            <a:extLst>
              <a:ext uri="{FF2B5EF4-FFF2-40B4-BE49-F238E27FC236}">
                <a16:creationId xmlns:a16="http://schemas.microsoft.com/office/drawing/2014/main" id="{93E068F6-50DE-95F9-2AE4-82E7E2131637}"/>
              </a:ext>
            </a:extLst>
          </p:cNvPr>
          <p:cNvCxnSpPr>
            <a:cxnSpLocks/>
            <a:stCxn id="20" idx="2"/>
          </p:cNvCxnSpPr>
          <p:nvPr/>
        </p:nvCxnSpPr>
        <p:spPr>
          <a:xfrm>
            <a:off x="1814065" y="3016705"/>
            <a:ext cx="784181" cy="6634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Google Shape;104;p25">
            <a:extLst>
              <a:ext uri="{FF2B5EF4-FFF2-40B4-BE49-F238E27FC236}">
                <a16:creationId xmlns:a16="http://schemas.microsoft.com/office/drawing/2014/main" id="{CB3E7F4E-34C1-93D6-288D-ECC0CE7A0B76}"/>
              </a:ext>
            </a:extLst>
          </p:cNvPr>
          <p:cNvSpPr txBox="1"/>
          <p:nvPr/>
        </p:nvSpPr>
        <p:spPr>
          <a:xfrm>
            <a:off x="0" y="-8222"/>
            <a:ext cx="9144000" cy="415476"/>
          </a:xfrm>
          <a:prstGeom prst="rect">
            <a:avLst/>
          </a:prstGeom>
          <a:noFill/>
          <a:ln>
            <a:noFill/>
          </a:ln>
        </p:spPr>
        <p:txBody>
          <a:bodyPr spcFirstLastPara="1" wrap="square" lIns="68569" tIns="68569" rIns="68569" bIns="68569" anchor="t" anchorCtr="0">
            <a:spAutoFit/>
          </a:bodyPr>
          <a:lstStyle/>
          <a:p>
            <a:r>
              <a:rPr lang="en" dirty="0"/>
              <a:t>In-Only (Fire and Forget)</a:t>
            </a:r>
            <a:endParaRPr dirty="0"/>
          </a:p>
        </p:txBody>
      </p:sp>
    </p:spTree>
    <p:extLst>
      <p:ext uri="{BB962C8B-B14F-4D97-AF65-F5344CB8AC3E}">
        <p14:creationId xmlns:p14="http://schemas.microsoft.com/office/powerpoint/2010/main" val="2247727089"/>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1" grpId="0"/>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 dirty="0"/>
              <a:t>Out-Only (Notification)</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27</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832887" y="357390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694589" y="3573898"/>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12652" y="381882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flipH="1">
            <a:off x="3838910" y="3573898"/>
            <a:ext cx="8922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14774" y="3296831"/>
            <a:ext cx="1172300" cy="253916"/>
          </a:xfrm>
          <a:prstGeom prst="rect">
            <a:avLst/>
          </a:prstGeom>
          <a:noFill/>
        </p:spPr>
        <p:txBody>
          <a:bodyPr wrap="square" rtlCol="0">
            <a:spAutoFit/>
          </a:bodyPr>
          <a:lstStyle/>
          <a:p>
            <a:r>
              <a:rPr lang="en-GB" sz="1050" dirty="0"/>
              <a:t>1.1 notification()</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081898" y="3664001"/>
            <a:ext cx="954917"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943600" y="3663998"/>
            <a:ext cx="881743" cy="300082"/>
          </a:xfrm>
          <a:prstGeom prst="rect">
            <a:avLst/>
          </a:prstGeom>
          <a:noFill/>
        </p:spPr>
        <p:txBody>
          <a:bodyPr wrap="square" rtlCol="0">
            <a:spAutoFit/>
          </a:bodyPr>
          <a:lstStyle/>
          <a:p>
            <a:r>
              <a:rPr lang="en-GB" sz="1350" dirty="0"/>
              <a:t>:provider</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176157" y="2024641"/>
            <a:ext cx="3257550"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Out-Only pattern the requestor subscribes to the provider, and an operation is triggered by receipt of a message but it does not acknowledge the message to the provider.</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1"/>
          </p:cNvCxnSpPr>
          <p:nvPr/>
        </p:nvCxnSpPr>
        <p:spPr>
          <a:xfrm flipH="1">
            <a:off x="4572001" y="2797930"/>
            <a:ext cx="604156" cy="10208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FFA7E88-9848-7515-9965-45F7DEC76C1C}"/>
              </a:ext>
            </a:extLst>
          </p:cNvPr>
          <p:cNvSpPr txBox="1"/>
          <p:nvPr/>
        </p:nvSpPr>
        <p:spPr>
          <a:xfrm>
            <a:off x="225439" y="2553107"/>
            <a:ext cx="3257550"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we call this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notification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10" name="Straight Arrow Connector 9">
            <a:extLst>
              <a:ext uri="{FF2B5EF4-FFF2-40B4-BE49-F238E27FC236}">
                <a16:creationId xmlns:a16="http://schemas.microsoft.com/office/drawing/2014/main" id="{A7A674CE-A738-4142-C97E-FFFD774C4BB7}"/>
              </a:ext>
            </a:extLst>
          </p:cNvPr>
          <p:cNvCxnSpPr>
            <a:cxnSpLocks/>
            <a:stCxn id="9" idx="3"/>
          </p:cNvCxnSpPr>
          <p:nvPr/>
        </p:nvCxnSpPr>
        <p:spPr>
          <a:xfrm flipV="1">
            <a:off x="3482989" y="2654695"/>
            <a:ext cx="1604085" cy="484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0484367"/>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38">
            <a:extLst>
              <a:ext uri="{FF2B5EF4-FFF2-40B4-BE49-F238E27FC236}">
                <a16:creationId xmlns:a16="http://schemas.microsoft.com/office/drawing/2014/main" id="{164A7473-80A6-F099-9E34-DC5CF10FBF62}"/>
              </a:ext>
            </a:extLst>
          </p:cNvPr>
          <p:cNvSpPr/>
          <p:nvPr/>
        </p:nvSpPr>
        <p:spPr>
          <a:xfrm>
            <a:off x="2356331" y="4126135"/>
            <a:ext cx="1619118" cy="43405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GB" dirty="0"/>
              <a:t> Out-Only (Publish-Subscribe)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28</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5351241" y="3141584"/>
            <a:ext cx="1665514" cy="5748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5464374" y="3250441"/>
            <a:ext cx="1509980" cy="300082"/>
          </a:xfrm>
          <a:prstGeom prst="rect">
            <a:avLst/>
          </a:prstGeom>
          <a:noFill/>
        </p:spPr>
        <p:txBody>
          <a:bodyPr wrap="square" rtlCol="0">
            <a:spAutoFit/>
          </a:bodyPr>
          <a:lstStyle/>
          <a:p>
            <a:r>
              <a:rPr lang="en-GB" sz="1350" dirty="0"/>
              <a:t>:Store Information</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2398026" y="2360479"/>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2839945" y="2494191"/>
            <a:ext cx="881743" cy="300082"/>
          </a:xfrm>
          <a:prstGeom prst="rect">
            <a:avLst/>
          </a:prstGeom>
          <a:noFill/>
        </p:spPr>
        <p:txBody>
          <a:bodyPr wrap="square" rtlCol="0">
            <a:spAutoFit/>
          </a:bodyPr>
          <a:lstStyle/>
          <a:p>
            <a:r>
              <a:rPr lang="en-GB" sz="1350" dirty="0"/>
              <a:t>:Search</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1"/>
            <a:endCxn id="15" idx="3"/>
          </p:cNvCxnSpPr>
          <p:nvPr/>
        </p:nvCxnSpPr>
        <p:spPr>
          <a:xfrm flipH="1" flipV="1">
            <a:off x="4063540" y="2598823"/>
            <a:ext cx="1287701" cy="8301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flipV="1">
            <a:off x="4361673" y="2494192"/>
            <a:ext cx="667146" cy="4355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770129" y="2460543"/>
            <a:ext cx="1162225" cy="415498"/>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14" name="TextBox 13">
            <a:extLst>
              <a:ext uri="{FF2B5EF4-FFF2-40B4-BE49-F238E27FC236}">
                <a16:creationId xmlns:a16="http://schemas.microsoft.com/office/drawing/2014/main" id="{68735CCA-DC86-2B1B-27EF-70369C21267F}"/>
              </a:ext>
            </a:extLst>
          </p:cNvPr>
          <p:cNvSpPr txBox="1"/>
          <p:nvPr/>
        </p:nvSpPr>
        <p:spPr>
          <a:xfrm>
            <a:off x="7323999" y="3113931"/>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stores for our ecommerce site</a:t>
            </a:r>
          </a:p>
        </p:txBody>
      </p:sp>
      <p:cxnSp>
        <p:nvCxnSpPr>
          <p:cNvPr id="19" name="Straight Arrow Connector 18">
            <a:extLst>
              <a:ext uri="{FF2B5EF4-FFF2-40B4-BE49-F238E27FC236}">
                <a16:creationId xmlns:a16="http://schemas.microsoft.com/office/drawing/2014/main" id="{F72E62AD-5786-072F-4E0C-8DE83B5DB243}"/>
              </a:ext>
            </a:extLst>
          </p:cNvPr>
          <p:cNvCxnSpPr>
            <a:cxnSpLocks/>
            <a:stCxn id="14" idx="1"/>
            <a:endCxn id="10" idx="3"/>
          </p:cNvCxnSpPr>
          <p:nvPr/>
        </p:nvCxnSpPr>
        <p:spPr>
          <a:xfrm flipH="1" flipV="1">
            <a:off x="6974354" y="3400482"/>
            <a:ext cx="349645" cy="712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645EC90-8FDE-74F8-57E2-507613C95BF6}"/>
              </a:ext>
            </a:extLst>
          </p:cNvPr>
          <p:cNvSpPr txBox="1"/>
          <p:nvPr/>
        </p:nvSpPr>
        <p:spPr>
          <a:xfrm>
            <a:off x="350563" y="1369947"/>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a store and optimizes for a fast lookup on key search terms</a:t>
            </a:r>
          </a:p>
        </p:txBody>
      </p:sp>
      <p:cxnSp>
        <p:nvCxnSpPr>
          <p:cNvPr id="27" name="Straight Arrow Connector 26">
            <a:extLst>
              <a:ext uri="{FF2B5EF4-FFF2-40B4-BE49-F238E27FC236}">
                <a16:creationId xmlns:a16="http://schemas.microsoft.com/office/drawing/2014/main" id="{691D0017-65B6-78D8-9EA9-183083210CFC}"/>
              </a:ext>
            </a:extLst>
          </p:cNvPr>
          <p:cNvCxnSpPr>
            <a:cxnSpLocks/>
            <a:stCxn id="26" idx="2"/>
            <a:endCxn id="15" idx="1"/>
          </p:cNvCxnSpPr>
          <p:nvPr/>
        </p:nvCxnSpPr>
        <p:spPr>
          <a:xfrm>
            <a:off x="1183320" y="2293277"/>
            <a:ext cx="1214706" cy="3055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A7D0A21-D075-1489-32B7-CB84AB86362F}"/>
              </a:ext>
            </a:extLst>
          </p:cNvPr>
          <p:cNvSpPr txBox="1"/>
          <p:nvPr/>
        </p:nvSpPr>
        <p:spPr>
          <a:xfrm>
            <a:off x="4116220" y="1493440"/>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Notification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new store details</a:t>
            </a:r>
          </a:p>
        </p:txBody>
      </p:sp>
      <p:cxnSp>
        <p:nvCxnSpPr>
          <p:cNvPr id="32" name="Straight Arrow Connector 31">
            <a:extLst>
              <a:ext uri="{FF2B5EF4-FFF2-40B4-BE49-F238E27FC236}">
                <a16:creationId xmlns:a16="http://schemas.microsoft.com/office/drawing/2014/main" id="{D08D6B94-17BB-1F6E-720C-B581A84C9DBA}"/>
              </a:ext>
            </a:extLst>
          </p:cNvPr>
          <p:cNvCxnSpPr>
            <a:cxnSpLocks/>
            <a:stCxn id="31" idx="2"/>
            <a:endCxn id="21" idx="0"/>
          </p:cNvCxnSpPr>
          <p:nvPr/>
        </p:nvCxnSpPr>
        <p:spPr>
          <a:xfrm>
            <a:off x="4948977" y="2209021"/>
            <a:ext cx="402265" cy="2515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674C48C0-12C1-BFF4-B6B5-D27347753176}"/>
              </a:ext>
            </a:extLst>
          </p:cNvPr>
          <p:cNvSpPr/>
          <p:nvPr/>
        </p:nvSpPr>
        <p:spPr>
          <a:xfrm>
            <a:off x="2368890" y="3209177"/>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 name="TextBox 22">
            <a:extLst>
              <a:ext uri="{FF2B5EF4-FFF2-40B4-BE49-F238E27FC236}">
                <a16:creationId xmlns:a16="http://schemas.microsoft.com/office/drawing/2014/main" id="{9F23B0D2-6375-3DB6-DE37-84EA51DE1617}"/>
              </a:ext>
            </a:extLst>
          </p:cNvPr>
          <p:cNvSpPr txBox="1"/>
          <p:nvPr/>
        </p:nvSpPr>
        <p:spPr>
          <a:xfrm>
            <a:off x="2714526" y="3338653"/>
            <a:ext cx="1002326" cy="300082"/>
          </a:xfrm>
          <a:prstGeom prst="rect">
            <a:avLst/>
          </a:prstGeom>
          <a:noFill/>
        </p:spPr>
        <p:txBody>
          <a:bodyPr wrap="square" rtlCol="0">
            <a:spAutoFit/>
          </a:bodyPr>
          <a:lstStyle/>
          <a:p>
            <a:r>
              <a:rPr lang="en-GB" sz="1350" dirty="0"/>
              <a:t>:Availability</a:t>
            </a:r>
          </a:p>
        </p:txBody>
      </p:sp>
      <p:sp>
        <p:nvSpPr>
          <p:cNvPr id="28" name="TextBox 27">
            <a:extLst>
              <a:ext uri="{FF2B5EF4-FFF2-40B4-BE49-F238E27FC236}">
                <a16:creationId xmlns:a16="http://schemas.microsoft.com/office/drawing/2014/main" id="{78F52BE0-F974-DDF0-118C-74A271E50BDC}"/>
              </a:ext>
            </a:extLst>
          </p:cNvPr>
          <p:cNvSpPr txBox="1"/>
          <p:nvPr/>
        </p:nvSpPr>
        <p:spPr>
          <a:xfrm>
            <a:off x="325466" y="2785017"/>
            <a:ext cx="1195805"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all factors for determining if a store is open for business</a:t>
            </a:r>
          </a:p>
        </p:txBody>
      </p:sp>
      <p:cxnSp>
        <p:nvCxnSpPr>
          <p:cNvPr id="29" name="Straight Arrow Connector 28">
            <a:extLst>
              <a:ext uri="{FF2B5EF4-FFF2-40B4-BE49-F238E27FC236}">
                <a16:creationId xmlns:a16="http://schemas.microsoft.com/office/drawing/2014/main" id="{6CB252EB-F4CA-C718-DED1-147755B39EBA}"/>
              </a:ext>
            </a:extLst>
          </p:cNvPr>
          <p:cNvCxnSpPr>
            <a:cxnSpLocks/>
            <a:stCxn id="28" idx="3"/>
            <a:endCxn id="22" idx="1"/>
          </p:cNvCxnSpPr>
          <p:nvPr/>
        </p:nvCxnSpPr>
        <p:spPr>
          <a:xfrm flipV="1">
            <a:off x="1521271" y="3447521"/>
            <a:ext cx="847619" cy="6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B997634-D8F5-37B2-4C9C-46B8B70B93A3}"/>
              </a:ext>
            </a:extLst>
          </p:cNvPr>
          <p:cNvSpPr txBox="1"/>
          <p:nvPr/>
        </p:nvSpPr>
        <p:spPr>
          <a:xfrm>
            <a:off x="2398026" y="4206775"/>
            <a:ext cx="1531530" cy="300082"/>
          </a:xfrm>
          <a:prstGeom prst="rect">
            <a:avLst/>
          </a:prstGeom>
          <a:noFill/>
        </p:spPr>
        <p:txBody>
          <a:bodyPr wrap="square" rtlCol="0">
            <a:spAutoFit/>
          </a:bodyPr>
          <a:lstStyle/>
          <a:p>
            <a:r>
              <a:rPr lang="en-GB" sz="1350" dirty="0"/>
              <a:t>:Pick-Up Locations</a:t>
            </a:r>
          </a:p>
        </p:txBody>
      </p:sp>
      <p:cxnSp>
        <p:nvCxnSpPr>
          <p:cNvPr id="36" name="Straight Connector 35">
            <a:extLst>
              <a:ext uri="{FF2B5EF4-FFF2-40B4-BE49-F238E27FC236}">
                <a16:creationId xmlns:a16="http://schemas.microsoft.com/office/drawing/2014/main" id="{BC0265CF-D859-C201-734D-AE64A55F0D47}"/>
              </a:ext>
            </a:extLst>
          </p:cNvPr>
          <p:cNvCxnSpPr>
            <a:cxnSpLocks/>
            <a:stCxn id="9" idx="1"/>
            <a:endCxn id="39" idx="3"/>
          </p:cNvCxnSpPr>
          <p:nvPr/>
        </p:nvCxnSpPr>
        <p:spPr>
          <a:xfrm flipH="1">
            <a:off x="3975450" y="3429000"/>
            <a:ext cx="1375792" cy="91416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B058F30-A01A-8F9A-83CB-27F95C55A65D}"/>
              </a:ext>
            </a:extLst>
          </p:cNvPr>
          <p:cNvSpPr txBox="1"/>
          <p:nvPr/>
        </p:nvSpPr>
        <p:spPr>
          <a:xfrm>
            <a:off x="203883" y="4632129"/>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where couriers may need to pick up and restrictions</a:t>
            </a:r>
          </a:p>
        </p:txBody>
      </p:sp>
      <p:cxnSp>
        <p:nvCxnSpPr>
          <p:cNvPr id="38" name="Straight Arrow Connector 37">
            <a:extLst>
              <a:ext uri="{FF2B5EF4-FFF2-40B4-BE49-F238E27FC236}">
                <a16:creationId xmlns:a16="http://schemas.microsoft.com/office/drawing/2014/main" id="{BB1F2760-A4AD-2063-449B-315643DEC0A8}"/>
              </a:ext>
            </a:extLst>
          </p:cNvPr>
          <p:cNvCxnSpPr>
            <a:cxnSpLocks/>
            <a:stCxn id="37" idx="0"/>
          </p:cNvCxnSpPr>
          <p:nvPr/>
        </p:nvCxnSpPr>
        <p:spPr>
          <a:xfrm flipV="1">
            <a:off x="1036640" y="4246058"/>
            <a:ext cx="1315493" cy="3860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77CBCB0-D252-F8A9-AD28-207DFCE1BC14}"/>
              </a:ext>
            </a:extLst>
          </p:cNvPr>
          <p:cNvSpPr txBox="1"/>
          <p:nvPr/>
        </p:nvSpPr>
        <p:spPr>
          <a:xfrm>
            <a:off x="6318933" y="3982915"/>
            <a:ext cx="251145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Out-Only is the Publish-Subscribe pattern; a producer is not aware of its consumers; the notification has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loose coupling</a:t>
            </a:r>
          </a:p>
        </p:txBody>
      </p:sp>
      <p:cxnSp>
        <p:nvCxnSpPr>
          <p:cNvPr id="90" name="Straight Arrow Connector 89">
            <a:extLst>
              <a:ext uri="{FF2B5EF4-FFF2-40B4-BE49-F238E27FC236}">
                <a16:creationId xmlns:a16="http://schemas.microsoft.com/office/drawing/2014/main" id="{9314106E-E6B0-861A-7136-C9CE7AB2E54F}"/>
              </a:ext>
            </a:extLst>
          </p:cNvPr>
          <p:cNvCxnSpPr>
            <a:cxnSpLocks/>
          </p:cNvCxnSpPr>
          <p:nvPr/>
        </p:nvCxnSpPr>
        <p:spPr>
          <a:xfrm flipH="1">
            <a:off x="4292056" y="3821478"/>
            <a:ext cx="858053" cy="6086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32023D2-0F63-6CB2-73C9-9A84E77FA38C}"/>
              </a:ext>
            </a:extLst>
          </p:cNvPr>
          <p:cNvCxnSpPr>
            <a:cxnSpLocks/>
            <a:stCxn id="9" idx="1"/>
            <a:endCxn id="22" idx="3"/>
          </p:cNvCxnSpPr>
          <p:nvPr/>
        </p:nvCxnSpPr>
        <p:spPr>
          <a:xfrm flipH="1">
            <a:off x="4034404" y="3429000"/>
            <a:ext cx="1316837" cy="1852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5CA6253B-9297-B3BD-5A3A-222494950534}"/>
              </a:ext>
            </a:extLst>
          </p:cNvPr>
          <p:cNvCxnSpPr>
            <a:cxnSpLocks/>
          </p:cNvCxnSpPr>
          <p:nvPr/>
        </p:nvCxnSpPr>
        <p:spPr>
          <a:xfrm flipH="1">
            <a:off x="4147537" y="3294685"/>
            <a:ext cx="699206" cy="89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14460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4" grpId="0"/>
      <p:bldP spid="26" grpId="0"/>
      <p:bldP spid="31" grpId="0"/>
      <p:bldP spid="28" grpId="0"/>
      <p:bldP spid="37" grpId="0"/>
      <p:bldP spid="5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GB" dirty="0"/>
              <a:t>In-Out (Request-Reaction)</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29</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41769" y="3581353"/>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03471" y="3581362"/>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21533" y="371842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54259" y="3289098"/>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23655" y="3350520"/>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21533" y="389256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54259" y="41664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54259" y="4270139"/>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572000" y="1729416"/>
            <a:ext cx="348002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In-Out pattern the provider receives a request from the requestor on one channel, and returns a response from the operation triggered by that message on a separate channel.</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190780" y="3649230"/>
            <a:ext cx="933420"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52482" y="3662048"/>
            <a:ext cx="881743" cy="300082"/>
          </a:xfrm>
          <a:prstGeom prst="rect">
            <a:avLst/>
          </a:prstGeom>
          <a:pattFill prst="wdUpDiag">
            <a:fgClr>
              <a:schemeClr val="accent4">
                <a:lumMod val="40000"/>
                <a:lumOff val="60000"/>
              </a:schemeClr>
            </a:fgClr>
            <a:bgClr>
              <a:schemeClr val="bg1"/>
            </a:bgClr>
          </a:patt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027517" y="2860495"/>
            <a:ext cx="2284497" cy="8895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038574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Day One Messaging</a:t>
            </a:r>
          </a:p>
        </p:txBody>
      </p:sp>
      <p:sp>
        <p:nvSpPr>
          <p:cNvPr id="3" name="Content Placeholder 2"/>
          <p:cNvSpPr>
            <a:spLocks noGrp="1"/>
          </p:cNvSpPr>
          <p:nvPr>
            <p:ph idx="1"/>
          </p:nvPr>
        </p:nvSpPr>
        <p:spPr/>
        <p:txBody>
          <a:bodyPr>
            <a:normAutofit/>
          </a:bodyPr>
          <a:lstStyle/>
          <a:p>
            <a:r>
              <a:rPr lang="en-US" sz="2400" dirty="0"/>
              <a:t>Distribution</a:t>
            </a:r>
          </a:p>
          <a:p>
            <a:r>
              <a:rPr lang="en-US" sz="2400" dirty="0"/>
              <a:t>Integration Styles</a:t>
            </a:r>
          </a:p>
          <a:p>
            <a:r>
              <a:rPr lang="en-US" sz="2400" dirty="0"/>
              <a:t>Request Driven Architectures</a:t>
            </a:r>
          </a:p>
          <a:p>
            <a:r>
              <a:rPr lang="en-US" sz="2400" dirty="0"/>
              <a:t>Event Driven Architectures</a:t>
            </a:r>
          </a:p>
          <a:p>
            <a:r>
              <a:rPr lang="en-US" sz="2400" dirty="0"/>
              <a:t>Reactive Architectures</a:t>
            </a:r>
          </a:p>
          <a:p>
            <a:r>
              <a:rPr lang="en-US" sz="2400" dirty="0"/>
              <a:t>Messaging Patterns</a:t>
            </a:r>
          </a:p>
        </p:txBody>
      </p:sp>
      <p:sp>
        <p:nvSpPr>
          <p:cNvPr id="4" name="Slide Number Placeholder 3"/>
          <p:cNvSpPr>
            <a:spLocks noGrp="1"/>
          </p:cNvSpPr>
          <p:nvPr>
            <p:ph type="sldNum" sz="quarter" idx="12"/>
          </p:nvPr>
        </p:nvSpPr>
        <p:spPr/>
        <p:txBody>
          <a:bodyPr/>
          <a:lstStyle/>
          <a:p>
            <a:fld id="{867D4A06-35AE-BD4A-84A9-613A26F3D41D}" type="slidenum">
              <a:rPr lang="en-US" smtClean="0"/>
              <a:pPr/>
              <a:t>3</a:t>
            </a:fld>
            <a:endParaRPr lang="en-US"/>
          </a:p>
        </p:txBody>
      </p:sp>
    </p:spTree>
    <p:extLst>
      <p:ext uri="{BB962C8B-B14F-4D97-AF65-F5344CB8AC3E}">
        <p14:creationId xmlns:p14="http://schemas.microsoft.com/office/powerpoint/2010/main" val="512194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277"/>
            <a:ext cx="9144000" cy="415476"/>
          </a:xfrm>
          <a:prstGeom prst="rect">
            <a:avLst/>
          </a:prstGeom>
          <a:noFill/>
          <a:ln>
            <a:noFill/>
          </a:ln>
        </p:spPr>
        <p:txBody>
          <a:bodyPr spcFirstLastPara="1" wrap="square" lIns="68569" tIns="68569" rIns="68569" bIns="68569" anchor="t" anchorCtr="0">
            <a:spAutoFit/>
          </a:bodyPr>
          <a:lstStyle/>
          <a:p>
            <a:r>
              <a:rPr lang="en-GB" dirty="0"/>
              <a:t>Request-Reaction (Command-Acknowledgement)</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30</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20929" y="2990599"/>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782631" y="2990608"/>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00693" y="312767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33419" y="269834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02815" y="2759767"/>
            <a:ext cx="962141" cy="253916"/>
          </a:xfrm>
          <a:prstGeom prst="rect">
            <a:avLst/>
          </a:prstGeom>
          <a:noFill/>
        </p:spPr>
        <p:txBody>
          <a:bodyPr wrap="square" rtlCol="0">
            <a:spAutoFit/>
          </a:bodyPr>
          <a:lstStyle/>
          <a:p>
            <a:r>
              <a:rPr lang="en-GB" sz="1050" dirty="0"/>
              <a:t>1.1 checkout()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00693" y="330181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33419" y="357567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33418" y="3679385"/>
            <a:ext cx="1586537" cy="253916"/>
          </a:xfrm>
          <a:prstGeom prst="rect">
            <a:avLst/>
          </a:prstGeom>
          <a:noFill/>
        </p:spPr>
        <p:txBody>
          <a:bodyPr wrap="square" rtlCol="0">
            <a:spAutoFit/>
          </a:bodyPr>
          <a:lstStyle/>
          <a:p>
            <a:r>
              <a:rPr lang="en-GB" sz="1050" dirty="0"/>
              <a:t>1.2 </a:t>
            </a:r>
            <a:r>
              <a:rPr lang="en-GB" sz="1050" dirty="0" err="1"/>
              <a:t>successfulpayment</a:t>
            </a:r>
            <a:r>
              <a:rPr lang="en-GB" sz="1050" dirty="0"/>
              <a: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169941" y="3058477"/>
            <a:ext cx="881743"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31642" y="3071295"/>
            <a:ext cx="881743" cy="300082"/>
          </a:xfrm>
          <a:prstGeom prst="rect">
            <a:avLst/>
          </a:prstGeom>
          <a:noFill/>
        </p:spPr>
        <p:txBody>
          <a:bodyPr wrap="square" rtlCol="0">
            <a:spAutoFit/>
          </a:bodyPr>
          <a:lstStyle/>
          <a:p>
            <a:r>
              <a:rPr lang="en-GB" sz="1350" dirty="0"/>
              <a:t>:Cashier</a:t>
            </a:r>
          </a:p>
        </p:txBody>
      </p:sp>
      <p:sp>
        <p:nvSpPr>
          <p:cNvPr id="9" name="TextBox 8">
            <a:extLst>
              <a:ext uri="{FF2B5EF4-FFF2-40B4-BE49-F238E27FC236}">
                <a16:creationId xmlns:a16="http://schemas.microsoft.com/office/drawing/2014/main" id="{75FF5848-40F3-6484-B5F5-4AD7B4A4A892}"/>
              </a:ext>
            </a:extLst>
          </p:cNvPr>
          <p:cNvSpPr txBox="1"/>
          <p:nvPr/>
        </p:nvSpPr>
        <p:spPr>
          <a:xfrm>
            <a:off x="645428" y="4161785"/>
            <a:ext cx="30860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can support the Request-Response or Command-Acknowledgement pattern; a requestor triggers an operation on the provider and gets a response</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DC71A5C5-14D0-5579-5B1B-A29CC764BCD8}"/>
              </a:ext>
            </a:extLst>
          </p:cNvPr>
          <p:cNvSpPr txBox="1"/>
          <p:nvPr/>
        </p:nvSpPr>
        <p:spPr>
          <a:xfrm>
            <a:off x="6866615" y="1538314"/>
            <a:ext cx="1665514"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Takes payment for the agreed amount and turns a basket into an order</a:t>
            </a:r>
          </a:p>
        </p:txBody>
      </p:sp>
      <p:cxnSp>
        <p:nvCxnSpPr>
          <p:cNvPr id="15" name="Straight Arrow Connector 14">
            <a:extLst>
              <a:ext uri="{FF2B5EF4-FFF2-40B4-BE49-F238E27FC236}">
                <a16:creationId xmlns:a16="http://schemas.microsoft.com/office/drawing/2014/main" id="{BEC2FF5D-4923-3924-30C9-1BC278C9DEC9}"/>
              </a:ext>
            </a:extLst>
          </p:cNvPr>
          <p:cNvCxnSpPr>
            <a:cxnSpLocks/>
            <a:stCxn id="10" idx="2"/>
          </p:cNvCxnSpPr>
          <p:nvPr/>
        </p:nvCxnSpPr>
        <p:spPr>
          <a:xfrm flipH="1">
            <a:off x="7266635" y="2669393"/>
            <a:ext cx="432737" cy="112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8C950A8-89CD-E00D-51A6-B268AFFC7F28}"/>
              </a:ext>
            </a:extLst>
          </p:cNvPr>
          <p:cNvSpPr txBox="1"/>
          <p:nvPr/>
        </p:nvSpPr>
        <p:spPr>
          <a:xfrm>
            <a:off x="844866" y="1748841"/>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items for purchase by a customer of our ecommerce site</a:t>
            </a:r>
          </a:p>
        </p:txBody>
      </p:sp>
      <p:cxnSp>
        <p:nvCxnSpPr>
          <p:cNvPr id="18" name="Straight Arrow Connector 17">
            <a:extLst>
              <a:ext uri="{FF2B5EF4-FFF2-40B4-BE49-F238E27FC236}">
                <a16:creationId xmlns:a16="http://schemas.microsoft.com/office/drawing/2014/main" id="{13E534C0-5BF2-A0AC-BEA8-85FB1F58B5E9}"/>
              </a:ext>
            </a:extLst>
          </p:cNvPr>
          <p:cNvCxnSpPr>
            <a:cxnSpLocks/>
            <a:stCxn id="16" idx="2"/>
          </p:cNvCxnSpPr>
          <p:nvPr/>
        </p:nvCxnSpPr>
        <p:spPr>
          <a:xfrm>
            <a:off x="1677623" y="2672171"/>
            <a:ext cx="926653" cy="3130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E06FA23-FCCB-FB6A-E72A-4D6E6CC1EE5F}"/>
              </a:ext>
            </a:extLst>
          </p:cNvPr>
          <p:cNvSpPr txBox="1"/>
          <p:nvPr/>
        </p:nvSpPr>
        <p:spPr>
          <a:xfrm>
            <a:off x="3360837" y="1642815"/>
            <a:ext cx="2082092" cy="923330"/>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Command: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asking checkout for the operation to price a basket</a:t>
            </a:r>
          </a:p>
        </p:txBody>
      </p:sp>
      <p:cxnSp>
        <p:nvCxnSpPr>
          <p:cNvPr id="21" name="Straight Arrow Connector 20">
            <a:extLst>
              <a:ext uri="{FF2B5EF4-FFF2-40B4-BE49-F238E27FC236}">
                <a16:creationId xmlns:a16="http://schemas.microsoft.com/office/drawing/2014/main" id="{9427CBDB-C280-D9F0-9690-A2713CC58D5F}"/>
              </a:ext>
            </a:extLst>
          </p:cNvPr>
          <p:cNvCxnSpPr>
            <a:cxnSpLocks/>
            <a:stCxn id="20" idx="2"/>
          </p:cNvCxnSpPr>
          <p:nvPr/>
        </p:nvCxnSpPr>
        <p:spPr>
          <a:xfrm flipH="1" flipV="1">
            <a:off x="4350404" y="2388865"/>
            <a:ext cx="51479" cy="1772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32565A2-8D79-4CE6-AF0C-D845B6719197}"/>
              </a:ext>
            </a:extLst>
          </p:cNvPr>
          <p:cNvSpPr txBox="1"/>
          <p:nvPr/>
        </p:nvSpPr>
        <p:spPr>
          <a:xfrm>
            <a:off x="4809214" y="4420677"/>
            <a:ext cx="2057400"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Response: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the basket has been paid for</a:t>
            </a:r>
          </a:p>
        </p:txBody>
      </p:sp>
      <p:cxnSp>
        <p:nvCxnSpPr>
          <p:cNvPr id="24" name="Straight Arrow Connector 23">
            <a:extLst>
              <a:ext uri="{FF2B5EF4-FFF2-40B4-BE49-F238E27FC236}">
                <a16:creationId xmlns:a16="http://schemas.microsoft.com/office/drawing/2014/main" id="{949C16F4-F590-B6DF-B5E8-0EF83A8956A7}"/>
              </a:ext>
            </a:extLst>
          </p:cNvPr>
          <p:cNvCxnSpPr>
            <a:cxnSpLocks/>
            <a:stCxn id="22" idx="0"/>
          </p:cNvCxnSpPr>
          <p:nvPr/>
        </p:nvCxnSpPr>
        <p:spPr>
          <a:xfrm flipH="1" flipV="1">
            <a:off x="4853272" y="3966700"/>
            <a:ext cx="984642" cy="4539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342397"/>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962"/>
            <a:ext cx="9144000" cy="415476"/>
          </a:xfrm>
          <a:prstGeom prst="rect">
            <a:avLst/>
          </a:prstGeom>
          <a:noFill/>
          <a:ln>
            <a:noFill/>
          </a:ln>
        </p:spPr>
        <p:txBody>
          <a:bodyPr spcFirstLastPara="1" wrap="square" lIns="68569" tIns="68569" rIns="68569" bIns="68569" anchor="t" anchorCtr="0">
            <a:spAutoFit/>
          </a:bodyPr>
          <a:lstStyle/>
          <a:p>
            <a:r>
              <a:rPr lang="en-GB" dirty="0"/>
              <a:t>In-Out (Query-Result)</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31</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62874" y="2937332"/>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24576" y="2937341"/>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42638" y="307440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75364" y="2645078"/>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44760" y="2706500"/>
            <a:ext cx="1314427" cy="253916"/>
          </a:xfrm>
          <a:prstGeom prst="rect">
            <a:avLst/>
          </a:prstGeom>
          <a:noFill/>
        </p:spPr>
        <p:txBody>
          <a:bodyPr wrap="square" rtlCol="0">
            <a:spAutoFit/>
          </a:bodyPr>
          <a:lstStyle/>
          <a:p>
            <a:r>
              <a:rPr lang="en-GB" sz="1050" dirty="0"/>
              <a:t>1.1 </a:t>
            </a:r>
            <a:r>
              <a:rPr lang="en-GB" sz="1050" dirty="0" err="1"/>
              <a:t>getdeliveryfees</a:t>
            </a:r>
            <a:r>
              <a:rPr lang="en-GB" sz="1050" dirty="0"/>
              <a: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42638" y="324854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75364" y="352240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75364" y="3626118"/>
            <a:ext cx="1187905" cy="253916"/>
          </a:xfrm>
          <a:prstGeom prst="rect">
            <a:avLst/>
          </a:prstGeom>
          <a:noFill/>
        </p:spPr>
        <p:txBody>
          <a:bodyPr wrap="square" rtlCol="0">
            <a:spAutoFit/>
          </a:bodyPr>
          <a:lstStyle/>
          <a:p>
            <a:r>
              <a:rPr lang="en-GB" sz="1050" dirty="0"/>
              <a:t>1.2 </a:t>
            </a:r>
            <a:r>
              <a:rPr lang="en-GB" sz="1050" dirty="0" err="1"/>
              <a:t>deliverfee</a:t>
            </a:r>
            <a:r>
              <a:rPr lang="en-GB" sz="1050" dirty="0"/>
              <a: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11886" y="3005210"/>
            <a:ext cx="881743"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73587" y="3018028"/>
            <a:ext cx="881743" cy="300082"/>
          </a:xfrm>
          <a:prstGeom prst="rect">
            <a:avLst/>
          </a:prstGeom>
          <a:noFill/>
        </p:spPr>
        <p:txBody>
          <a:bodyPr wrap="square" rtlCol="0">
            <a:spAutoFit/>
          </a:bodyPr>
          <a:lstStyle/>
          <a:p>
            <a:r>
              <a:rPr lang="en-GB" sz="1350" dirty="0"/>
              <a:t>:Delivery</a:t>
            </a:r>
          </a:p>
        </p:txBody>
      </p:sp>
      <p:sp>
        <p:nvSpPr>
          <p:cNvPr id="9" name="TextBox 8">
            <a:extLst>
              <a:ext uri="{FF2B5EF4-FFF2-40B4-BE49-F238E27FC236}">
                <a16:creationId xmlns:a16="http://schemas.microsoft.com/office/drawing/2014/main" id="{75FF5848-40F3-6484-B5F5-4AD7B4A4A892}"/>
              </a:ext>
            </a:extLst>
          </p:cNvPr>
          <p:cNvSpPr txBox="1"/>
          <p:nvPr/>
        </p:nvSpPr>
        <p:spPr>
          <a:xfrm>
            <a:off x="687373" y="4108519"/>
            <a:ext cx="251145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can support the Query-Result pattern; a requestor triggers a query on the provider and gets a result</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C6BA4B34-452C-1169-BD83-418093D3BF67}"/>
              </a:ext>
            </a:extLst>
          </p:cNvPr>
          <p:cNvSpPr txBox="1"/>
          <p:nvPr/>
        </p:nvSpPr>
        <p:spPr>
          <a:xfrm>
            <a:off x="886811" y="1695574"/>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items for purchase by a customer of our ecommerce site</a:t>
            </a:r>
          </a:p>
        </p:txBody>
      </p:sp>
      <p:cxnSp>
        <p:nvCxnSpPr>
          <p:cNvPr id="15" name="Straight Arrow Connector 14">
            <a:extLst>
              <a:ext uri="{FF2B5EF4-FFF2-40B4-BE49-F238E27FC236}">
                <a16:creationId xmlns:a16="http://schemas.microsoft.com/office/drawing/2014/main" id="{80D32098-6DF8-5E03-48F5-00654E952997}"/>
              </a:ext>
            </a:extLst>
          </p:cNvPr>
          <p:cNvCxnSpPr>
            <a:cxnSpLocks/>
            <a:stCxn id="10" idx="2"/>
          </p:cNvCxnSpPr>
          <p:nvPr/>
        </p:nvCxnSpPr>
        <p:spPr>
          <a:xfrm>
            <a:off x="1719568" y="2618904"/>
            <a:ext cx="926653" cy="3130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72BA403-6892-AB7B-B27B-98AC86028E56}"/>
              </a:ext>
            </a:extLst>
          </p:cNvPr>
          <p:cNvSpPr txBox="1"/>
          <p:nvPr/>
        </p:nvSpPr>
        <p:spPr>
          <a:xfrm>
            <a:off x="3541712" y="1847579"/>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Query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asking for delivery fees for this basket</a:t>
            </a:r>
          </a:p>
        </p:txBody>
      </p:sp>
      <p:cxnSp>
        <p:nvCxnSpPr>
          <p:cNvPr id="18" name="Straight Arrow Connector 17">
            <a:extLst>
              <a:ext uri="{FF2B5EF4-FFF2-40B4-BE49-F238E27FC236}">
                <a16:creationId xmlns:a16="http://schemas.microsoft.com/office/drawing/2014/main" id="{51F3AD20-2588-8B21-B3CD-2C078DF4CF23}"/>
              </a:ext>
            </a:extLst>
          </p:cNvPr>
          <p:cNvCxnSpPr>
            <a:cxnSpLocks/>
            <a:stCxn id="16" idx="2"/>
          </p:cNvCxnSpPr>
          <p:nvPr/>
        </p:nvCxnSpPr>
        <p:spPr>
          <a:xfrm>
            <a:off x="4374469" y="2563160"/>
            <a:ext cx="156811" cy="304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C291A6B-53FB-F315-4463-10BCEAADD4C9}"/>
              </a:ext>
            </a:extLst>
          </p:cNvPr>
          <p:cNvSpPr txBox="1"/>
          <p:nvPr/>
        </p:nvSpPr>
        <p:spPr>
          <a:xfrm>
            <a:off x="6908560" y="1485047"/>
            <a:ext cx="1665514"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Determines the delivery fee based on store and items in the basket</a:t>
            </a:r>
          </a:p>
        </p:txBody>
      </p:sp>
      <p:cxnSp>
        <p:nvCxnSpPr>
          <p:cNvPr id="21" name="Straight Arrow Connector 20">
            <a:extLst>
              <a:ext uri="{FF2B5EF4-FFF2-40B4-BE49-F238E27FC236}">
                <a16:creationId xmlns:a16="http://schemas.microsoft.com/office/drawing/2014/main" id="{2837A43E-C022-1891-D140-34C7F60191FD}"/>
              </a:ext>
            </a:extLst>
          </p:cNvPr>
          <p:cNvCxnSpPr>
            <a:cxnSpLocks/>
            <a:stCxn id="20" idx="2"/>
          </p:cNvCxnSpPr>
          <p:nvPr/>
        </p:nvCxnSpPr>
        <p:spPr>
          <a:xfrm flipH="1">
            <a:off x="7308580" y="2616126"/>
            <a:ext cx="432737" cy="112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A9190E3-7E91-B468-F26B-203009410BD9}"/>
              </a:ext>
            </a:extLst>
          </p:cNvPr>
          <p:cNvSpPr txBox="1"/>
          <p:nvPr/>
        </p:nvSpPr>
        <p:spPr>
          <a:xfrm>
            <a:off x="4851160" y="4367410"/>
            <a:ext cx="1665514" cy="923330"/>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Result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the fee for the current state of the basket</a:t>
            </a:r>
          </a:p>
        </p:txBody>
      </p:sp>
      <p:cxnSp>
        <p:nvCxnSpPr>
          <p:cNvPr id="24" name="Straight Arrow Connector 23">
            <a:extLst>
              <a:ext uri="{FF2B5EF4-FFF2-40B4-BE49-F238E27FC236}">
                <a16:creationId xmlns:a16="http://schemas.microsoft.com/office/drawing/2014/main" id="{335C2948-50D9-60DB-3F29-62C0ECE26C30}"/>
              </a:ext>
            </a:extLst>
          </p:cNvPr>
          <p:cNvCxnSpPr>
            <a:cxnSpLocks/>
            <a:stCxn id="22" idx="0"/>
          </p:cNvCxnSpPr>
          <p:nvPr/>
        </p:nvCxnSpPr>
        <p:spPr>
          <a:xfrm flipH="1" flipV="1">
            <a:off x="4895217" y="3913433"/>
            <a:ext cx="788700" cy="4539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602717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962"/>
            <a:ext cx="9144000" cy="415476"/>
          </a:xfrm>
          <a:prstGeom prst="rect">
            <a:avLst/>
          </a:prstGeom>
          <a:noFill/>
          <a:ln>
            <a:noFill/>
          </a:ln>
        </p:spPr>
        <p:txBody>
          <a:bodyPr spcFirstLastPara="1" wrap="square" lIns="68569" tIns="68569" rIns="68569" bIns="68569" anchor="t" anchorCtr="0">
            <a:spAutoFit/>
          </a:bodyPr>
          <a:lstStyle/>
          <a:p>
            <a:r>
              <a:rPr lang="en-GB" dirty="0"/>
              <a:t>In-Out (Subscribe-Notify)</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32</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1615" y="2156382"/>
            <a:ext cx="1379765" cy="2927333"/>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63317" y="2156391"/>
            <a:ext cx="1379765" cy="2927306"/>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1379" y="229346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014105" y="18641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83501" y="1925551"/>
            <a:ext cx="1314427" cy="253916"/>
          </a:xfrm>
          <a:prstGeom prst="rect">
            <a:avLst/>
          </a:prstGeom>
          <a:noFill/>
        </p:spPr>
        <p:txBody>
          <a:bodyPr wrap="square" rtlCol="0">
            <a:spAutoFit/>
          </a:bodyPr>
          <a:lstStyle/>
          <a:p>
            <a:r>
              <a:rPr lang="en-GB" sz="1050" dirty="0"/>
              <a:t>1.1 subscribe()</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1379" y="24675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014105" y="263240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8394" y="2678118"/>
            <a:ext cx="1187905" cy="253916"/>
          </a:xfrm>
          <a:prstGeom prst="rect">
            <a:avLst/>
          </a:prstGeom>
          <a:noFill/>
        </p:spPr>
        <p:txBody>
          <a:bodyPr wrap="square" rtlCol="0">
            <a:spAutoFit/>
          </a:bodyPr>
          <a:lstStyle/>
          <a:p>
            <a:r>
              <a:rPr lang="en-GB" sz="1050" dirty="0"/>
              <a:t>1.2 confirm()</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50627" y="2224261"/>
            <a:ext cx="986943"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2328" y="2237079"/>
            <a:ext cx="881743" cy="300082"/>
          </a:xfrm>
          <a:prstGeom prst="rect">
            <a:avLst/>
          </a:prstGeom>
          <a:noFill/>
        </p:spPr>
        <p:txBody>
          <a:bodyPr wrap="square" rtlCol="0">
            <a:spAutoFit/>
          </a:bodyPr>
          <a:lstStyle/>
          <a:p>
            <a:r>
              <a:rPr lang="en-GB" sz="1350" dirty="0"/>
              <a:t>:provider</a:t>
            </a:r>
          </a:p>
        </p:txBody>
      </p:sp>
      <p:sp>
        <p:nvSpPr>
          <p:cNvPr id="9" name="TextBox 8">
            <a:extLst>
              <a:ext uri="{FF2B5EF4-FFF2-40B4-BE49-F238E27FC236}">
                <a16:creationId xmlns:a16="http://schemas.microsoft.com/office/drawing/2014/main" id="{75FF5848-40F3-6484-B5F5-4AD7B4A4A892}"/>
              </a:ext>
            </a:extLst>
          </p:cNvPr>
          <p:cNvSpPr txBox="1"/>
          <p:nvPr/>
        </p:nvSpPr>
        <p:spPr>
          <a:xfrm>
            <a:off x="262504" y="5206714"/>
            <a:ext cx="2511456"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coupled with Out-Only can support a Subscribe-Notify pattern; a requestor requests to subscribe to a provider (start/stop)</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C6BA4B34-452C-1169-BD83-418093D3BF67}"/>
              </a:ext>
            </a:extLst>
          </p:cNvPr>
          <p:cNvSpPr txBox="1"/>
          <p:nvPr/>
        </p:nvSpPr>
        <p:spPr>
          <a:xfrm>
            <a:off x="925552" y="914625"/>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wants to subscribe to notifications</a:t>
            </a:r>
          </a:p>
        </p:txBody>
      </p:sp>
      <p:cxnSp>
        <p:nvCxnSpPr>
          <p:cNvPr id="15" name="Straight Arrow Connector 14">
            <a:extLst>
              <a:ext uri="{FF2B5EF4-FFF2-40B4-BE49-F238E27FC236}">
                <a16:creationId xmlns:a16="http://schemas.microsoft.com/office/drawing/2014/main" id="{80D32098-6DF8-5E03-48F5-00654E952997}"/>
              </a:ext>
            </a:extLst>
          </p:cNvPr>
          <p:cNvCxnSpPr>
            <a:cxnSpLocks/>
            <a:stCxn id="10" idx="2"/>
          </p:cNvCxnSpPr>
          <p:nvPr/>
        </p:nvCxnSpPr>
        <p:spPr>
          <a:xfrm>
            <a:off x="1758309" y="1630206"/>
            <a:ext cx="926653" cy="5208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72BA403-6892-AB7B-B27B-98AC86028E56}"/>
              </a:ext>
            </a:extLst>
          </p:cNvPr>
          <p:cNvSpPr txBox="1"/>
          <p:nvPr/>
        </p:nvSpPr>
        <p:spPr>
          <a:xfrm>
            <a:off x="3732414" y="974417"/>
            <a:ext cx="1665514" cy="50783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Subscription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request</a:t>
            </a:r>
          </a:p>
        </p:txBody>
      </p:sp>
      <p:cxnSp>
        <p:nvCxnSpPr>
          <p:cNvPr id="18" name="Straight Arrow Connector 17">
            <a:extLst>
              <a:ext uri="{FF2B5EF4-FFF2-40B4-BE49-F238E27FC236}">
                <a16:creationId xmlns:a16="http://schemas.microsoft.com/office/drawing/2014/main" id="{51F3AD20-2588-8B21-B3CD-2C078DF4CF23}"/>
              </a:ext>
            </a:extLst>
          </p:cNvPr>
          <p:cNvCxnSpPr>
            <a:cxnSpLocks/>
            <a:stCxn id="16" idx="2"/>
          </p:cNvCxnSpPr>
          <p:nvPr/>
        </p:nvCxnSpPr>
        <p:spPr>
          <a:xfrm>
            <a:off x="4565171" y="1482248"/>
            <a:ext cx="156811" cy="2382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C291A6B-53FB-F315-4463-10BCEAADD4C9}"/>
              </a:ext>
            </a:extLst>
          </p:cNvPr>
          <p:cNvSpPr txBox="1"/>
          <p:nvPr/>
        </p:nvSpPr>
        <p:spPr>
          <a:xfrm>
            <a:off x="6947301" y="704098"/>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Manages a list of subscribers</a:t>
            </a:r>
          </a:p>
        </p:txBody>
      </p:sp>
      <p:cxnSp>
        <p:nvCxnSpPr>
          <p:cNvPr id="21" name="Straight Arrow Connector 20">
            <a:extLst>
              <a:ext uri="{FF2B5EF4-FFF2-40B4-BE49-F238E27FC236}">
                <a16:creationId xmlns:a16="http://schemas.microsoft.com/office/drawing/2014/main" id="{2837A43E-C022-1891-D140-34C7F60191FD}"/>
              </a:ext>
            </a:extLst>
          </p:cNvPr>
          <p:cNvCxnSpPr>
            <a:cxnSpLocks/>
            <a:stCxn id="20" idx="2"/>
          </p:cNvCxnSpPr>
          <p:nvPr/>
        </p:nvCxnSpPr>
        <p:spPr>
          <a:xfrm flipH="1">
            <a:off x="7347321" y="1419679"/>
            <a:ext cx="432737" cy="5281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A9190E3-7E91-B468-F26B-203009410BD9}"/>
              </a:ext>
            </a:extLst>
          </p:cNvPr>
          <p:cNvSpPr txBox="1"/>
          <p:nvPr/>
        </p:nvSpPr>
        <p:spPr>
          <a:xfrm>
            <a:off x="7243081" y="3087296"/>
            <a:ext cx="1576335"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Query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(optional) optionally we ask the requestor to confirm (note role switch!)</a:t>
            </a:r>
          </a:p>
        </p:txBody>
      </p:sp>
      <p:cxnSp>
        <p:nvCxnSpPr>
          <p:cNvPr id="24" name="Straight Arrow Connector 23">
            <a:extLst>
              <a:ext uri="{FF2B5EF4-FFF2-40B4-BE49-F238E27FC236}">
                <a16:creationId xmlns:a16="http://schemas.microsoft.com/office/drawing/2014/main" id="{335C2948-50D9-60DB-3F29-62C0ECE26C30}"/>
              </a:ext>
            </a:extLst>
          </p:cNvPr>
          <p:cNvCxnSpPr>
            <a:cxnSpLocks/>
            <a:stCxn id="7" idx="3"/>
          </p:cNvCxnSpPr>
          <p:nvPr/>
        </p:nvCxnSpPr>
        <p:spPr>
          <a:xfrm flipH="1" flipV="1">
            <a:off x="4846870" y="2995012"/>
            <a:ext cx="2396212" cy="625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1F4D9B3-3A91-1EFB-285E-15858B85576A}"/>
              </a:ext>
            </a:extLst>
          </p:cNvPr>
          <p:cNvCxnSpPr>
            <a:cxnSpLocks/>
          </p:cNvCxnSpPr>
          <p:nvPr/>
        </p:nvCxnSpPr>
        <p:spPr>
          <a:xfrm flipV="1">
            <a:off x="3381378" y="330157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BD5CB94-FC8D-D770-1D69-4F9862A29914}"/>
              </a:ext>
            </a:extLst>
          </p:cNvPr>
          <p:cNvCxnSpPr/>
          <p:nvPr/>
        </p:nvCxnSpPr>
        <p:spPr>
          <a:xfrm>
            <a:off x="3995372" y="347081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86C7D70-3142-8DF0-A721-B3CA076C7666}"/>
              </a:ext>
            </a:extLst>
          </p:cNvPr>
          <p:cNvSpPr txBox="1"/>
          <p:nvPr/>
        </p:nvSpPr>
        <p:spPr>
          <a:xfrm>
            <a:off x="4064768" y="3532237"/>
            <a:ext cx="1314427" cy="253916"/>
          </a:xfrm>
          <a:prstGeom prst="rect">
            <a:avLst/>
          </a:prstGeom>
          <a:noFill/>
        </p:spPr>
        <p:txBody>
          <a:bodyPr wrap="square" rtlCol="0">
            <a:spAutoFit/>
          </a:bodyPr>
          <a:lstStyle/>
          <a:p>
            <a:r>
              <a:rPr lang="en-GB" sz="1050" dirty="0"/>
              <a:t>1.3 confirmed()</a:t>
            </a:r>
          </a:p>
        </p:txBody>
      </p:sp>
      <p:cxnSp>
        <p:nvCxnSpPr>
          <p:cNvPr id="28" name="Straight Arrow Connector 27">
            <a:extLst>
              <a:ext uri="{FF2B5EF4-FFF2-40B4-BE49-F238E27FC236}">
                <a16:creationId xmlns:a16="http://schemas.microsoft.com/office/drawing/2014/main" id="{F252322C-A1FC-EE96-4244-C27316A16879}"/>
              </a:ext>
            </a:extLst>
          </p:cNvPr>
          <p:cNvCxnSpPr>
            <a:cxnSpLocks/>
          </p:cNvCxnSpPr>
          <p:nvPr/>
        </p:nvCxnSpPr>
        <p:spPr>
          <a:xfrm flipH="1">
            <a:off x="5045458" y="3602593"/>
            <a:ext cx="2197621" cy="740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7BAAECD-D2A9-AE66-6E72-766320C7A783}"/>
              </a:ext>
            </a:extLst>
          </p:cNvPr>
          <p:cNvCxnSpPr>
            <a:cxnSpLocks/>
          </p:cNvCxnSpPr>
          <p:nvPr/>
        </p:nvCxnSpPr>
        <p:spPr>
          <a:xfrm flipV="1">
            <a:off x="3393677" y="432194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36C0B69-C7E9-0BD6-7F08-116E3ADF1B20}"/>
              </a:ext>
            </a:extLst>
          </p:cNvPr>
          <p:cNvCxnSpPr>
            <a:cxnSpLocks/>
          </p:cNvCxnSpPr>
          <p:nvPr/>
        </p:nvCxnSpPr>
        <p:spPr>
          <a:xfrm flipH="1">
            <a:off x="4153216" y="4218375"/>
            <a:ext cx="8922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69E2595-3DBD-D20C-9A00-CAE605E4BA66}"/>
              </a:ext>
            </a:extLst>
          </p:cNvPr>
          <p:cNvSpPr txBox="1"/>
          <p:nvPr/>
        </p:nvSpPr>
        <p:spPr>
          <a:xfrm>
            <a:off x="4101839" y="3868187"/>
            <a:ext cx="1172300" cy="253916"/>
          </a:xfrm>
          <a:prstGeom prst="rect">
            <a:avLst/>
          </a:prstGeom>
          <a:noFill/>
        </p:spPr>
        <p:txBody>
          <a:bodyPr wrap="square" rtlCol="0">
            <a:spAutoFit/>
          </a:bodyPr>
          <a:lstStyle/>
          <a:p>
            <a:r>
              <a:rPr lang="en-GB" sz="1050" dirty="0"/>
              <a:t>1.1 notification()</a:t>
            </a:r>
          </a:p>
        </p:txBody>
      </p:sp>
      <p:sp>
        <p:nvSpPr>
          <p:cNvPr id="37" name="TextBox 36">
            <a:extLst>
              <a:ext uri="{FF2B5EF4-FFF2-40B4-BE49-F238E27FC236}">
                <a16:creationId xmlns:a16="http://schemas.microsoft.com/office/drawing/2014/main" id="{193E1D75-0B04-12CD-66F9-1717317EF9F8}"/>
              </a:ext>
            </a:extLst>
          </p:cNvPr>
          <p:cNvSpPr txBox="1"/>
          <p:nvPr/>
        </p:nvSpPr>
        <p:spPr>
          <a:xfrm>
            <a:off x="198985" y="3465298"/>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Start receiving</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 Notifications</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8" name="Straight Arrow Connector 37">
            <a:extLst>
              <a:ext uri="{FF2B5EF4-FFF2-40B4-BE49-F238E27FC236}">
                <a16:creationId xmlns:a16="http://schemas.microsoft.com/office/drawing/2014/main" id="{D0709333-F2FF-2E03-8D41-DA3A744899C3}"/>
              </a:ext>
            </a:extLst>
          </p:cNvPr>
          <p:cNvCxnSpPr>
            <a:cxnSpLocks/>
            <a:endCxn id="35" idx="1"/>
          </p:cNvCxnSpPr>
          <p:nvPr/>
        </p:nvCxnSpPr>
        <p:spPr>
          <a:xfrm>
            <a:off x="1707688" y="3729902"/>
            <a:ext cx="2394151" cy="2652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69DE2B7-6108-D8A7-A275-6B99FD7928B5}"/>
              </a:ext>
            </a:extLst>
          </p:cNvPr>
          <p:cNvCxnSpPr>
            <a:cxnSpLocks/>
          </p:cNvCxnSpPr>
          <p:nvPr/>
        </p:nvCxnSpPr>
        <p:spPr>
          <a:xfrm flipV="1">
            <a:off x="3353675" y="498177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BBADB61-1EC7-731B-5E24-75E0467C29DD}"/>
              </a:ext>
            </a:extLst>
          </p:cNvPr>
          <p:cNvCxnSpPr/>
          <p:nvPr/>
        </p:nvCxnSpPr>
        <p:spPr>
          <a:xfrm>
            <a:off x="3986401" y="455244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513D42F-A816-117D-B3A6-54B091359551}"/>
              </a:ext>
            </a:extLst>
          </p:cNvPr>
          <p:cNvSpPr txBox="1"/>
          <p:nvPr/>
        </p:nvSpPr>
        <p:spPr>
          <a:xfrm>
            <a:off x="4055797" y="4613868"/>
            <a:ext cx="1314427" cy="253916"/>
          </a:xfrm>
          <a:prstGeom prst="rect">
            <a:avLst/>
          </a:prstGeom>
          <a:noFill/>
        </p:spPr>
        <p:txBody>
          <a:bodyPr wrap="square" rtlCol="0">
            <a:spAutoFit/>
          </a:bodyPr>
          <a:lstStyle/>
          <a:p>
            <a:r>
              <a:rPr lang="en-GB" sz="1050" dirty="0"/>
              <a:t>1.1 stop()</a:t>
            </a:r>
          </a:p>
        </p:txBody>
      </p:sp>
      <p:sp>
        <p:nvSpPr>
          <p:cNvPr id="43" name="TextBox 42">
            <a:extLst>
              <a:ext uri="{FF2B5EF4-FFF2-40B4-BE49-F238E27FC236}">
                <a16:creationId xmlns:a16="http://schemas.microsoft.com/office/drawing/2014/main" id="{C8D7565F-500F-B306-4026-2E5014623AB6}"/>
              </a:ext>
            </a:extLst>
          </p:cNvPr>
          <p:cNvSpPr txBox="1"/>
          <p:nvPr/>
        </p:nvSpPr>
        <p:spPr>
          <a:xfrm>
            <a:off x="5045458" y="5460581"/>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Stop receiving</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 Notifications</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44" name="Straight Arrow Connector 43">
            <a:extLst>
              <a:ext uri="{FF2B5EF4-FFF2-40B4-BE49-F238E27FC236}">
                <a16:creationId xmlns:a16="http://schemas.microsoft.com/office/drawing/2014/main" id="{FBC8D8BA-27D9-DDEB-CC6C-8E4D55B0B5FC}"/>
              </a:ext>
            </a:extLst>
          </p:cNvPr>
          <p:cNvCxnSpPr>
            <a:cxnSpLocks/>
            <a:stCxn id="43" idx="0"/>
            <a:endCxn id="42" idx="2"/>
          </p:cNvCxnSpPr>
          <p:nvPr/>
        </p:nvCxnSpPr>
        <p:spPr>
          <a:xfrm flipH="1" flipV="1">
            <a:off x="4713011" y="4867784"/>
            <a:ext cx="1165204" cy="5927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63964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P spid="37" grpId="0"/>
      <p:bldP spid="42" grpId="0"/>
      <p:bldP spid="4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t>Blocking In-Out (Request-Reply) </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33</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226994" y="3539408"/>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6088696" y="3539417"/>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606758" y="367648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239484" y="324715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308880" y="3308575"/>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606758" y="385061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239484" y="412448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239484" y="4228194"/>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857225" y="1687471"/>
            <a:ext cx="3480027"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 unique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Reply To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channel (in the request message header/metadata) and the provider uses that channel for the response, allowing the sender to look up the suspended workflow</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476005" y="3607285"/>
            <a:ext cx="995152"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337707" y="3620103"/>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703861" y="3026299"/>
            <a:ext cx="1893378" cy="10981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F5BBFB4-E4BD-A67C-1D85-84673BD03A20}"/>
              </a:ext>
            </a:extLst>
          </p:cNvPr>
          <p:cNvSpPr txBox="1"/>
          <p:nvPr/>
        </p:nvSpPr>
        <p:spPr>
          <a:xfrm>
            <a:off x="971731" y="1922218"/>
            <a:ext cx="2499426" cy="715581"/>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In order to resume, we need a way to identify the suspended workflow.</a:t>
            </a:r>
            <a:endParaRPr lang="en-GB" sz="1350" dirty="0"/>
          </a:p>
        </p:txBody>
      </p:sp>
      <p:cxnSp>
        <p:nvCxnSpPr>
          <p:cNvPr id="16" name="Straight Arrow Connector 15">
            <a:extLst>
              <a:ext uri="{FF2B5EF4-FFF2-40B4-BE49-F238E27FC236}">
                <a16:creationId xmlns:a16="http://schemas.microsoft.com/office/drawing/2014/main" id="{359CA3E2-97A2-85A7-585E-70CF675F1FC3}"/>
              </a:ext>
            </a:extLst>
          </p:cNvPr>
          <p:cNvCxnSpPr>
            <a:cxnSpLocks/>
            <a:stCxn id="15" idx="2"/>
            <a:endCxn id="6" idx="0"/>
          </p:cNvCxnSpPr>
          <p:nvPr/>
        </p:nvCxnSpPr>
        <p:spPr>
          <a:xfrm>
            <a:off x="2221444" y="2637799"/>
            <a:ext cx="695433" cy="901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87123E-AB85-8619-7363-762783EDABD7}"/>
              </a:ext>
            </a:extLst>
          </p:cNvPr>
          <p:cNvCxnSpPr>
            <a:cxnSpLocks/>
            <a:stCxn id="27" idx="2"/>
          </p:cNvCxnSpPr>
          <p:nvPr/>
        </p:nvCxnSpPr>
        <p:spPr>
          <a:xfrm flipH="1">
            <a:off x="4703861" y="3026299"/>
            <a:ext cx="1893378" cy="1277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43496A8-6FB8-C10D-9007-F6987E122599}"/>
              </a:ext>
            </a:extLst>
          </p:cNvPr>
          <p:cNvSpPr txBox="1"/>
          <p:nvPr/>
        </p:nvSpPr>
        <p:spPr>
          <a:xfrm>
            <a:off x="1226292" y="4739160"/>
            <a:ext cx="2499426" cy="715581"/>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block on the Reply To channel whilst awaiting the reply.</a:t>
            </a:r>
            <a:endParaRPr lang="en-GB" sz="1350" dirty="0"/>
          </a:p>
        </p:txBody>
      </p:sp>
      <p:cxnSp>
        <p:nvCxnSpPr>
          <p:cNvPr id="8" name="Straight Arrow Connector 7">
            <a:extLst>
              <a:ext uri="{FF2B5EF4-FFF2-40B4-BE49-F238E27FC236}">
                <a16:creationId xmlns:a16="http://schemas.microsoft.com/office/drawing/2014/main" id="{FCACA54B-1068-C7F7-7D05-11DBE5A8A16F}"/>
              </a:ext>
            </a:extLst>
          </p:cNvPr>
          <p:cNvCxnSpPr>
            <a:cxnSpLocks/>
            <a:stCxn id="5" idx="0"/>
            <a:endCxn id="6" idx="2"/>
          </p:cNvCxnSpPr>
          <p:nvPr/>
        </p:nvCxnSpPr>
        <p:spPr>
          <a:xfrm flipV="1">
            <a:off x="2476005" y="3977809"/>
            <a:ext cx="440872" cy="7613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8108630"/>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5" grpId="0"/>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90"/>
            <a:ext cx="9144000" cy="415476"/>
          </a:xfrm>
          <a:prstGeom prst="rect">
            <a:avLst/>
          </a:prstGeom>
          <a:noFill/>
          <a:ln>
            <a:noFill/>
          </a:ln>
        </p:spPr>
        <p:txBody>
          <a:bodyPr spcFirstLastPara="1" wrap="square" lIns="68569" tIns="68569" rIns="68569" bIns="68569" anchor="t" anchorCtr="0">
            <a:spAutoFit/>
          </a:bodyPr>
          <a:lstStyle/>
          <a:p>
            <a:r>
              <a:rPr lang="en-GB" dirty="0"/>
              <a:t>Out-In (Solicit-Response)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34</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8881" y="3322499"/>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70583" y="3322508"/>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8645" y="345957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a:cxnSpLocks/>
          </p:cNvCxnSpPr>
          <p:nvPr/>
        </p:nvCxnSpPr>
        <p:spPr>
          <a:xfrm flipH="1">
            <a:off x="4201177" y="2995521"/>
            <a:ext cx="6404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90767" y="3091667"/>
            <a:ext cx="1073833" cy="253916"/>
          </a:xfrm>
          <a:prstGeom prst="rect">
            <a:avLst/>
          </a:prstGeom>
          <a:noFill/>
        </p:spPr>
        <p:txBody>
          <a:bodyPr wrap="square" rtlCol="0">
            <a:spAutoFit/>
          </a:bodyPr>
          <a:lstStyle/>
          <a:p>
            <a:r>
              <a:rPr lang="en-GB" sz="1050" dirty="0"/>
              <a:t>1.1 solicit()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8645" y="363371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a:off x="4201178" y="3864171"/>
            <a:ext cx="76202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1371" y="4123247"/>
            <a:ext cx="1471374" cy="253916"/>
          </a:xfrm>
          <a:prstGeom prst="rect">
            <a:avLst/>
          </a:prstGeom>
          <a:noFill/>
        </p:spPr>
        <p:txBody>
          <a:bodyPr wrap="square" rtlCol="0">
            <a:spAutoFit/>
          </a:bodyPr>
          <a:lstStyle/>
          <a:p>
            <a:r>
              <a:rPr lang="en-GB" sz="1050" dirty="0"/>
              <a:t>1.2 response()</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639112" y="1582524"/>
            <a:ext cx="348002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Out-In pattern a provider solicits a response from a subscriber, and await a confirmation </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57892" y="3390376"/>
            <a:ext cx="933420"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9594" y="3403195"/>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p:cNvCxnSpPr>
          <p:nvPr/>
        </p:nvCxnSpPr>
        <p:spPr>
          <a:xfrm flipH="1">
            <a:off x="4639112" y="2091809"/>
            <a:ext cx="1729354" cy="7462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75B924C-6331-6DF2-A5EE-363586F169A4}"/>
              </a:ext>
            </a:extLst>
          </p:cNvPr>
          <p:cNvSpPr txBox="1"/>
          <p:nvPr/>
        </p:nvSpPr>
        <p:spPr>
          <a:xfrm>
            <a:off x="721150" y="4473910"/>
            <a:ext cx="348002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Out-In pattern the subscriber confirms receipt of the provider’s solicitation </a:t>
            </a:r>
          </a:p>
        </p:txBody>
      </p:sp>
      <p:cxnSp>
        <p:nvCxnSpPr>
          <p:cNvPr id="20" name="Straight Arrow Connector 19">
            <a:extLst>
              <a:ext uri="{FF2B5EF4-FFF2-40B4-BE49-F238E27FC236}">
                <a16:creationId xmlns:a16="http://schemas.microsoft.com/office/drawing/2014/main" id="{A85E2930-7DD1-6F98-A70E-F6E4D98BE367}"/>
              </a:ext>
            </a:extLst>
          </p:cNvPr>
          <p:cNvCxnSpPr>
            <a:cxnSpLocks/>
            <a:stCxn id="18" idx="0"/>
          </p:cNvCxnSpPr>
          <p:nvPr/>
        </p:nvCxnSpPr>
        <p:spPr>
          <a:xfrm flipV="1">
            <a:off x="2461164" y="3939945"/>
            <a:ext cx="333333" cy="5339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8291274"/>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2263"/>
            <a:ext cx="9144000" cy="415476"/>
          </a:xfrm>
          <a:prstGeom prst="rect">
            <a:avLst/>
          </a:prstGeom>
          <a:noFill/>
          <a:ln>
            <a:noFill/>
          </a:ln>
        </p:spPr>
        <p:txBody>
          <a:bodyPr spcFirstLastPara="1" wrap="square" lIns="68569" tIns="68569" rIns="68569" bIns="68569" anchor="t" anchorCtr="0">
            <a:spAutoFit/>
          </a:bodyPr>
          <a:lstStyle/>
          <a:p>
            <a:r>
              <a:rPr lang="en-GB" dirty="0"/>
              <a:t>Out-In (Solicit-Response)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35</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9287" y="3304516"/>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70989" y="3304525"/>
            <a:ext cx="1749011"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9051" y="344159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a:cxnSpLocks/>
          </p:cNvCxnSpPr>
          <p:nvPr/>
        </p:nvCxnSpPr>
        <p:spPr>
          <a:xfrm flipH="1">
            <a:off x="4201583" y="2977538"/>
            <a:ext cx="6404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91173" y="3073683"/>
            <a:ext cx="1073833" cy="253916"/>
          </a:xfrm>
          <a:prstGeom prst="rect">
            <a:avLst/>
          </a:prstGeom>
          <a:noFill/>
        </p:spPr>
        <p:txBody>
          <a:bodyPr wrap="square" rtlCol="0">
            <a:spAutoFit/>
          </a:bodyPr>
          <a:lstStyle/>
          <a:p>
            <a:r>
              <a:rPr lang="en-GB" sz="1050" dirty="0"/>
              <a:t>1.1 solicit()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9051" y="361572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a:off x="4201584" y="3846188"/>
            <a:ext cx="76202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1777" y="3993302"/>
            <a:ext cx="1471374" cy="253916"/>
          </a:xfrm>
          <a:prstGeom prst="rect">
            <a:avLst/>
          </a:prstGeom>
          <a:noFill/>
        </p:spPr>
        <p:txBody>
          <a:bodyPr wrap="square" rtlCol="0">
            <a:spAutoFit/>
          </a:bodyPr>
          <a:lstStyle/>
          <a:p>
            <a:r>
              <a:rPr lang="en-GB" sz="1050" dirty="0"/>
              <a:t>1.2 ready()</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639518" y="1452578"/>
            <a:ext cx="3480027"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Delivery service assigns delivery request to drivers</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028283" y="3372393"/>
            <a:ext cx="1195529" cy="300082"/>
          </a:xfrm>
          <a:prstGeom prst="rect">
            <a:avLst/>
          </a:prstGeom>
          <a:noFill/>
        </p:spPr>
        <p:txBody>
          <a:bodyPr wrap="square" rtlCol="0">
            <a:spAutoFit/>
          </a:bodyPr>
          <a:lstStyle/>
          <a:p>
            <a:r>
              <a:rPr lang="en-GB" sz="1350" dirty="0"/>
              <a:t>:Courier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9999" y="3385211"/>
            <a:ext cx="1379764" cy="300082"/>
          </a:xfrm>
          <a:prstGeom prst="rect">
            <a:avLst/>
          </a:prstGeom>
          <a:noFill/>
        </p:spPr>
        <p:txBody>
          <a:bodyPr wrap="square" rtlCol="0">
            <a:spAutoFit/>
          </a:bodyPr>
          <a:lstStyle/>
          <a:p>
            <a:r>
              <a:rPr lang="en-GB" sz="1350" dirty="0"/>
              <a:t>:Delivery</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a:endCxn id="7" idx="0"/>
          </p:cNvCxnSpPr>
          <p:nvPr/>
        </p:nvCxnSpPr>
        <p:spPr>
          <a:xfrm>
            <a:off x="6379532" y="1960409"/>
            <a:ext cx="365963" cy="13441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75B924C-6331-6DF2-A5EE-363586F169A4}"/>
              </a:ext>
            </a:extLst>
          </p:cNvPr>
          <p:cNvSpPr txBox="1"/>
          <p:nvPr/>
        </p:nvSpPr>
        <p:spPr>
          <a:xfrm>
            <a:off x="721556" y="4343965"/>
            <a:ext cx="3480027"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Courier offers jobs depending on location and busyness</a:t>
            </a:r>
          </a:p>
        </p:txBody>
      </p:sp>
      <p:cxnSp>
        <p:nvCxnSpPr>
          <p:cNvPr id="20" name="Straight Arrow Connector 19">
            <a:extLst>
              <a:ext uri="{FF2B5EF4-FFF2-40B4-BE49-F238E27FC236}">
                <a16:creationId xmlns:a16="http://schemas.microsoft.com/office/drawing/2014/main" id="{A85E2930-7DD1-6F98-A70E-F6E4D98BE367}"/>
              </a:ext>
            </a:extLst>
          </p:cNvPr>
          <p:cNvCxnSpPr>
            <a:cxnSpLocks/>
            <a:stCxn id="18" idx="0"/>
          </p:cNvCxnSpPr>
          <p:nvPr/>
        </p:nvCxnSpPr>
        <p:spPr>
          <a:xfrm flipV="1">
            <a:off x="2461570" y="3810000"/>
            <a:ext cx="333333" cy="5339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933B581-345E-6B23-9A6F-ACBCAAA880A9}"/>
              </a:ext>
            </a:extLst>
          </p:cNvPr>
          <p:cNvSpPr txBox="1"/>
          <p:nvPr/>
        </p:nvSpPr>
        <p:spPr>
          <a:xfrm>
            <a:off x="684925" y="1531808"/>
            <a:ext cx="348002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Query to see if a courier is available to receive orders for delivery; usually Delivery service will follow with notifications of available work.</a:t>
            </a:r>
          </a:p>
        </p:txBody>
      </p:sp>
      <p:cxnSp>
        <p:nvCxnSpPr>
          <p:cNvPr id="15" name="Straight Arrow Connector 14">
            <a:extLst>
              <a:ext uri="{FF2B5EF4-FFF2-40B4-BE49-F238E27FC236}">
                <a16:creationId xmlns:a16="http://schemas.microsoft.com/office/drawing/2014/main" id="{04781FC1-7DB7-B239-DB29-F2B67A0A9C61}"/>
              </a:ext>
            </a:extLst>
          </p:cNvPr>
          <p:cNvCxnSpPr>
            <a:cxnSpLocks/>
            <a:stCxn id="10" idx="2"/>
          </p:cNvCxnSpPr>
          <p:nvPr/>
        </p:nvCxnSpPr>
        <p:spPr>
          <a:xfrm>
            <a:off x="2424939" y="2455138"/>
            <a:ext cx="2071999" cy="522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805493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8" grpId="0"/>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4571A-D8CD-3F43-8645-BB6DC35315CC}"/>
              </a:ext>
            </a:extLst>
          </p:cNvPr>
          <p:cNvSpPr>
            <a:spLocks noGrp="1"/>
          </p:cNvSpPr>
          <p:nvPr>
            <p:ph type="title"/>
          </p:nvPr>
        </p:nvSpPr>
        <p:spPr/>
        <p:txBody>
          <a:bodyPr/>
          <a:lstStyle/>
          <a:p>
            <a:r>
              <a:rPr lang="en-US" dirty="0"/>
              <a:t>Activity AND Correlation</a:t>
            </a:r>
          </a:p>
        </p:txBody>
      </p:sp>
      <p:sp>
        <p:nvSpPr>
          <p:cNvPr id="3" name="Text Placeholder 2">
            <a:extLst>
              <a:ext uri="{FF2B5EF4-FFF2-40B4-BE49-F238E27FC236}">
                <a16:creationId xmlns:a16="http://schemas.microsoft.com/office/drawing/2014/main" id="{E628F769-2698-B249-8C55-3166EE0C9F38}"/>
              </a:ext>
            </a:extLst>
          </p:cNvPr>
          <p:cNvSpPr>
            <a:spLocks noGrp="1"/>
          </p:cNvSpPr>
          <p:nvPr>
            <p:ph type="body" idx="1"/>
          </p:nvPr>
        </p:nvSpPr>
        <p:spPr/>
        <p:txBody>
          <a:bodyPr/>
          <a:lstStyle/>
          <a:p>
            <a:r>
              <a:rPr lang="en-US" dirty="0"/>
              <a:t>How do we manage workflows in requestors and providers</a:t>
            </a:r>
          </a:p>
        </p:txBody>
      </p:sp>
      <p:sp>
        <p:nvSpPr>
          <p:cNvPr id="5" name="Footer Placeholder 4">
            <a:extLst>
              <a:ext uri="{FF2B5EF4-FFF2-40B4-BE49-F238E27FC236}">
                <a16:creationId xmlns:a16="http://schemas.microsoft.com/office/drawing/2014/main" id="{DE9D8912-8E3B-6148-9015-44E6282F6D90}"/>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EEEF41D1-84D7-F044-B19A-3ECEA4C9E6CD}"/>
              </a:ext>
            </a:extLst>
          </p:cNvPr>
          <p:cNvSpPr>
            <a:spLocks noGrp="1"/>
          </p:cNvSpPr>
          <p:nvPr>
            <p:ph type="sldNum" sz="quarter" idx="12"/>
          </p:nvPr>
        </p:nvSpPr>
        <p:spPr/>
        <p:txBody>
          <a:bodyPr/>
          <a:lstStyle/>
          <a:p>
            <a:fld id="{53C7D256-7CB4-8D4B-B359-120D79D46DFF}" type="slidenum">
              <a:rPr lang="en-US" smtClean="0"/>
              <a:t>36</a:t>
            </a:fld>
            <a:endParaRPr lang="en-US"/>
          </a:p>
        </p:txBody>
      </p:sp>
    </p:spTree>
    <p:extLst>
      <p:ext uri="{BB962C8B-B14F-4D97-AF65-F5344CB8AC3E}">
        <p14:creationId xmlns:p14="http://schemas.microsoft.com/office/powerpoint/2010/main" val="1751987770"/>
      </p:ext>
    </p:extLst>
  </p:cSld>
  <p:clrMapOvr>
    <a:masterClrMapping/>
  </p:clrMapOvr>
  <mc:AlternateContent xmlns:mc="http://schemas.openxmlformats.org/markup-compatibility/2006" xmlns:p14="http://schemas.microsoft.com/office/powerpoint/2010/main">
    <mc:Choice Requires="p14">
      <p:transition spd="slow" p14:dur="2000" advTm="684"/>
    </mc:Choice>
    <mc:Fallback xmlns="">
      <p:transition spd="slow" advTm="684"/>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In-Only (Fire and Forget)</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37</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2001615" y="2810177"/>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863317" y="281017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381379" y="305510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4014106" y="2810174"/>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4083502" y="2533107"/>
            <a:ext cx="898071" cy="253916"/>
          </a:xfrm>
          <a:prstGeom prst="rect">
            <a:avLst/>
          </a:prstGeom>
          <a:noFill/>
        </p:spPr>
        <p:txBody>
          <a:bodyPr wrap="square" rtlCol="0">
            <a:spAutoFit/>
          </a:bodyPr>
          <a:lstStyle/>
          <a:p>
            <a:r>
              <a:rPr lang="en-GB" sz="1050" dirty="0"/>
              <a:t>1.1 request()</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250626" y="2900277"/>
            <a:ext cx="950732"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6112328" y="2900274"/>
            <a:ext cx="881743" cy="300082"/>
          </a:xfrm>
          <a:prstGeom prst="rect">
            <a:avLst/>
          </a:prstGeom>
          <a:noFill/>
        </p:spPr>
        <p:txBody>
          <a:bodyPr wrap="square" rtlCol="0">
            <a:spAutoFit/>
          </a:bodyPr>
          <a:lstStyle/>
          <a:p>
            <a:r>
              <a:rPr lang="en-GB" sz="1350" dirty="0"/>
              <a:t>:provider</a:t>
            </a:r>
          </a:p>
        </p:txBody>
      </p:sp>
      <p:sp>
        <p:nvSpPr>
          <p:cNvPr id="5" name="TextBox 4">
            <a:extLst>
              <a:ext uri="{FF2B5EF4-FFF2-40B4-BE49-F238E27FC236}">
                <a16:creationId xmlns:a16="http://schemas.microsoft.com/office/drawing/2014/main" id="{B40AA340-409B-9E2D-EADB-A75DD41361B7}"/>
              </a:ext>
            </a:extLst>
          </p:cNvPr>
          <p:cNvSpPr txBox="1"/>
          <p:nvPr/>
        </p:nvSpPr>
        <p:spPr>
          <a:xfrm>
            <a:off x="1240263" y="3886007"/>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we are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fire-and-forget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there is no need to maintain state to correlate with a response; we don’t expect a response</a:t>
            </a:r>
          </a:p>
        </p:txBody>
      </p:sp>
      <p:cxnSp>
        <p:nvCxnSpPr>
          <p:cNvPr id="8" name="Straight Arrow Connector 7">
            <a:extLst>
              <a:ext uri="{FF2B5EF4-FFF2-40B4-BE49-F238E27FC236}">
                <a16:creationId xmlns:a16="http://schemas.microsoft.com/office/drawing/2014/main" id="{FA746164-FFF5-E908-45A4-73BEFBCBF325}"/>
              </a:ext>
            </a:extLst>
          </p:cNvPr>
          <p:cNvCxnSpPr>
            <a:cxnSpLocks/>
            <a:stCxn id="5" idx="0"/>
            <a:endCxn id="15" idx="2"/>
          </p:cNvCxnSpPr>
          <p:nvPr/>
        </p:nvCxnSpPr>
        <p:spPr>
          <a:xfrm flipH="1" flipV="1">
            <a:off x="2691498" y="3267377"/>
            <a:ext cx="177540" cy="618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0625584"/>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222"/>
            <a:ext cx="9144000" cy="415476"/>
          </a:xfrm>
          <a:prstGeom prst="rect">
            <a:avLst/>
          </a:prstGeom>
          <a:noFill/>
          <a:ln>
            <a:noFill/>
          </a:ln>
        </p:spPr>
        <p:txBody>
          <a:bodyPr spcFirstLastPara="1" wrap="square" lIns="68569" tIns="68569" rIns="68569" bIns="68569" anchor="t" anchorCtr="0">
            <a:spAutoFit/>
          </a:bodyPr>
          <a:lstStyle/>
          <a:p>
            <a:r>
              <a:rPr lang="en" dirty="0"/>
              <a:t>Out-Only (Notification)</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38</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644067" y="269706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505769" y="269706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023831" y="294199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flipH="1">
            <a:off x="3650090" y="2697061"/>
            <a:ext cx="8922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725954" y="2419995"/>
            <a:ext cx="1315829" cy="253916"/>
          </a:xfrm>
          <a:prstGeom prst="rect">
            <a:avLst/>
          </a:prstGeom>
          <a:noFill/>
        </p:spPr>
        <p:txBody>
          <a:bodyPr wrap="square" rtlCol="0">
            <a:spAutoFit/>
          </a:bodyPr>
          <a:lstStyle/>
          <a:p>
            <a:r>
              <a:rPr lang="en-GB" sz="1050" dirty="0"/>
              <a:t>1.1 notification()</a:t>
            </a:r>
          </a:p>
        </p:txBody>
      </p:sp>
      <p:sp>
        <p:nvSpPr>
          <p:cNvPr id="23" name="TextBox 22">
            <a:extLst>
              <a:ext uri="{FF2B5EF4-FFF2-40B4-BE49-F238E27FC236}">
                <a16:creationId xmlns:a16="http://schemas.microsoft.com/office/drawing/2014/main" id="{77381267-7EFC-1BF0-E783-EEF50BA4684C}"/>
              </a:ext>
            </a:extLst>
          </p:cNvPr>
          <p:cNvSpPr txBox="1"/>
          <p:nvPr/>
        </p:nvSpPr>
        <p:spPr>
          <a:xfrm>
            <a:off x="1893078" y="2787164"/>
            <a:ext cx="992735"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754780" y="2787161"/>
            <a:ext cx="881743" cy="300082"/>
          </a:xfrm>
          <a:prstGeom prst="rect">
            <a:avLst/>
          </a:prstGeom>
          <a:noFill/>
        </p:spPr>
        <p:txBody>
          <a:bodyPr wrap="square" rtlCol="0">
            <a:spAutoFit/>
          </a:bodyPr>
          <a:lstStyle/>
          <a:p>
            <a:r>
              <a:rPr lang="en-GB" sz="1350" dirty="0"/>
              <a:t>:provider</a:t>
            </a:r>
          </a:p>
        </p:txBody>
      </p:sp>
      <p:sp>
        <p:nvSpPr>
          <p:cNvPr id="5" name="TextBox 4">
            <a:extLst>
              <a:ext uri="{FF2B5EF4-FFF2-40B4-BE49-F238E27FC236}">
                <a16:creationId xmlns:a16="http://schemas.microsoft.com/office/drawing/2014/main" id="{85D1B5CF-2EAC-A851-4D87-8301B75B338E}"/>
              </a:ext>
            </a:extLst>
          </p:cNvPr>
          <p:cNvSpPr txBox="1"/>
          <p:nvPr/>
        </p:nvSpPr>
        <p:spPr>
          <a:xfrm>
            <a:off x="4704279" y="3757326"/>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we only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notify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there is no need to maintain state to correlate with a response; we don’t expect an acknowledgement</a:t>
            </a:r>
          </a:p>
        </p:txBody>
      </p:sp>
      <p:cxnSp>
        <p:nvCxnSpPr>
          <p:cNvPr id="8" name="Straight Arrow Connector 7">
            <a:extLst>
              <a:ext uri="{FF2B5EF4-FFF2-40B4-BE49-F238E27FC236}">
                <a16:creationId xmlns:a16="http://schemas.microsoft.com/office/drawing/2014/main" id="{A7F7B282-963F-C247-48A8-A5EF3B95367F}"/>
              </a:ext>
            </a:extLst>
          </p:cNvPr>
          <p:cNvCxnSpPr>
            <a:cxnSpLocks/>
            <a:stCxn id="5" idx="0"/>
          </p:cNvCxnSpPr>
          <p:nvPr/>
        </p:nvCxnSpPr>
        <p:spPr>
          <a:xfrm flipH="1" flipV="1">
            <a:off x="6155514" y="3138696"/>
            <a:ext cx="177540" cy="618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3531332"/>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t>In-Out (Request-Reaction)</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39</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226994" y="3539408"/>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6088696" y="3539417"/>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606758" y="367648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239484" y="324715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308880" y="3308575"/>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606758" y="385061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239484" y="412448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239484" y="4228194"/>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857225" y="1687471"/>
            <a:ext cx="348002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we expect a response to our request we may need to save state which we then correlate with the request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476005" y="3607285"/>
            <a:ext cx="995152"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337707" y="3620103"/>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703861" y="2403052"/>
            <a:ext cx="1893378" cy="17214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F5BBFB4-E4BD-A67C-1D85-84673BD03A20}"/>
              </a:ext>
            </a:extLst>
          </p:cNvPr>
          <p:cNvSpPr txBox="1"/>
          <p:nvPr/>
        </p:nvSpPr>
        <p:spPr>
          <a:xfrm>
            <a:off x="971731" y="1922218"/>
            <a:ext cx="2499426" cy="923330"/>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may resume a workflow that we suspended, whilst we were waiting for a response</a:t>
            </a:r>
            <a:endParaRPr lang="en-GB" sz="1350" dirty="0"/>
          </a:p>
        </p:txBody>
      </p:sp>
      <p:cxnSp>
        <p:nvCxnSpPr>
          <p:cNvPr id="16" name="Straight Arrow Connector 15">
            <a:extLst>
              <a:ext uri="{FF2B5EF4-FFF2-40B4-BE49-F238E27FC236}">
                <a16:creationId xmlns:a16="http://schemas.microsoft.com/office/drawing/2014/main" id="{359CA3E2-97A2-85A7-585E-70CF675F1FC3}"/>
              </a:ext>
            </a:extLst>
          </p:cNvPr>
          <p:cNvCxnSpPr>
            <a:cxnSpLocks/>
            <a:stCxn id="15" idx="2"/>
            <a:endCxn id="6" idx="0"/>
          </p:cNvCxnSpPr>
          <p:nvPr/>
        </p:nvCxnSpPr>
        <p:spPr>
          <a:xfrm>
            <a:off x="2221444" y="2845548"/>
            <a:ext cx="695433" cy="6938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87123E-AB85-8619-7363-762783EDABD7}"/>
              </a:ext>
            </a:extLst>
          </p:cNvPr>
          <p:cNvCxnSpPr>
            <a:cxnSpLocks/>
            <a:stCxn id="27" idx="2"/>
          </p:cNvCxnSpPr>
          <p:nvPr/>
        </p:nvCxnSpPr>
        <p:spPr>
          <a:xfrm flipH="1">
            <a:off x="4703861" y="2403052"/>
            <a:ext cx="1893378" cy="7509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8315947"/>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Day Two Conversations</a:t>
            </a:r>
          </a:p>
        </p:txBody>
      </p:sp>
      <p:sp>
        <p:nvSpPr>
          <p:cNvPr id="3" name="Content Placeholder 2"/>
          <p:cNvSpPr>
            <a:spLocks noGrp="1"/>
          </p:cNvSpPr>
          <p:nvPr>
            <p:ph idx="1"/>
          </p:nvPr>
        </p:nvSpPr>
        <p:spPr/>
        <p:txBody>
          <a:bodyPr>
            <a:normAutofit fontScale="92500" lnSpcReduction="10000"/>
          </a:bodyPr>
          <a:lstStyle/>
          <a:p>
            <a:r>
              <a:rPr lang="en-US" sz="2000"/>
              <a:t>Queues </a:t>
            </a:r>
            <a:r>
              <a:rPr lang="en-US" sz="2000" dirty="0"/>
              <a:t>and Streams</a:t>
            </a:r>
          </a:p>
          <a:p>
            <a:r>
              <a:rPr lang="en-US" sz="2000" dirty="0"/>
              <a:t>Conversation Patterns</a:t>
            </a:r>
          </a:p>
          <a:p>
            <a:pPr lvl="1"/>
            <a:r>
              <a:rPr lang="en-US" sz="1600" dirty="0"/>
              <a:t>Activity and Correlation</a:t>
            </a:r>
          </a:p>
          <a:p>
            <a:pPr lvl="1"/>
            <a:r>
              <a:rPr lang="en-US" sz="1600" dirty="0"/>
              <a:t>Repair and Clarification</a:t>
            </a:r>
          </a:p>
          <a:p>
            <a:pPr lvl="1"/>
            <a:r>
              <a:rPr lang="en-US" sz="1600" dirty="0"/>
              <a:t>Reliable Messaging</a:t>
            </a:r>
          </a:p>
          <a:p>
            <a:pPr lvl="1"/>
            <a:r>
              <a:rPr lang="en-US" sz="1600" dirty="0"/>
              <a:t>Fat and Skinny</a:t>
            </a:r>
          </a:p>
          <a:p>
            <a:pPr lvl="1"/>
            <a:r>
              <a:rPr lang="en-US" sz="1600" dirty="0"/>
              <a:t>Conversations</a:t>
            </a:r>
          </a:p>
          <a:p>
            <a:r>
              <a:rPr lang="en-US" sz="2000" dirty="0"/>
              <a:t>Reactive Architectures</a:t>
            </a:r>
          </a:p>
          <a:p>
            <a:pPr lvl="1"/>
            <a:r>
              <a:rPr lang="en-US" sz="1600" dirty="0"/>
              <a:t>Message Passing</a:t>
            </a:r>
          </a:p>
          <a:p>
            <a:pPr lvl="1"/>
            <a:r>
              <a:rPr lang="en-US" sz="1600" dirty="0"/>
              <a:t>Paper Based Flows</a:t>
            </a:r>
          </a:p>
          <a:p>
            <a:pPr lvl="1"/>
            <a:r>
              <a:rPr lang="en-US" sz="1600" dirty="0"/>
              <a:t>Flow Based Programming</a:t>
            </a:r>
          </a:p>
          <a:p>
            <a:r>
              <a:rPr lang="en-US" sz="2000" dirty="0"/>
              <a:t>Managing Async APIs</a:t>
            </a:r>
          </a:p>
          <a:p>
            <a:pPr lvl="1"/>
            <a:r>
              <a:rPr lang="en-US" sz="1600" dirty="0"/>
              <a:t>Versioning</a:t>
            </a:r>
          </a:p>
          <a:p>
            <a:pPr lvl="1"/>
            <a:r>
              <a:rPr lang="en-US" sz="1600" dirty="0"/>
              <a:t>Documentation</a:t>
            </a:r>
          </a:p>
          <a:p>
            <a:pPr lvl="1"/>
            <a:r>
              <a:rPr lang="en-US" sz="1600" dirty="0">
                <a:solidFill>
                  <a:schemeClr val="tx1">
                    <a:lumMod val="50000"/>
                    <a:lumOff val="50000"/>
                  </a:schemeClr>
                </a:solidFill>
              </a:rPr>
              <a:t>Observability</a:t>
            </a:r>
          </a:p>
          <a:p>
            <a:r>
              <a:rPr lang="en-US" sz="2000" dirty="0"/>
              <a:t>Next Steps</a:t>
            </a:r>
          </a:p>
        </p:txBody>
      </p:sp>
      <p:sp>
        <p:nvSpPr>
          <p:cNvPr id="4" name="Slide Number Placeholder 3"/>
          <p:cNvSpPr>
            <a:spLocks noGrp="1"/>
          </p:cNvSpPr>
          <p:nvPr>
            <p:ph type="sldNum" sz="quarter" idx="12"/>
          </p:nvPr>
        </p:nvSpPr>
        <p:spPr/>
        <p:txBody>
          <a:bodyPr/>
          <a:lstStyle/>
          <a:p>
            <a:fld id="{867D4A06-35AE-BD4A-84A9-613A26F3D41D}" type="slidenum">
              <a:rPr lang="en-US" smtClean="0"/>
              <a:pPr/>
              <a:t>4</a:t>
            </a:fld>
            <a:endParaRPr lang="en-US"/>
          </a:p>
        </p:txBody>
      </p:sp>
    </p:spTree>
    <p:extLst>
      <p:ext uri="{BB962C8B-B14F-4D97-AF65-F5344CB8AC3E}">
        <p14:creationId xmlns:p14="http://schemas.microsoft.com/office/powerpoint/2010/main" val="10847651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t>In-Out (Request-Reaction) Correlation Id</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40</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226994" y="3539408"/>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6088696" y="3539417"/>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606758" y="367648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239484" y="324715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308880" y="3308575"/>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606758" y="385061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239484" y="412448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239484" y="4228194"/>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857225" y="1687471"/>
            <a:ext cx="348002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adds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Correlation Id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 the request message header/metadata) and the provider returns that in the response, allowing the sender to look up the suspended workflow</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476005" y="3607285"/>
            <a:ext cx="995152"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337707" y="3620103"/>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703861" y="2818550"/>
            <a:ext cx="1893378" cy="13059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F5BBFB4-E4BD-A67C-1D85-84673BD03A20}"/>
              </a:ext>
            </a:extLst>
          </p:cNvPr>
          <p:cNvSpPr txBox="1"/>
          <p:nvPr/>
        </p:nvSpPr>
        <p:spPr>
          <a:xfrm>
            <a:off x="971731" y="1922218"/>
            <a:ext cx="2499426" cy="715581"/>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In order to resume, we need a way to identify the suspended workflow.</a:t>
            </a:r>
            <a:endParaRPr lang="en-GB" sz="1350" dirty="0"/>
          </a:p>
        </p:txBody>
      </p:sp>
      <p:cxnSp>
        <p:nvCxnSpPr>
          <p:cNvPr id="16" name="Straight Arrow Connector 15">
            <a:extLst>
              <a:ext uri="{FF2B5EF4-FFF2-40B4-BE49-F238E27FC236}">
                <a16:creationId xmlns:a16="http://schemas.microsoft.com/office/drawing/2014/main" id="{359CA3E2-97A2-85A7-585E-70CF675F1FC3}"/>
              </a:ext>
            </a:extLst>
          </p:cNvPr>
          <p:cNvCxnSpPr>
            <a:cxnSpLocks/>
            <a:stCxn id="15" idx="2"/>
            <a:endCxn id="6" idx="0"/>
          </p:cNvCxnSpPr>
          <p:nvPr/>
        </p:nvCxnSpPr>
        <p:spPr>
          <a:xfrm>
            <a:off x="2221444" y="2637799"/>
            <a:ext cx="695433" cy="901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87123E-AB85-8619-7363-762783EDABD7}"/>
              </a:ext>
            </a:extLst>
          </p:cNvPr>
          <p:cNvCxnSpPr>
            <a:cxnSpLocks/>
            <a:stCxn id="27" idx="2"/>
          </p:cNvCxnSpPr>
          <p:nvPr/>
        </p:nvCxnSpPr>
        <p:spPr>
          <a:xfrm flipH="1">
            <a:off x="4703861" y="2818550"/>
            <a:ext cx="1893378" cy="3354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726968"/>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8735" y="-846"/>
            <a:ext cx="9144000" cy="415476"/>
          </a:xfrm>
          <a:prstGeom prst="rect">
            <a:avLst/>
          </a:prstGeom>
          <a:noFill/>
          <a:ln>
            <a:noFill/>
          </a:ln>
        </p:spPr>
        <p:txBody>
          <a:bodyPr spcFirstLastPara="1" wrap="square" lIns="68569" tIns="68569" rIns="68569" bIns="68569" anchor="t" anchorCtr="0">
            <a:spAutoFit/>
          </a:bodyPr>
          <a:lstStyle/>
          <a:p>
            <a:r>
              <a:rPr lang="en" dirty="0"/>
              <a:t>In-Out (Request-Reaction) Activity</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41</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2001615" y="2880535"/>
            <a:ext cx="1379765" cy="169739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863317" y="2880532"/>
            <a:ext cx="1379765" cy="169738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381379" y="366430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4110036" y="312546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4179431" y="3240280"/>
            <a:ext cx="898072" cy="253916"/>
          </a:xfrm>
          <a:prstGeom prst="rect">
            <a:avLst/>
          </a:prstGeom>
          <a:noFill/>
        </p:spPr>
        <p:txBody>
          <a:bodyPr wrap="square" rtlCol="0">
            <a:spAutoFit/>
          </a:bodyPr>
          <a:lstStyle/>
          <a:p>
            <a:r>
              <a:rPr lang="en-GB" sz="1050" dirty="0"/>
              <a:t>1.1 request()</a:t>
            </a:r>
          </a:p>
        </p:txBody>
      </p:sp>
      <p:cxnSp>
        <p:nvCxnSpPr>
          <p:cNvPr id="20" name="Straight Connector 19">
            <a:extLst>
              <a:ext uri="{FF2B5EF4-FFF2-40B4-BE49-F238E27FC236}">
                <a16:creationId xmlns:a16="http://schemas.microsoft.com/office/drawing/2014/main" id="{5FA55781-E708-B45D-6EE4-7F64F9A867E8}"/>
              </a:ext>
            </a:extLst>
          </p:cNvPr>
          <p:cNvCxnSpPr/>
          <p:nvPr/>
        </p:nvCxnSpPr>
        <p:spPr>
          <a:xfrm flipV="1">
            <a:off x="3381379" y="385090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FAE3BE4-FDF4-32E7-59EA-225290676A19}"/>
              </a:ext>
            </a:extLst>
          </p:cNvPr>
          <p:cNvCxnSpPr>
            <a:cxnSpLocks/>
          </p:cNvCxnSpPr>
          <p:nvPr/>
        </p:nvCxnSpPr>
        <p:spPr>
          <a:xfrm flipH="1">
            <a:off x="4064562" y="4066161"/>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D13F0DF-1AC0-B74D-9988-87CD933C3A8B}"/>
              </a:ext>
            </a:extLst>
          </p:cNvPr>
          <p:cNvSpPr txBox="1"/>
          <p:nvPr/>
        </p:nvSpPr>
        <p:spPr>
          <a:xfrm>
            <a:off x="4064562" y="4169870"/>
            <a:ext cx="1187905" cy="253916"/>
          </a:xfrm>
          <a:prstGeom prst="rect">
            <a:avLst/>
          </a:prstGeom>
          <a:noFill/>
        </p:spPr>
        <p:txBody>
          <a:bodyPr wrap="square" rtlCol="0">
            <a:spAutoFit/>
          </a:bodyPr>
          <a:lstStyle/>
          <a:p>
            <a:r>
              <a:rPr lang="en-GB" sz="1050" dirty="0"/>
              <a:t>1.2 reaction()</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250626" y="2970636"/>
            <a:ext cx="968823"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6112328" y="2970633"/>
            <a:ext cx="881743" cy="300082"/>
          </a:xfrm>
          <a:prstGeom prst="rect">
            <a:avLst/>
          </a:prstGeom>
          <a:noFill/>
        </p:spPr>
        <p:txBody>
          <a:bodyPr wrap="square" rtlCol="0">
            <a:spAutoFit/>
          </a:bodyPr>
          <a:lstStyle/>
          <a:p>
            <a:r>
              <a:rPr lang="en-GB" sz="1350" dirty="0"/>
              <a:t>:provider</a:t>
            </a:r>
          </a:p>
        </p:txBody>
      </p:sp>
      <p:sp>
        <p:nvSpPr>
          <p:cNvPr id="32" name="TextBox 31">
            <a:extLst>
              <a:ext uri="{FF2B5EF4-FFF2-40B4-BE49-F238E27FC236}">
                <a16:creationId xmlns:a16="http://schemas.microsoft.com/office/drawing/2014/main" id="{F5CD2579-ED5D-602E-A989-6EF2C6070FDC}"/>
              </a:ext>
            </a:extLst>
          </p:cNvPr>
          <p:cNvSpPr txBox="1"/>
          <p:nvPr/>
        </p:nvSpPr>
        <p:spPr>
          <a:xfrm>
            <a:off x="5016073" y="1559651"/>
            <a:ext cx="380149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provider can remain stateless as it only needs to return a response to the requestor</a:t>
            </a:r>
          </a:p>
        </p:txBody>
      </p:sp>
      <p:sp>
        <p:nvSpPr>
          <p:cNvPr id="34" name="TextBox 33">
            <a:extLst>
              <a:ext uri="{FF2B5EF4-FFF2-40B4-BE49-F238E27FC236}">
                <a16:creationId xmlns:a16="http://schemas.microsoft.com/office/drawing/2014/main" id="{A7C37C61-A435-3792-18FA-FE052FCD95E2}"/>
              </a:ext>
            </a:extLst>
          </p:cNvPr>
          <p:cNvSpPr txBox="1"/>
          <p:nvPr/>
        </p:nvSpPr>
        <p:spPr>
          <a:xfrm>
            <a:off x="786973" y="1579184"/>
            <a:ext cx="3502478"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the flow is asynchronous, the requestor enters a waiting for response state – as it cannot complete its own operation until it gets the response. Pat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Helland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calls this an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Activity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sp>
        <p:nvSpPr>
          <p:cNvPr id="8" name="Oval 7">
            <a:extLst>
              <a:ext uri="{FF2B5EF4-FFF2-40B4-BE49-F238E27FC236}">
                <a16:creationId xmlns:a16="http://schemas.microsoft.com/office/drawing/2014/main" id="{46262CEA-9581-5CFE-53AC-36B2B78C56BB}"/>
              </a:ext>
            </a:extLst>
          </p:cNvPr>
          <p:cNvSpPr/>
          <p:nvPr/>
        </p:nvSpPr>
        <p:spPr>
          <a:xfrm>
            <a:off x="2544535" y="3247632"/>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ounded Rectangle 8">
            <a:extLst>
              <a:ext uri="{FF2B5EF4-FFF2-40B4-BE49-F238E27FC236}">
                <a16:creationId xmlns:a16="http://schemas.microsoft.com/office/drawing/2014/main" id="{E0B0395C-3363-A30C-F389-0A8061593453}"/>
              </a:ext>
            </a:extLst>
          </p:cNvPr>
          <p:cNvSpPr/>
          <p:nvPr/>
        </p:nvSpPr>
        <p:spPr>
          <a:xfrm>
            <a:off x="2207768" y="3599127"/>
            <a:ext cx="881743" cy="33598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Oval 9">
            <a:extLst>
              <a:ext uri="{FF2B5EF4-FFF2-40B4-BE49-F238E27FC236}">
                <a16:creationId xmlns:a16="http://schemas.microsoft.com/office/drawing/2014/main" id="{E971D399-E024-940E-8099-3DAF94D8DE03}"/>
              </a:ext>
            </a:extLst>
          </p:cNvPr>
          <p:cNvSpPr/>
          <p:nvPr/>
        </p:nvSpPr>
        <p:spPr>
          <a:xfrm>
            <a:off x="2544535" y="4211178"/>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 name="Oval 10">
            <a:extLst>
              <a:ext uri="{FF2B5EF4-FFF2-40B4-BE49-F238E27FC236}">
                <a16:creationId xmlns:a16="http://schemas.microsoft.com/office/drawing/2014/main" id="{CE412937-BC69-189D-C5D1-07802E003AF3}"/>
              </a:ext>
            </a:extLst>
          </p:cNvPr>
          <p:cNvSpPr/>
          <p:nvPr/>
        </p:nvSpPr>
        <p:spPr>
          <a:xfrm>
            <a:off x="2511877" y="4186822"/>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9" name="Straight Arrow Connector 28">
            <a:extLst>
              <a:ext uri="{FF2B5EF4-FFF2-40B4-BE49-F238E27FC236}">
                <a16:creationId xmlns:a16="http://schemas.microsoft.com/office/drawing/2014/main" id="{20C7874F-02D3-3707-34B4-08CB532D663F}"/>
              </a:ext>
            </a:extLst>
          </p:cNvPr>
          <p:cNvCxnSpPr>
            <a:stCxn id="8" idx="4"/>
            <a:endCxn id="9" idx="0"/>
          </p:cNvCxnSpPr>
          <p:nvPr/>
        </p:nvCxnSpPr>
        <p:spPr>
          <a:xfrm>
            <a:off x="2646588" y="3419375"/>
            <a:ext cx="2051" cy="17975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1FF94C0-01DA-3EC2-0A23-C9E40597A524}"/>
              </a:ext>
            </a:extLst>
          </p:cNvPr>
          <p:cNvCxnSpPr>
            <a:cxnSpLocks/>
            <a:endCxn id="11" idx="0"/>
          </p:cNvCxnSpPr>
          <p:nvPr/>
        </p:nvCxnSpPr>
        <p:spPr>
          <a:xfrm>
            <a:off x="2646587" y="3925425"/>
            <a:ext cx="0" cy="26139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B0E466E-51E4-FB43-0596-8310ABC3BF6B}"/>
              </a:ext>
            </a:extLst>
          </p:cNvPr>
          <p:cNvSpPr txBox="1"/>
          <p:nvPr/>
        </p:nvSpPr>
        <p:spPr>
          <a:xfrm>
            <a:off x="2291447" y="3604570"/>
            <a:ext cx="840921" cy="369332"/>
          </a:xfrm>
          <a:prstGeom prst="rect">
            <a:avLst/>
          </a:prstGeom>
          <a:noFill/>
        </p:spPr>
        <p:txBody>
          <a:bodyPr wrap="square" rtlCol="0">
            <a:spAutoFit/>
          </a:bodyPr>
          <a:lstStyle/>
          <a:p>
            <a:pPr algn="ctr"/>
            <a:r>
              <a:rPr lang="en-GB" sz="900" dirty="0"/>
              <a:t>Waiting for Response</a:t>
            </a:r>
          </a:p>
        </p:txBody>
      </p:sp>
      <p:cxnSp>
        <p:nvCxnSpPr>
          <p:cNvPr id="36" name="Straight Arrow Connector 35">
            <a:extLst>
              <a:ext uri="{FF2B5EF4-FFF2-40B4-BE49-F238E27FC236}">
                <a16:creationId xmlns:a16="http://schemas.microsoft.com/office/drawing/2014/main" id="{BF6C664C-F8EC-0F19-9167-2140A2AF9362}"/>
              </a:ext>
            </a:extLst>
          </p:cNvPr>
          <p:cNvCxnSpPr>
            <a:cxnSpLocks/>
            <a:stCxn id="34" idx="2"/>
            <a:endCxn id="15" idx="0"/>
          </p:cNvCxnSpPr>
          <p:nvPr/>
        </p:nvCxnSpPr>
        <p:spPr>
          <a:xfrm>
            <a:off x="2538212" y="2710263"/>
            <a:ext cx="153286" cy="1702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579A6E0-DD56-A9CD-6C0C-DE0655B907EC}"/>
              </a:ext>
            </a:extLst>
          </p:cNvPr>
          <p:cNvCxnSpPr>
            <a:cxnSpLocks/>
            <a:stCxn id="32" idx="2"/>
            <a:endCxn id="16" idx="0"/>
          </p:cNvCxnSpPr>
          <p:nvPr/>
        </p:nvCxnSpPr>
        <p:spPr>
          <a:xfrm flipH="1">
            <a:off x="6553200" y="2067482"/>
            <a:ext cx="363620" cy="8130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F95A9997-F08F-1B59-7E61-C2F84D7BE787}"/>
              </a:ext>
            </a:extLst>
          </p:cNvPr>
          <p:cNvSpPr txBox="1"/>
          <p:nvPr/>
        </p:nvSpPr>
        <p:spPr>
          <a:xfrm>
            <a:off x="3232532" y="4998267"/>
            <a:ext cx="3502478"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must be STATEFUL</a:t>
            </a:r>
          </a:p>
        </p:txBody>
      </p:sp>
      <p:cxnSp>
        <p:nvCxnSpPr>
          <p:cNvPr id="53" name="Straight Arrow Connector 52">
            <a:extLst>
              <a:ext uri="{FF2B5EF4-FFF2-40B4-BE49-F238E27FC236}">
                <a16:creationId xmlns:a16="http://schemas.microsoft.com/office/drawing/2014/main" id="{8F5C6599-8064-908F-280D-3C53CC6BE703}"/>
              </a:ext>
            </a:extLst>
          </p:cNvPr>
          <p:cNvCxnSpPr>
            <a:cxnSpLocks/>
            <a:stCxn id="52" idx="1"/>
            <a:endCxn id="15" idx="2"/>
          </p:cNvCxnSpPr>
          <p:nvPr/>
        </p:nvCxnSpPr>
        <p:spPr>
          <a:xfrm flipH="1" flipV="1">
            <a:off x="2691498" y="4577925"/>
            <a:ext cx="541034" cy="57038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08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5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In-Out (Request-Reaction) Activity</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42</a:t>
            </a:fld>
            <a:endParaRPr lang="en-US"/>
          </a:p>
        </p:txBody>
      </p:sp>
      <p:sp>
        <p:nvSpPr>
          <p:cNvPr id="9" name="Rounded Rectangle 8">
            <a:extLst>
              <a:ext uri="{FF2B5EF4-FFF2-40B4-BE49-F238E27FC236}">
                <a16:creationId xmlns:a16="http://schemas.microsoft.com/office/drawing/2014/main" id="{2021F815-7D06-DF2E-2EEB-6689FD31BA93}"/>
              </a:ext>
            </a:extLst>
          </p:cNvPr>
          <p:cNvSpPr/>
          <p:nvPr/>
        </p:nvSpPr>
        <p:spPr>
          <a:xfrm>
            <a:off x="3821308" y="1509692"/>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501F8A16-2377-94FE-03A8-7BD426C46DAE}"/>
              </a:ext>
            </a:extLst>
          </p:cNvPr>
          <p:cNvSpPr txBox="1"/>
          <p:nvPr/>
        </p:nvSpPr>
        <p:spPr>
          <a:xfrm>
            <a:off x="4223842" y="1521816"/>
            <a:ext cx="795639" cy="300082"/>
          </a:xfrm>
          <a:prstGeom prst="rect">
            <a:avLst/>
          </a:prstGeom>
          <a:noFill/>
        </p:spPr>
        <p:txBody>
          <a:bodyPr wrap="square" rtlCol="0">
            <a:spAutoFit/>
          </a:bodyPr>
          <a:lstStyle/>
          <a:p>
            <a:r>
              <a:rPr lang="en-GB" sz="1350" dirty="0"/>
              <a:t>:cashier</a:t>
            </a:r>
          </a:p>
        </p:txBody>
      </p:sp>
      <p:sp>
        <p:nvSpPr>
          <p:cNvPr id="24" name="Rounded Rectangle 23">
            <a:extLst>
              <a:ext uri="{FF2B5EF4-FFF2-40B4-BE49-F238E27FC236}">
                <a16:creationId xmlns:a16="http://schemas.microsoft.com/office/drawing/2014/main" id="{536468AE-B136-3DE0-9043-D0245A8BBAFD}"/>
              </a:ext>
            </a:extLst>
          </p:cNvPr>
          <p:cNvSpPr/>
          <p:nvPr/>
        </p:nvSpPr>
        <p:spPr>
          <a:xfrm>
            <a:off x="7201364" y="2156748"/>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5" name="Straight Connector 24">
            <a:extLst>
              <a:ext uri="{FF2B5EF4-FFF2-40B4-BE49-F238E27FC236}">
                <a16:creationId xmlns:a16="http://schemas.microsoft.com/office/drawing/2014/main" id="{E91EE7D9-A25C-E4B3-3F8B-59036D93E1F4}"/>
              </a:ext>
            </a:extLst>
          </p:cNvPr>
          <p:cNvCxnSpPr>
            <a:cxnSpLocks/>
          </p:cNvCxnSpPr>
          <p:nvPr/>
        </p:nvCxnSpPr>
        <p:spPr>
          <a:xfrm>
            <a:off x="5448089" y="2608636"/>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70D8A98-165F-0D92-1369-451F5AF4559D}"/>
              </a:ext>
            </a:extLst>
          </p:cNvPr>
          <p:cNvSpPr txBox="1"/>
          <p:nvPr/>
        </p:nvSpPr>
        <p:spPr>
          <a:xfrm>
            <a:off x="7386549" y="2276927"/>
            <a:ext cx="881743" cy="300082"/>
          </a:xfrm>
          <a:prstGeom prst="rect">
            <a:avLst/>
          </a:prstGeom>
          <a:noFill/>
        </p:spPr>
        <p:txBody>
          <a:bodyPr wrap="square" rtlCol="0">
            <a:spAutoFit/>
          </a:bodyPr>
          <a:lstStyle/>
          <a:p>
            <a:r>
              <a:rPr lang="en-GB" sz="1350" dirty="0"/>
              <a:t>:</a:t>
            </a:r>
            <a:r>
              <a:rPr lang="en-GB" sz="1350" dirty="0" err="1"/>
              <a:t>pricer</a:t>
            </a:r>
            <a:endParaRPr lang="en-GB" sz="1350" dirty="0"/>
          </a:p>
        </p:txBody>
      </p:sp>
      <p:cxnSp>
        <p:nvCxnSpPr>
          <p:cNvPr id="37" name="Straight Arrow Connector 36">
            <a:extLst>
              <a:ext uri="{FF2B5EF4-FFF2-40B4-BE49-F238E27FC236}">
                <a16:creationId xmlns:a16="http://schemas.microsoft.com/office/drawing/2014/main" id="{85620C18-B552-C293-963F-877AB88B25B1}"/>
              </a:ext>
            </a:extLst>
          </p:cNvPr>
          <p:cNvCxnSpPr>
            <a:cxnSpLocks/>
          </p:cNvCxnSpPr>
          <p:nvPr/>
        </p:nvCxnSpPr>
        <p:spPr>
          <a:xfrm>
            <a:off x="5523227" y="2420003"/>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871D032-989B-45F5-14F8-69BCB4BE201F}"/>
              </a:ext>
            </a:extLst>
          </p:cNvPr>
          <p:cNvSpPr txBox="1"/>
          <p:nvPr/>
        </p:nvSpPr>
        <p:spPr>
          <a:xfrm>
            <a:off x="5484202" y="2059996"/>
            <a:ext cx="1510925" cy="415498"/>
          </a:xfrm>
          <a:prstGeom prst="rect">
            <a:avLst/>
          </a:prstGeom>
          <a:noFill/>
        </p:spPr>
        <p:txBody>
          <a:bodyPr wrap="square" rtlCol="0">
            <a:spAutoFit/>
          </a:bodyPr>
          <a:lstStyle/>
          <a:p>
            <a:r>
              <a:rPr lang="en-GB" sz="1050" dirty="0"/>
              <a:t>1.2*: get pricing details()</a:t>
            </a:r>
          </a:p>
        </p:txBody>
      </p:sp>
      <p:cxnSp>
        <p:nvCxnSpPr>
          <p:cNvPr id="42" name="Straight Connector 41">
            <a:extLst>
              <a:ext uri="{FF2B5EF4-FFF2-40B4-BE49-F238E27FC236}">
                <a16:creationId xmlns:a16="http://schemas.microsoft.com/office/drawing/2014/main" id="{EB3C871F-05D0-366F-D444-1A202293EA20}"/>
              </a:ext>
            </a:extLst>
          </p:cNvPr>
          <p:cNvCxnSpPr>
            <a:cxnSpLocks/>
          </p:cNvCxnSpPr>
          <p:nvPr/>
        </p:nvCxnSpPr>
        <p:spPr>
          <a:xfrm>
            <a:off x="5431359" y="3091639"/>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DB9D698-603F-17A1-7F9F-997B49E9EAE2}"/>
              </a:ext>
            </a:extLst>
          </p:cNvPr>
          <p:cNvCxnSpPr>
            <a:cxnSpLocks/>
          </p:cNvCxnSpPr>
          <p:nvPr/>
        </p:nvCxnSpPr>
        <p:spPr>
          <a:xfrm flipH="1">
            <a:off x="5551111" y="2967413"/>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A97699A-FF22-D95D-2CDE-B03581995EBE}"/>
              </a:ext>
            </a:extLst>
          </p:cNvPr>
          <p:cNvSpPr txBox="1"/>
          <p:nvPr/>
        </p:nvSpPr>
        <p:spPr>
          <a:xfrm>
            <a:off x="5528612" y="2675199"/>
            <a:ext cx="1510925" cy="253916"/>
          </a:xfrm>
          <a:prstGeom prst="rect">
            <a:avLst/>
          </a:prstGeom>
          <a:noFill/>
        </p:spPr>
        <p:txBody>
          <a:bodyPr wrap="square" rtlCol="0">
            <a:spAutoFit/>
          </a:bodyPr>
          <a:lstStyle/>
          <a:p>
            <a:r>
              <a:rPr lang="en-GB" sz="1050" dirty="0"/>
              <a:t>1.3*: item price()</a:t>
            </a:r>
          </a:p>
        </p:txBody>
      </p:sp>
      <p:sp>
        <p:nvSpPr>
          <p:cNvPr id="50" name="Rounded Rectangle 49">
            <a:extLst>
              <a:ext uri="{FF2B5EF4-FFF2-40B4-BE49-F238E27FC236}">
                <a16:creationId xmlns:a16="http://schemas.microsoft.com/office/drawing/2014/main" id="{4DACD65C-D5BA-3B67-A9D1-BF183218E395}"/>
              </a:ext>
            </a:extLst>
          </p:cNvPr>
          <p:cNvSpPr/>
          <p:nvPr/>
        </p:nvSpPr>
        <p:spPr>
          <a:xfrm>
            <a:off x="7230600" y="3633491"/>
            <a:ext cx="1379765" cy="148062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1" name="TextBox 50">
            <a:extLst>
              <a:ext uri="{FF2B5EF4-FFF2-40B4-BE49-F238E27FC236}">
                <a16:creationId xmlns:a16="http://schemas.microsoft.com/office/drawing/2014/main" id="{61B16AB2-87B6-0CA0-9337-650822C36E90}"/>
              </a:ext>
            </a:extLst>
          </p:cNvPr>
          <p:cNvSpPr txBox="1"/>
          <p:nvPr/>
        </p:nvSpPr>
        <p:spPr>
          <a:xfrm>
            <a:off x="7386549" y="3773807"/>
            <a:ext cx="1067866" cy="507831"/>
          </a:xfrm>
          <a:prstGeom prst="rect">
            <a:avLst/>
          </a:prstGeom>
          <a:noFill/>
        </p:spPr>
        <p:txBody>
          <a:bodyPr wrap="square" rtlCol="0">
            <a:spAutoFit/>
          </a:bodyPr>
          <a:lstStyle/>
          <a:p>
            <a:r>
              <a:rPr lang="en-GB" sz="1350" dirty="0"/>
              <a:t>:payment provider</a:t>
            </a:r>
          </a:p>
        </p:txBody>
      </p:sp>
      <p:cxnSp>
        <p:nvCxnSpPr>
          <p:cNvPr id="52" name="Straight Connector 51">
            <a:extLst>
              <a:ext uri="{FF2B5EF4-FFF2-40B4-BE49-F238E27FC236}">
                <a16:creationId xmlns:a16="http://schemas.microsoft.com/office/drawing/2014/main" id="{FF7BE029-A1B6-A0B3-1898-997E64D0212E}"/>
              </a:ext>
            </a:extLst>
          </p:cNvPr>
          <p:cNvCxnSpPr>
            <a:cxnSpLocks/>
          </p:cNvCxnSpPr>
          <p:nvPr/>
        </p:nvCxnSpPr>
        <p:spPr>
          <a:xfrm>
            <a:off x="5498591" y="4118467"/>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3D121B1-BF1C-1429-2399-AC7AA13BBB19}"/>
              </a:ext>
            </a:extLst>
          </p:cNvPr>
          <p:cNvCxnSpPr>
            <a:cxnSpLocks/>
          </p:cNvCxnSpPr>
          <p:nvPr/>
        </p:nvCxnSpPr>
        <p:spPr>
          <a:xfrm>
            <a:off x="5579114" y="3999463"/>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16AD561F-3CFE-A655-7CCE-9E620701161D}"/>
              </a:ext>
            </a:extLst>
          </p:cNvPr>
          <p:cNvSpPr txBox="1"/>
          <p:nvPr/>
        </p:nvSpPr>
        <p:spPr>
          <a:xfrm>
            <a:off x="5534704" y="3681473"/>
            <a:ext cx="1510925" cy="253916"/>
          </a:xfrm>
          <a:prstGeom prst="rect">
            <a:avLst/>
          </a:prstGeom>
          <a:noFill/>
        </p:spPr>
        <p:txBody>
          <a:bodyPr wrap="square" rtlCol="0">
            <a:spAutoFit/>
          </a:bodyPr>
          <a:lstStyle/>
          <a:p>
            <a:r>
              <a:rPr lang="en-GB" sz="1050" dirty="0"/>
              <a:t>1.4*: take payment()</a:t>
            </a:r>
          </a:p>
        </p:txBody>
      </p:sp>
      <p:cxnSp>
        <p:nvCxnSpPr>
          <p:cNvPr id="55" name="Straight Connector 54">
            <a:extLst>
              <a:ext uri="{FF2B5EF4-FFF2-40B4-BE49-F238E27FC236}">
                <a16:creationId xmlns:a16="http://schemas.microsoft.com/office/drawing/2014/main" id="{91EB834B-0751-B617-83B0-BC12D1747F15}"/>
              </a:ext>
            </a:extLst>
          </p:cNvPr>
          <p:cNvCxnSpPr>
            <a:cxnSpLocks/>
          </p:cNvCxnSpPr>
          <p:nvPr/>
        </p:nvCxnSpPr>
        <p:spPr>
          <a:xfrm>
            <a:off x="5481861" y="4585520"/>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E1F3CB4-8435-1DF5-A084-90BD47287BBB}"/>
              </a:ext>
            </a:extLst>
          </p:cNvPr>
          <p:cNvCxnSpPr>
            <a:cxnSpLocks/>
          </p:cNvCxnSpPr>
          <p:nvPr/>
        </p:nvCxnSpPr>
        <p:spPr>
          <a:xfrm flipH="1">
            <a:off x="5601613" y="4461294"/>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18D92E9D-98C5-AFD9-8924-A65BAF21441F}"/>
              </a:ext>
            </a:extLst>
          </p:cNvPr>
          <p:cNvSpPr txBox="1"/>
          <p:nvPr/>
        </p:nvSpPr>
        <p:spPr>
          <a:xfrm>
            <a:off x="5579114" y="4169081"/>
            <a:ext cx="1510925" cy="253916"/>
          </a:xfrm>
          <a:prstGeom prst="rect">
            <a:avLst/>
          </a:prstGeom>
          <a:noFill/>
        </p:spPr>
        <p:txBody>
          <a:bodyPr wrap="square" rtlCol="0">
            <a:spAutoFit/>
          </a:bodyPr>
          <a:lstStyle/>
          <a:p>
            <a:r>
              <a:rPr lang="en-GB" sz="1050" dirty="0"/>
              <a:t>1.5*: payment taken()</a:t>
            </a:r>
          </a:p>
        </p:txBody>
      </p:sp>
      <p:sp>
        <p:nvSpPr>
          <p:cNvPr id="58" name="Oval 57">
            <a:extLst>
              <a:ext uri="{FF2B5EF4-FFF2-40B4-BE49-F238E27FC236}">
                <a16:creationId xmlns:a16="http://schemas.microsoft.com/office/drawing/2014/main" id="{51042504-F067-1153-9E35-477EEACE37BF}"/>
              </a:ext>
            </a:extLst>
          </p:cNvPr>
          <p:cNvSpPr/>
          <p:nvPr/>
        </p:nvSpPr>
        <p:spPr>
          <a:xfrm>
            <a:off x="4470586" y="2002582"/>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9" name="Oval 58">
            <a:extLst>
              <a:ext uri="{FF2B5EF4-FFF2-40B4-BE49-F238E27FC236}">
                <a16:creationId xmlns:a16="http://schemas.microsoft.com/office/drawing/2014/main" id="{B5688239-DD04-9626-F62A-1C6B9BEC37A6}"/>
              </a:ext>
            </a:extLst>
          </p:cNvPr>
          <p:cNvSpPr/>
          <p:nvPr/>
        </p:nvSpPr>
        <p:spPr>
          <a:xfrm>
            <a:off x="4446661" y="4778216"/>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60" name="Straight Arrow Connector 59">
            <a:extLst>
              <a:ext uri="{FF2B5EF4-FFF2-40B4-BE49-F238E27FC236}">
                <a16:creationId xmlns:a16="http://schemas.microsoft.com/office/drawing/2014/main" id="{3C305600-0D10-FB12-B3F4-F5403BE212C3}"/>
              </a:ext>
            </a:extLst>
          </p:cNvPr>
          <p:cNvCxnSpPr>
            <a:cxnSpLocks/>
            <a:stCxn id="58" idx="4"/>
            <a:endCxn id="64" idx="0"/>
          </p:cNvCxnSpPr>
          <p:nvPr/>
        </p:nvCxnSpPr>
        <p:spPr>
          <a:xfrm flipH="1">
            <a:off x="4571940" y="2174325"/>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6167542-0214-723C-2E86-9FFBC960DEF4}"/>
              </a:ext>
            </a:extLst>
          </p:cNvPr>
          <p:cNvCxnSpPr>
            <a:cxnSpLocks/>
            <a:stCxn id="64" idx="2"/>
            <a:endCxn id="70" idx="0"/>
          </p:cNvCxnSpPr>
          <p:nvPr/>
        </p:nvCxnSpPr>
        <p:spPr>
          <a:xfrm>
            <a:off x="4571940" y="3115054"/>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BFAEDDCF-50F6-1DFA-BE86-50DDCD1BA1FD}"/>
              </a:ext>
            </a:extLst>
          </p:cNvPr>
          <p:cNvSpPr txBox="1"/>
          <p:nvPr/>
        </p:nvSpPr>
        <p:spPr>
          <a:xfrm>
            <a:off x="4200353" y="2684848"/>
            <a:ext cx="743173" cy="369332"/>
          </a:xfrm>
          <a:prstGeom prst="rect">
            <a:avLst/>
          </a:prstGeom>
          <a:noFill/>
        </p:spPr>
        <p:txBody>
          <a:bodyPr wrap="square" rtlCol="0">
            <a:spAutoFit/>
          </a:bodyPr>
          <a:lstStyle/>
          <a:p>
            <a:pPr algn="ctr"/>
            <a:r>
              <a:rPr lang="en-GB" sz="900" dirty="0"/>
              <a:t>Waiting for Response</a:t>
            </a:r>
          </a:p>
        </p:txBody>
      </p:sp>
      <p:sp>
        <p:nvSpPr>
          <p:cNvPr id="64" name="Rounded Rectangle 63">
            <a:extLst>
              <a:ext uri="{FF2B5EF4-FFF2-40B4-BE49-F238E27FC236}">
                <a16:creationId xmlns:a16="http://schemas.microsoft.com/office/drawing/2014/main" id="{C601D63C-1D77-08C6-6DCC-786631BAEE5A}"/>
              </a:ext>
            </a:extLst>
          </p:cNvPr>
          <p:cNvSpPr/>
          <p:nvPr/>
        </p:nvSpPr>
        <p:spPr>
          <a:xfrm>
            <a:off x="4131068" y="2632560"/>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9" name="TextBox 68">
            <a:extLst>
              <a:ext uri="{FF2B5EF4-FFF2-40B4-BE49-F238E27FC236}">
                <a16:creationId xmlns:a16="http://schemas.microsoft.com/office/drawing/2014/main" id="{21D8C730-719F-1A6E-EE20-08C912D9B333}"/>
              </a:ext>
            </a:extLst>
          </p:cNvPr>
          <p:cNvSpPr txBox="1"/>
          <p:nvPr/>
        </p:nvSpPr>
        <p:spPr>
          <a:xfrm>
            <a:off x="4207664" y="4162587"/>
            <a:ext cx="743173" cy="369332"/>
          </a:xfrm>
          <a:prstGeom prst="rect">
            <a:avLst/>
          </a:prstGeom>
          <a:noFill/>
        </p:spPr>
        <p:txBody>
          <a:bodyPr wrap="square" rtlCol="0">
            <a:spAutoFit/>
          </a:bodyPr>
          <a:lstStyle/>
          <a:p>
            <a:pPr algn="ctr"/>
            <a:r>
              <a:rPr lang="en-GB" sz="900" dirty="0"/>
              <a:t>Waiting for Response</a:t>
            </a:r>
          </a:p>
        </p:txBody>
      </p:sp>
      <p:sp>
        <p:nvSpPr>
          <p:cNvPr id="70" name="Rounded Rectangle 69">
            <a:extLst>
              <a:ext uri="{FF2B5EF4-FFF2-40B4-BE49-F238E27FC236}">
                <a16:creationId xmlns:a16="http://schemas.microsoft.com/office/drawing/2014/main" id="{1D204B42-8567-C008-FBFF-0F342CBC5E50}"/>
              </a:ext>
            </a:extLst>
          </p:cNvPr>
          <p:cNvSpPr/>
          <p:nvPr/>
        </p:nvSpPr>
        <p:spPr>
          <a:xfrm>
            <a:off x="4138380" y="4094465"/>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73" name="Straight Arrow Connector 72">
            <a:extLst>
              <a:ext uri="{FF2B5EF4-FFF2-40B4-BE49-F238E27FC236}">
                <a16:creationId xmlns:a16="http://schemas.microsoft.com/office/drawing/2014/main" id="{6A5D7AA1-0B96-C295-CD9D-BA22FD60127A}"/>
              </a:ext>
            </a:extLst>
          </p:cNvPr>
          <p:cNvCxnSpPr>
            <a:cxnSpLocks/>
            <a:stCxn id="70" idx="2"/>
            <a:endCxn id="59" idx="0"/>
          </p:cNvCxnSpPr>
          <p:nvPr/>
        </p:nvCxnSpPr>
        <p:spPr>
          <a:xfrm>
            <a:off x="4579252" y="4576959"/>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5B630202-476C-F95B-B5E9-75703BAAA00C}"/>
              </a:ext>
            </a:extLst>
          </p:cNvPr>
          <p:cNvSpPr txBox="1"/>
          <p:nvPr/>
        </p:nvSpPr>
        <p:spPr>
          <a:xfrm>
            <a:off x="330295" y="1921057"/>
            <a:ext cx="3354440"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activity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is the code that runs in response to receiving a message.</a:t>
            </a:r>
          </a:p>
        </p:txBody>
      </p:sp>
      <p:cxnSp>
        <p:nvCxnSpPr>
          <p:cNvPr id="84" name="Straight Arrow Connector 83">
            <a:extLst>
              <a:ext uri="{FF2B5EF4-FFF2-40B4-BE49-F238E27FC236}">
                <a16:creationId xmlns:a16="http://schemas.microsoft.com/office/drawing/2014/main" id="{12B0B5F1-4CDA-E2DA-89A6-412D883891B3}"/>
              </a:ext>
            </a:extLst>
          </p:cNvPr>
          <p:cNvCxnSpPr>
            <a:cxnSpLocks/>
            <a:stCxn id="83" idx="0"/>
            <a:endCxn id="58" idx="1"/>
          </p:cNvCxnSpPr>
          <p:nvPr/>
        </p:nvCxnSpPr>
        <p:spPr>
          <a:xfrm>
            <a:off x="2007515" y="1921057"/>
            <a:ext cx="2492962" cy="1066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5F44739F-6B69-1CA0-B860-13B9754AD32E}"/>
              </a:ext>
            </a:extLst>
          </p:cNvPr>
          <p:cNvSpPr txBox="1"/>
          <p:nvPr/>
        </p:nvSpPr>
        <p:spPr>
          <a:xfrm>
            <a:off x="318121" y="2912262"/>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activity also stores the state associated with the activity – what did we do in our last turn? It is keyed by a Correlation Id or Reply To channel.</a:t>
            </a:r>
          </a:p>
        </p:txBody>
      </p:sp>
      <p:cxnSp>
        <p:nvCxnSpPr>
          <p:cNvPr id="89" name="Straight Arrow Connector 88">
            <a:extLst>
              <a:ext uri="{FF2B5EF4-FFF2-40B4-BE49-F238E27FC236}">
                <a16:creationId xmlns:a16="http://schemas.microsoft.com/office/drawing/2014/main" id="{73F5E552-A8C8-F1A2-F3B1-36AFB216C741}"/>
              </a:ext>
            </a:extLst>
          </p:cNvPr>
          <p:cNvCxnSpPr>
            <a:cxnSpLocks/>
            <a:stCxn id="88" idx="0"/>
            <a:endCxn id="62" idx="1"/>
          </p:cNvCxnSpPr>
          <p:nvPr/>
        </p:nvCxnSpPr>
        <p:spPr>
          <a:xfrm flipV="1">
            <a:off x="1995341" y="2869514"/>
            <a:ext cx="2205012" cy="427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EB8A4658-CCF9-9FAD-6D05-BAEA969721B8}"/>
              </a:ext>
            </a:extLst>
          </p:cNvPr>
          <p:cNvSpPr txBox="1"/>
          <p:nvPr/>
        </p:nvSpPr>
        <p:spPr>
          <a:xfrm>
            <a:off x="330295" y="3999463"/>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activity also knows the messages that is has sent and received, so it can be reconstructed. </a:t>
            </a:r>
          </a:p>
        </p:txBody>
      </p:sp>
      <p:cxnSp>
        <p:nvCxnSpPr>
          <p:cNvPr id="92" name="Straight Arrow Connector 91">
            <a:extLst>
              <a:ext uri="{FF2B5EF4-FFF2-40B4-BE49-F238E27FC236}">
                <a16:creationId xmlns:a16="http://schemas.microsoft.com/office/drawing/2014/main" id="{598758AA-0987-D995-6BD4-A0ED3217B6E8}"/>
              </a:ext>
            </a:extLst>
          </p:cNvPr>
          <p:cNvCxnSpPr>
            <a:cxnSpLocks/>
            <a:stCxn id="91" idx="0"/>
          </p:cNvCxnSpPr>
          <p:nvPr/>
        </p:nvCxnSpPr>
        <p:spPr>
          <a:xfrm flipV="1">
            <a:off x="2007515" y="1511809"/>
            <a:ext cx="1778210" cy="24876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0176E108-AF4F-06DF-5C8E-5AD6FB28FCD9}"/>
              </a:ext>
            </a:extLst>
          </p:cNvPr>
          <p:cNvCxnSpPr>
            <a:cxnSpLocks/>
            <a:stCxn id="91" idx="0"/>
          </p:cNvCxnSpPr>
          <p:nvPr/>
        </p:nvCxnSpPr>
        <p:spPr>
          <a:xfrm flipV="1">
            <a:off x="2007515" y="2061586"/>
            <a:ext cx="3438763" cy="19378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23E2396-D8A6-4F7A-4A5A-92558403C42A}"/>
              </a:ext>
            </a:extLst>
          </p:cNvPr>
          <p:cNvCxnSpPr>
            <a:cxnSpLocks/>
          </p:cNvCxnSpPr>
          <p:nvPr/>
        </p:nvCxnSpPr>
        <p:spPr>
          <a:xfrm flipV="1">
            <a:off x="2051965" y="2985776"/>
            <a:ext cx="3273961" cy="15841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BB29938-2F30-DA56-93FE-AB0B48D414FC}"/>
              </a:ext>
            </a:extLst>
          </p:cNvPr>
          <p:cNvCxnSpPr>
            <a:cxnSpLocks/>
          </p:cNvCxnSpPr>
          <p:nvPr/>
        </p:nvCxnSpPr>
        <p:spPr>
          <a:xfrm flipV="1">
            <a:off x="2058086" y="4019390"/>
            <a:ext cx="3324463" cy="5423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AB0B897-C783-312F-408B-6BB9711206D6}"/>
              </a:ext>
            </a:extLst>
          </p:cNvPr>
          <p:cNvCxnSpPr>
            <a:cxnSpLocks/>
            <a:stCxn id="91" idx="0"/>
          </p:cNvCxnSpPr>
          <p:nvPr/>
        </p:nvCxnSpPr>
        <p:spPr>
          <a:xfrm>
            <a:off x="2007515" y="3999463"/>
            <a:ext cx="3438763" cy="390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576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8" grpId="0"/>
      <p:bldP spid="9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In-Out (Request-Reaction) Activity</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dirty="0"/>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43</a:t>
            </a:fld>
            <a:endParaRPr lang="en-US"/>
          </a:p>
        </p:txBody>
      </p:sp>
      <p:sp>
        <p:nvSpPr>
          <p:cNvPr id="23" name="Rounded Rectangle 22">
            <a:extLst>
              <a:ext uri="{FF2B5EF4-FFF2-40B4-BE49-F238E27FC236}">
                <a16:creationId xmlns:a16="http://schemas.microsoft.com/office/drawing/2014/main" id="{EBB07C22-720A-BAE1-E8C5-45A29AE3CB73}"/>
              </a:ext>
            </a:extLst>
          </p:cNvPr>
          <p:cNvSpPr/>
          <p:nvPr/>
        </p:nvSpPr>
        <p:spPr>
          <a:xfrm>
            <a:off x="3758610" y="1892510"/>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9" name="TextBox 28">
            <a:extLst>
              <a:ext uri="{FF2B5EF4-FFF2-40B4-BE49-F238E27FC236}">
                <a16:creationId xmlns:a16="http://schemas.microsoft.com/office/drawing/2014/main" id="{74E6A346-71C4-36C0-66D1-B9531F7802A1}"/>
              </a:ext>
            </a:extLst>
          </p:cNvPr>
          <p:cNvSpPr txBox="1"/>
          <p:nvPr/>
        </p:nvSpPr>
        <p:spPr>
          <a:xfrm>
            <a:off x="4161143" y="1904634"/>
            <a:ext cx="795639" cy="300082"/>
          </a:xfrm>
          <a:prstGeom prst="rect">
            <a:avLst/>
          </a:prstGeom>
          <a:noFill/>
        </p:spPr>
        <p:txBody>
          <a:bodyPr wrap="square" rtlCol="0">
            <a:spAutoFit/>
          </a:bodyPr>
          <a:lstStyle/>
          <a:p>
            <a:r>
              <a:rPr lang="en-GB" sz="1350" dirty="0"/>
              <a:t>:cashier</a:t>
            </a:r>
          </a:p>
        </p:txBody>
      </p:sp>
      <p:sp>
        <p:nvSpPr>
          <p:cNvPr id="31" name="Rounded Rectangle 30">
            <a:extLst>
              <a:ext uri="{FF2B5EF4-FFF2-40B4-BE49-F238E27FC236}">
                <a16:creationId xmlns:a16="http://schemas.microsoft.com/office/drawing/2014/main" id="{0A1AA7DF-4DC0-3A76-CBC7-7F21D2F00AE6}"/>
              </a:ext>
            </a:extLst>
          </p:cNvPr>
          <p:cNvSpPr/>
          <p:nvPr/>
        </p:nvSpPr>
        <p:spPr>
          <a:xfrm>
            <a:off x="7138666" y="1832611"/>
            <a:ext cx="1379765" cy="366432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2" name="Straight Connector 31">
            <a:extLst>
              <a:ext uri="{FF2B5EF4-FFF2-40B4-BE49-F238E27FC236}">
                <a16:creationId xmlns:a16="http://schemas.microsoft.com/office/drawing/2014/main" id="{CC47B1CE-FDF3-BBFF-7188-78044FC704F5}"/>
              </a:ext>
            </a:extLst>
          </p:cNvPr>
          <p:cNvCxnSpPr>
            <a:cxnSpLocks/>
          </p:cNvCxnSpPr>
          <p:nvPr/>
        </p:nvCxnSpPr>
        <p:spPr>
          <a:xfrm>
            <a:off x="5385390" y="2991454"/>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BBED5CF-A678-404C-303C-ABD1C37A136B}"/>
              </a:ext>
            </a:extLst>
          </p:cNvPr>
          <p:cNvSpPr txBox="1"/>
          <p:nvPr/>
        </p:nvSpPr>
        <p:spPr>
          <a:xfrm>
            <a:off x="7387677" y="1908810"/>
            <a:ext cx="881743" cy="507831"/>
          </a:xfrm>
          <a:prstGeom prst="rect">
            <a:avLst/>
          </a:prstGeom>
          <a:noFill/>
        </p:spPr>
        <p:txBody>
          <a:bodyPr wrap="square" rtlCol="0">
            <a:spAutoFit/>
          </a:bodyPr>
          <a:lstStyle/>
          <a:p>
            <a:r>
              <a:rPr lang="en-GB" sz="1350" dirty="0"/>
              <a:t>:payment provider</a:t>
            </a:r>
          </a:p>
        </p:txBody>
      </p:sp>
      <p:cxnSp>
        <p:nvCxnSpPr>
          <p:cNvPr id="34" name="Straight Arrow Connector 33">
            <a:extLst>
              <a:ext uri="{FF2B5EF4-FFF2-40B4-BE49-F238E27FC236}">
                <a16:creationId xmlns:a16="http://schemas.microsoft.com/office/drawing/2014/main" id="{CBD2E5D4-FB07-2672-9498-A5538FA187E6}"/>
              </a:ext>
            </a:extLst>
          </p:cNvPr>
          <p:cNvCxnSpPr>
            <a:cxnSpLocks/>
          </p:cNvCxnSpPr>
          <p:nvPr/>
        </p:nvCxnSpPr>
        <p:spPr>
          <a:xfrm>
            <a:off x="5460529" y="2802821"/>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C48333D-BA6D-0A6E-2F95-F0EDAC18C50C}"/>
              </a:ext>
            </a:extLst>
          </p:cNvPr>
          <p:cNvSpPr txBox="1"/>
          <p:nvPr/>
        </p:nvSpPr>
        <p:spPr>
          <a:xfrm>
            <a:off x="5421504" y="2442814"/>
            <a:ext cx="1510925" cy="253916"/>
          </a:xfrm>
          <a:prstGeom prst="rect">
            <a:avLst/>
          </a:prstGeom>
          <a:noFill/>
        </p:spPr>
        <p:txBody>
          <a:bodyPr wrap="square" rtlCol="0">
            <a:spAutoFit/>
          </a:bodyPr>
          <a:lstStyle/>
          <a:p>
            <a:r>
              <a:rPr lang="en-GB" sz="1050" dirty="0"/>
              <a:t>1.4*: take payment()</a:t>
            </a:r>
          </a:p>
        </p:txBody>
      </p:sp>
      <p:cxnSp>
        <p:nvCxnSpPr>
          <p:cNvPr id="36" name="Straight Connector 35">
            <a:extLst>
              <a:ext uri="{FF2B5EF4-FFF2-40B4-BE49-F238E27FC236}">
                <a16:creationId xmlns:a16="http://schemas.microsoft.com/office/drawing/2014/main" id="{CD1D98F5-F560-2DF2-2A8D-9F440B578770}"/>
              </a:ext>
            </a:extLst>
          </p:cNvPr>
          <p:cNvCxnSpPr>
            <a:cxnSpLocks/>
          </p:cNvCxnSpPr>
          <p:nvPr/>
        </p:nvCxnSpPr>
        <p:spPr>
          <a:xfrm>
            <a:off x="5385390" y="3987577"/>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B7B064D-CB50-6A09-A98E-0FE4DDEC0575}"/>
              </a:ext>
            </a:extLst>
          </p:cNvPr>
          <p:cNvSpPr txBox="1"/>
          <p:nvPr/>
        </p:nvSpPr>
        <p:spPr>
          <a:xfrm>
            <a:off x="5543119" y="3492134"/>
            <a:ext cx="1510925" cy="253916"/>
          </a:xfrm>
          <a:prstGeom prst="rect">
            <a:avLst/>
          </a:prstGeom>
          <a:noFill/>
        </p:spPr>
        <p:txBody>
          <a:bodyPr wrap="square" rtlCol="0">
            <a:spAutoFit/>
          </a:bodyPr>
          <a:lstStyle/>
          <a:p>
            <a:r>
              <a:rPr lang="en-GB" sz="1050" dirty="0"/>
              <a:t>1.5*: payment taken()</a:t>
            </a:r>
          </a:p>
        </p:txBody>
      </p:sp>
      <p:sp>
        <p:nvSpPr>
          <p:cNvPr id="38" name="Oval 37">
            <a:extLst>
              <a:ext uri="{FF2B5EF4-FFF2-40B4-BE49-F238E27FC236}">
                <a16:creationId xmlns:a16="http://schemas.microsoft.com/office/drawing/2014/main" id="{7ED3A4DF-12D5-610F-DE22-CE023395693C}"/>
              </a:ext>
            </a:extLst>
          </p:cNvPr>
          <p:cNvSpPr/>
          <p:nvPr/>
        </p:nvSpPr>
        <p:spPr>
          <a:xfrm>
            <a:off x="4407888" y="2385400"/>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9" name="Oval 38">
            <a:extLst>
              <a:ext uri="{FF2B5EF4-FFF2-40B4-BE49-F238E27FC236}">
                <a16:creationId xmlns:a16="http://schemas.microsoft.com/office/drawing/2014/main" id="{5FD81B4E-E897-AFA7-10A1-D4D2252AA4D9}"/>
              </a:ext>
            </a:extLst>
          </p:cNvPr>
          <p:cNvSpPr/>
          <p:nvPr/>
        </p:nvSpPr>
        <p:spPr>
          <a:xfrm>
            <a:off x="4383963" y="5161034"/>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0" name="Straight Arrow Connector 39">
            <a:extLst>
              <a:ext uri="{FF2B5EF4-FFF2-40B4-BE49-F238E27FC236}">
                <a16:creationId xmlns:a16="http://schemas.microsoft.com/office/drawing/2014/main" id="{D85515CD-985C-393A-1B82-9C4A2402A436}"/>
              </a:ext>
            </a:extLst>
          </p:cNvPr>
          <p:cNvCxnSpPr>
            <a:cxnSpLocks/>
            <a:stCxn id="38" idx="4"/>
            <a:endCxn id="43" idx="0"/>
          </p:cNvCxnSpPr>
          <p:nvPr/>
        </p:nvCxnSpPr>
        <p:spPr>
          <a:xfrm flipH="1">
            <a:off x="4509242" y="2557143"/>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FF2CF44-7392-3CF8-F193-28F4186C30BA}"/>
              </a:ext>
            </a:extLst>
          </p:cNvPr>
          <p:cNvCxnSpPr>
            <a:cxnSpLocks/>
            <a:stCxn id="43" idx="2"/>
            <a:endCxn id="45" idx="0"/>
          </p:cNvCxnSpPr>
          <p:nvPr/>
        </p:nvCxnSpPr>
        <p:spPr>
          <a:xfrm>
            <a:off x="4509242" y="3497872"/>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07936EE-E9F6-E444-2413-E57B3E8CE84B}"/>
              </a:ext>
            </a:extLst>
          </p:cNvPr>
          <p:cNvSpPr txBox="1"/>
          <p:nvPr/>
        </p:nvSpPr>
        <p:spPr>
          <a:xfrm>
            <a:off x="4137654" y="3067666"/>
            <a:ext cx="743173" cy="369332"/>
          </a:xfrm>
          <a:prstGeom prst="rect">
            <a:avLst/>
          </a:prstGeom>
          <a:noFill/>
        </p:spPr>
        <p:txBody>
          <a:bodyPr wrap="square" rtlCol="0">
            <a:spAutoFit/>
          </a:bodyPr>
          <a:lstStyle/>
          <a:p>
            <a:pPr algn="ctr"/>
            <a:r>
              <a:rPr lang="en-GB" sz="900" dirty="0"/>
              <a:t>Waiting for Response</a:t>
            </a:r>
          </a:p>
        </p:txBody>
      </p:sp>
      <p:sp>
        <p:nvSpPr>
          <p:cNvPr id="43" name="Rounded Rectangle 42">
            <a:extLst>
              <a:ext uri="{FF2B5EF4-FFF2-40B4-BE49-F238E27FC236}">
                <a16:creationId xmlns:a16="http://schemas.microsoft.com/office/drawing/2014/main" id="{8A07FFE7-33FC-2117-D95C-06104EF0AEAD}"/>
              </a:ext>
            </a:extLst>
          </p:cNvPr>
          <p:cNvSpPr/>
          <p:nvPr/>
        </p:nvSpPr>
        <p:spPr>
          <a:xfrm>
            <a:off x="4068370" y="3015378"/>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TextBox 43">
            <a:extLst>
              <a:ext uri="{FF2B5EF4-FFF2-40B4-BE49-F238E27FC236}">
                <a16:creationId xmlns:a16="http://schemas.microsoft.com/office/drawing/2014/main" id="{C0FE7ACC-F367-8D46-A8A6-D1C815F3F873}"/>
              </a:ext>
            </a:extLst>
          </p:cNvPr>
          <p:cNvSpPr txBox="1"/>
          <p:nvPr/>
        </p:nvSpPr>
        <p:spPr>
          <a:xfrm>
            <a:off x="4144966" y="4545405"/>
            <a:ext cx="743173" cy="369332"/>
          </a:xfrm>
          <a:prstGeom prst="rect">
            <a:avLst/>
          </a:prstGeom>
          <a:noFill/>
        </p:spPr>
        <p:txBody>
          <a:bodyPr wrap="square" rtlCol="0">
            <a:spAutoFit/>
          </a:bodyPr>
          <a:lstStyle/>
          <a:p>
            <a:pPr algn="ctr"/>
            <a:r>
              <a:rPr lang="en-GB" sz="900" dirty="0"/>
              <a:t>Waiting for Response</a:t>
            </a:r>
          </a:p>
        </p:txBody>
      </p:sp>
      <p:sp>
        <p:nvSpPr>
          <p:cNvPr id="45" name="Rounded Rectangle 44">
            <a:extLst>
              <a:ext uri="{FF2B5EF4-FFF2-40B4-BE49-F238E27FC236}">
                <a16:creationId xmlns:a16="http://schemas.microsoft.com/office/drawing/2014/main" id="{FD3C49F2-749D-69E6-84C1-D2FED1B0649F}"/>
              </a:ext>
            </a:extLst>
          </p:cNvPr>
          <p:cNvSpPr/>
          <p:nvPr/>
        </p:nvSpPr>
        <p:spPr>
          <a:xfrm>
            <a:off x="4075682" y="4477283"/>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6" name="Straight Arrow Connector 45">
            <a:extLst>
              <a:ext uri="{FF2B5EF4-FFF2-40B4-BE49-F238E27FC236}">
                <a16:creationId xmlns:a16="http://schemas.microsoft.com/office/drawing/2014/main" id="{EC675453-70F9-FDAC-5329-60002DA04290}"/>
              </a:ext>
            </a:extLst>
          </p:cNvPr>
          <p:cNvCxnSpPr>
            <a:cxnSpLocks/>
            <a:stCxn id="45" idx="2"/>
            <a:endCxn id="39" idx="0"/>
          </p:cNvCxnSpPr>
          <p:nvPr/>
        </p:nvCxnSpPr>
        <p:spPr>
          <a:xfrm>
            <a:off x="4516554" y="4959777"/>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321AB737-2390-9207-A398-04EFE6AAF106}"/>
              </a:ext>
            </a:extLst>
          </p:cNvPr>
          <p:cNvSpPr/>
          <p:nvPr/>
        </p:nvSpPr>
        <p:spPr>
          <a:xfrm>
            <a:off x="7751889" y="2956536"/>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1" name="Oval 70">
            <a:extLst>
              <a:ext uri="{FF2B5EF4-FFF2-40B4-BE49-F238E27FC236}">
                <a16:creationId xmlns:a16="http://schemas.microsoft.com/office/drawing/2014/main" id="{DC585E21-2396-776C-5558-5D208EDCAEC5}"/>
              </a:ext>
            </a:extLst>
          </p:cNvPr>
          <p:cNvSpPr/>
          <p:nvPr/>
        </p:nvSpPr>
        <p:spPr>
          <a:xfrm>
            <a:off x="7718532" y="3589034"/>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72" name="Straight Arrow Connector 71">
            <a:extLst>
              <a:ext uri="{FF2B5EF4-FFF2-40B4-BE49-F238E27FC236}">
                <a16:creationId xmlns:a16="http://schemas.microsoft.com/office/drawing/2014/main" id="{E585D128-2286-377D-C192-9A060F3C4195}"/>
              </a:ext>
            </a:extLst>
          </p:cNvPr>
          <p:cNvCxnSpPr>
            <a:cxnSpLocks/>
            <a:stCxn id="70" idx="4"/>
          </p:cNvCxnSpPr>
          <p:nvPr/>
        </p:nvCxnSpPr>
        <p:spPr>
          <a:xfrm flipH="1">
            <a:off x="7853243" y="3128279"/>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3AB2236F-FC39-8861-D8D1-BF3557DA3DED}"/>
              </a:ext>
            </a:extLst>
          </p:cNvPr>
          <p:cNvCxnSpPr>
            <a:cxnSpLocks/>
          </p:cNvCxnSpPr>
          <p:nvPr/>
        </p:nvCxnSpPr>
        <p:spPr>
          <a:xfrm flipH="1">
            <a:off x="5460529" y="3808159"/>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4D28E8F4-ED93-7AFB-A1B4-1DB69B0B15E9}"/>
              </a:ext>
            </a:extLst>
          </p:cNvPr>
          <p:cNvSpPr txBox="1"/>
          <p:nvPr/>
        </p:nvSpPr>
        <p:spPr>
          <a:xfrm>
            <a:off x="75324" y="2319106"/>
            <a:ext cx="3354440"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activity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is the code that runs in response to sending a message.</a:t>
            </a:r>
          </a:p>
        </p:txBody>
      </p:sp>
      <p:cxnSp>
        <p:nvCxnSpPr>
          <p:cNvPr id="76" name="Straight Arrow Connector 75">
            <a:extLst>
              <a:ext uri="{FF2B5EF4-FFF2-40B4-BE49-F238E27FC236}">
                <a16:creationId xmlns:a16="http://schemas.microsoft.com/office/drawing/2014/main" id="{1D287AEF-669C-3CC3-8B03-5AC2628C5E59}"/>
              </a:ext>
            </a:extLst>
          </p:cNvPr>
          <p:cNvCxnSpPr>
            <a:cxnSpLocks/>
            <a:stCxn id="74" idx="0"/>
          </p:cNvCxnSpPr>
          <p:nvPr/>
        </p:nvCxnSpPr>
        <p:spPr>
          <a:xfrm>
            <a:off x="1752544" y="2319106"/>
            <a:ext cx="5962575" cy="3036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E7505D1-A807-5240-A8B7-CBF6180E4F4B}"/>
              </a:ext>
            </a:extLst>
          </p:cNvPr>
          <p:cNvSpPr txBox="1"/>
          <p:nvPr/>
        </p:nvSpPr>
        <p:spPr>
          <a:xfrm>
            <a:off x="172931" y="3221375"/>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activity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may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store state associated with the activity – but also may be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stateless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(Message as the Engine of State.)</a:t>
            </a:r>
          </a:p>
        </p:txBody>
      </p:sp>
      <p:cxnSp>
        <p:nvCxnSpPr>
          <p:cNvPr id="81" name="Straight Arrow Connector 80">
            <a:extLst>
              <a:ext uri="{FF2B5EF4-FFF2-40B4-BE49-F238E27FC236}">
                <a16:creationId xmlns:a16="http://schemas.microsoft.com/office/drawing/2014/main" id="{8B11301C-C1DA-4721-AF53-83691F291122}"/>
              </a:ext>
            </a:extLst>
          </p:cNvPr>
          <p:cNvCxnSpPr>
            <a:cxnSpLocks/>
            <a:stCxn id="79" idx="0"/>
          </p:cNvCxnSpPr>
          <p:nvPr/>
        </p:nvCxnSpPr>
        <p:spPr>
          <a:xfrm flipV="1">
            <a:off x="1850151" y="2743244"/>
            <a:ext cx="5941949" cy="4781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F05B7615-0809-4DDF-D184-8EEBD9F7A1AA}"/>
              </a:ext>
            </a:extLst>
          </p:cNvPr>
          <p:cNvSpPr txBox="1"/>
          <p:nvPr/>
        </p:nvSpPr>
        <p:spPr>
          <a:xfrm>
            <a:off x="172931" y="4258158"/>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Each activity also knows the messages that is has sent and received, so the conversation can be reconstructed.</a:t>
            </a:r>
          </a:p>
        </p:txBody>
      </p:sp>
      <p:cxnSp>
        <p:nvCxnSpPr>
          <p:cNvPr id="95" name="Straight Arrow Connector 94">
            <a:extLst>
              <a:ext uri="{FF2B5EF4-FFF2-40B4-BE49-F238E27FC236}">
                <a16:creationId xmlns:a16="http://schemas.microsoft.com/office/drawing/2014/main" id="{FA47DD0A-5B56-11B1-4508-5BB906EE5C71}"/>
              </a:ext>
            </a:extLst>
          </p:cNvPr>
          <p:cNvCxnSpPr>
            <a:cxnSpLocks/>
            <a:stCxn id="84" idx="0"/>
          </p:cNvCxnSpPr>
          <p:nvPr/>
        </p:nvCxnSpPr>
        <p:spPr>
          <a:xfrm flipV="1">
            <a:off x="1850151" y="3335310"/>
            <a:ext cx="5288514" cy="9228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0983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9" grpId="0"/>
      <p:bldP spid="8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In-Out (Request-Reaction) Message As Engine of Application State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44</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2277329" y="2843825"/>
            <a:ext cx="1379765" cy="14045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6139031" y="2843823"/>
            <a:ext cx="1379765" cy="140453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657093" y="347246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4289820" y="332551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4359215" y="3048447"/>
            <a:ext cx="898072" cy="253916"/>
          </a:xfrm>
          <a:prstGeom prst="rect">
            <a:avLst/>
          </a:prstGeom>
          <a:noFill/>
        </p:spPr>
        <p:txBody>
          <a:bodyPr wrap="square" rtlCol="0">
            <a:spAutoFit/>
          </a:bodyPr>
          <a:lstStyle/>
          <a:p>
            <a:r>
              <a:rPr lang="en-GB" sz="1050" dirty="0"/>
              <a:t>1.1 request()</a:t>
            </a:r>
          </a:p>
        </p:txBody>
      </p:sp>
      <p:cxnSp>
        <p:nvCxnSpPr>
          <p:cNvPr id="20" name="Straight Connector 19">
            <a:extLst>
              <a:ext uri="{FF2B5EF4-FFF2-40B4-BE49-F238E27FC236}">
                <a16:creationId xmlns:a16="http://schemas.microsoft.com/office/drawing/2014/main" id="{5FA55781-E708-B45D-6EE4-7F64F9A867E8}"/>
              </a:ext>
            </a:extLst>
          </p:cNvPr>
          <p:cNvCxnSpPr/>
          <p:nvPr/>
        </p:nvCxnSpPr>
        <p:spPr>
          <a:xfrm flipV="1">
            <a:off x="3657093" y="365907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FAE3BE4-FDF4-32E7-59EA-225290676A19}"/>
              </a:ext>
            </a:extLst>
          </p:cNvPr>
          <p:cNvCxnSpPr>
            <a:cxnSpLocks/>
          </p:cNvCxnSpPr>
          <p:nvPr/>
        </p:nvCxnSpPr>
        <p:spPr>
          <a:xfrm flipH="1">
            <a:off x="4289819" y="386435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D13F0DF-1AC0-B74D-9988-87CD933C3A8B}"/>
              </a:ext>
            </a:extLst>
          </p:cNvPr>
          <p:cNvSpPr txBox="1"/>
          <p:nvPr/>
        </p:nvSpPr>
        <p:spPr>
          <a:xfrm>
            <a:off x="4289819" y="3968065"/>
            <a:ext cx="1187905" cy="253916"/>
          </a:xfrm>
          <a:prstGeom prst="rect">
            <a:avLst/>
          </a:prstGeom>
          <a:noFill/>
        </p:spPr>
        <p:txBody>
          <a:bodyPr wrap="square" rtlCol="0">
            <a:spAutoFit/>
          </a:bodyPr>
          <a:lstStyle/>
          <a:p>
            <a:r>
              <a:rPr lang="en-GB" sz="1050" dirty="0"/>
              <a:t>1.2 reaction()</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526340" y="2933926"/>
            <a:ext cx="951131"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6388042" y="2933923"/>
            <a:ext cx="956376" cy="300082"/>
          </a:xfrm>
          <a:prstGeom prst="rect">
            <a:avLst/>
          </a:prstGeom>
          <a:noFill/>
        </p:spPr>
        <p:txBody>
          <a:bodyPr wrap="square" rtlCol="0">
            <a:spAutoFit/>
          </a:bodyPr>
          <a:lstStyle/>
          <a:p>
            <a:r>
              <a:rPr lang="en-GB" sz="1350" dirty="0"/>
              <a:t>:consumer</a:t>
            </a:r>
          </a:p>
        </p:txBody>
      </p:sp>
      <p:cxnSp>
        <p:nvCxnSpPr>
          <p:cNvPr id="25" name="Straight Arrow Connector 24">
            <a:extLst>
              <a:ext uri="{FF2B5EF4-FFF2-40B4-BE49-F238E27FC236}">
                <a16:creationId xmlns:a16="http://schemas.microsoft.com/office/drawing/2014/main" id="{60DB8F68-1B74-2F00-BD14-9F31DDAEFD7A}"/>
              </a:ext>
            </a:extLst>
          </p:cNvPr>
          <p:cNvCxnSpPr>
            <a:cxnSpLocks/>
            <a:stCxn id="32" idx="2"/>
            <a:endCxn id="16" idx="0"/>
          </p:cNvCxnSpPr>
          <p:nvPr/>
        </p:nvCxnSpPr>
        <p:spPr>
          <a:xfrm>
            <a:off x="6807798" y="2250798"/>
            <a:ext cx="21116" cy="5930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5CD2579-ED5D-602E-A989-6EF2C6070FDC}"/>
              </a:ext>
            </a:extLst>
          </p:cNvPr>
          <p:cNvSpPr txBox="1"/>
          <p:nvPr/>
        </p:nvSpPr>
        <p:spPr>
          <a:xfrm>
            <a:off x="5368842" y="1535217"/>
            <a:ext cx="2877911"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provider returns the state of the conversation, adjusted for its operation results</a:t>
            </a:r>
          </a:p>
        </p:txBody>
      </p:sp>
      <p:sp>
        <p:nvSpPr>
          <p:cNvPr id="34" name="TextBox 33">
            <a:extLst>
              <a:ext uri="{FF2B5EF4-FFF2-40B4-BE49-F238E27FC236}">
                <a16:creationId xmlns:a16="http://schemas.microsoft.com/office/drawing/2014/main" id="{A7C37C61-A435-3792-18FA-FE052FCD95E2}"/>
              </a:ext>
            </a:extLst>
          </p:cNvPr>
          <p:cNvSpPr txBox="1"/>
          <p:nvPr/>
        </p:nvSpPr>
        <p:spPr>
          <a:xfrm>
            <a:off x="1119336" y="1554750"/>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remain stateless by including the state of the conversation within the message it sends</a:t>
            </a:r>
          </a:p>
        </p:txBody>
      </p:sp>
      <p:cxnSp>
        <p:nvCxnSpPr>
          <p:cNvPr id="35" name="Straight Arrow Connector 34">
            <a:extLst>
              <a:ext uri="{FF2B5EF4-FFF2-40B4-BE49-F238E27FC236}">
                <a16:creationId xmlns:a16="http://schemas.microsoft.com/office/drawing/2014/main" id="{5E26DECB-3394-613D-F097-2B19A3FBE489}"/>
              </a:ext>
            </a:extLst>
          </p:cNvPr>
          <p:cNvCxnSpPr>
            <a:cxnSpLocks/>
            <a:endCxn id="15" idx="0"/>
          </p:cNvCxnSpPr>
          <p:nvPr/>
        </p:nvCxnSpPr>
        <p:spPr>
          <a:xfrm>
            <a:off x="2799842" y="2456931"/>
            <a:ext cx="167369" cy="3868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486600" y="4681027"/>
            <a:ext cx="3336618"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does not need to be STATEFUL, as it just obtains the state of the conversation from the message</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a:endCxn id="15" idx="2"/>
          </p:cNvCxnSpPr>
          <p:nvPr/>
        </p:nvCxnSpPr>
        <p:spPr>
          <a:xfrm flipV="1">
            <a:off x="2154909" y="4248369"/>
            <a:ext cx="812303" cy="4326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26BEE67-A0F1-2E72-EC0E-F18215BE2B3E}"/>
              </a:ext>
            </a:extLst>
          </p:cNvPr>
          <p:cNvSpPr txBox="1"/>
          <p:nvPr/>
        </p:nvSpPr>
        <p:spPr>
          <a:xfrm>
            <a:off x="5354555" y="4743829"/>
            <a:ext cx="2877911"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N.B. in HTTP this idea becomes HATEOAS</a:t>
            </a:r>
          </a:p>
        </p:txBody>
      </p:sp>
    </p:spTree>
    <p:extLst>
      <p:ext uri="{BB962C8B-B14F-4D97-AF65-F5344CB8AC3E}">
        <p14:creationId xmlns:p14="http://schemas.microsoft.com/office/powerpoint/2010/main" val="3983447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52" grpId="0"/>
      <p:bldP spid="5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D82B09-5968-4847-902A-5818E8394F57}"/>
              </a:ext>
            </a:extLst>
          </p:cNvPr>
          <p:cNvSpPr>
            <a:spLocks noGrp="1"/>
          </p:cNvSpPr>
          <p:nvPr>
            <p:ph type="title"/>
          </p:nvPr>
        </p:nvSpPr>
        <p:spPr/>
        <p:txBody>
          <a:bodyPr/>
          <a:lstStyle/>
          <a:p>
            <a:r>
              <a:rPr lang="en-US" dirty="0"/>
              <a:t>Repair and Clarification</a:t>
            </a:r>
          </a:p>
        </p:txBody>
      </p:sp>
      <p:sp>
        <p:nvSpPr>
          <p:cNvPr id="5" name="Text Placeholder 4">
            <a:extLst>
              <a:ext uri="{FF2B5EF4-FFF2-40B4-BE49-F238E27FC236}">
                <a16:creationId xmlns:a16="http://schemas.microsoft.com/office/drawing/2014/main" id="{CF15BB39-BDBA-A349-AC53-4CBFDE3878FF}"/>
              </a:ext>
            </a:extLst>
          </p:cNvPr>
          <p:cNvSpPr>
            <a:spLocks noGrp="1"/>
          </p:cNvSpPr>
          <p:nvPr>
            <p:ph type="body" idx="1"/>
          </p:nvPr>
        </p:nvSpPr>
        <p:spPr/>
        <p:txBody>
          <a:bodyPr/>
          <a:lstStyle/>
          <a:p>
            <a:r>
              <a:rPr lang="en-US" dirty="0"/>
              <a:t>What happens when it all goes wrong</a:t>
            </a:r>
          </a:p>
        </p:txBody>
      </p:sp>
      <p:sp>
        <p:nvSpPr>
          <p:cNvPr id="3" name="Footer Placeholder 2">
            <a:extLst>
              <a:ext uri="{FF2B5EF4-FFF2-40B4-BE49-F238E27FC236}">
                <a16:creationId xmlns:a16="http://schemas.microsoft.com/office/drawing/2014/main" id="{C16D1660-0133-B540-9674-D842A828B61C}"/>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7FD1EC07-FF63-1B41-96A0-2A2A7F58AF24}"/>
              </a:ext>
            </a:extLst>
          </p:cNvPr>
          <p:cNvSpPr>
            <a:spLocks noGrp="1"/>
          </p:cNvSpPr>
          <p:nvPr>
            <p:ph type="sldNum" sz="quarter" idx="12"/>
          </p:nvPr>
        </p:nvSpPr>
        <p:spPr/>
        <p:txBody>
          <a:bodyPr/>
          <a:lstStyle/>
          <a:p>
            <a:fld id="{53C7D256-7CB4-8D4B-B359-120D79D46DFF}" type="slidenum">
              <a:rPr lang="en-US" smtClean="0"/>
              <a:t>45</a:t>
            </a:fld>
            <a:endParaRPr lang="en-US"/>
          </a:p>
        </p:txBody>
      </p:sp>
    </p:spTree>
    <p:extLst>
      <p:ext uri="{BB962C8B-B14F-4D97-AF65-F5344CB8AC3E}">
        <p14:creationId xmlns:p14="http://schemas.microsoft.com/office/powerpoint/2010/main" val="1425365798"/>
      </p:ext>
    </p:extLst>
  </p:cSld>
  <p:clrMapOvr>
    <a:masterClrMapping/>
  </p:clrMapOvr>
  <mc:AlternateContent xmlns:mc="http://schemas.openxmlformats.org/markup-compatibility/2006" xmlns:p14="http://schemas.microsoft.com/office/powerpoint/2010/main">
    <mc:Choice Requires="p14">
      <p:transition spd="slow" p14:dur="2000" advTm="878"/>
    </mc:Choice>
    <mc:Fallback xmlns="">
      <p:transition spd="slow" advTm="878"/>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GB" dirty="0"/>
              <a:t>Failure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46</a:t>
            </a:fld>
            <a:endParaRPr lang="en-US" dirty="0"/>
          </a:p>
        </p:txBody>
      </p:sp>
      <p:sp>
        <p:nvSpPr>
          <p:cNvPr id="6" name="Rounded Rectangle 5">
            <a:extLst>
              <a:ext uri="{FF2B5EF4-FFF2-40B4-BE49-F238E27FC236}">
                <a16:creationId xmlns:a16="http://schemas.microsoft.com/office/drawing/2014/main" id="{789F62B9-E381-6A29-3E3B-7A2619138339}"/>
              </a:ext>
            </a:extLst>
          </p:cNvPr>
          <p:cNvSpPr/>
          <p:nvPr/>
        </p:nvSpPr>
        <p:spPr>
          <a:xfrm>
            <a:off x="2072254" y="3209795"/>
            <a:ext cx="1379765" cy="438401"/>
          </a:xfrm>
          <a:prstGeom prst="roundRect">
            <a:avLst/>
          </a:prstGeom>
          <a:pattFill prst="dkHorz">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933956" y="3209804"/>
            <a:ext cx="1379765" cy="438392"/>
          </a:xfrm>
          <a:prstGeom prst="roundRect">
            <a:avLst/>
          </a:prstGeom>
          <a:pattFill prst="dkHorz">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452019" y="334687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084745" y="291754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154141" y="2978962"/>
            <a:ext cx="1037892" cy="253916"/>
          </a:xfrm>
          <a:prstGeom prst="rect">
            <a:avLst/>
          </a:prstGeom>
          <a:noFill/>
        </p:spPr>
        <p:txBody>
          <a:bodyPr wrap="square" rtlCol="0">
            <a:spAutoFit/>
          </a:bodyPr>
          <a:lstStyle/>
          <a:p>
            <a:r>
              <a:rPr lang="en-GB" sz="1050" dirty="0"/>
              <a:t>1.1 message()</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452019" y="352100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084745" y="379487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84745" y="3898581"/>
            <a:ext cx="1187905" cy="253916"/>
          </a:xfrm>
          <a:prstGeom prst="rect">
            <a:avLst/>
          </a:prstGeom>
          <a:noFill/>
        </p:spPr>
        <p:txBody>
          <a:bodyPr wrap="square" rtlCol="0">
            <a:spAutoFit/>
          </a:bodyPr>
          <a:lstStyle/>
          <a:p>
            <a:r>
              <a:rPr lang="en-GB" sz="1050" dirty="0"/>
              <a:t>1.2 acknowledge()</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321266" y="3277672"/>
            <a:ext cx="951132"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82967" y="3290490"/>
            <a:ext cx="881743" cy="300082"/>
          </a:xfrm>
          <a:prstGeom prst="rect">
            <a:avLst/>
          </a:prstGeom>
          <a:noFill/>
        </p:spPr>
        <p:txBody>
          <a:bodyPr wrap="square" rtlCol="0">
            <a:spAutoFit/>
          </a:bodyPr>
          <a:lstStyle/>
          <a:p>
            <a:r>
              <a:rPr lang="en-GB" sz="1350" dirty="0"/>
              <a:t>:provider</a:t>
            </a:r>
          </a:p>
        </p:txBody>
      </p:sp>
      <p:sp>
        <p:nvSpPr>
          <p:cNvPr id="22" name="TextBox 21">
            <a:extLst>
              <a:ext uri="{FF2B5EF4-FFF2-40B4-BE49-F238E27FC236}">
                <a16:creationId xmlns:a16="http://schemas.microsoft.com/office/drawing/2014/main" id="{E94CCC7E-7A2A-67E0-C46C-4575FA619D2B}"/>
              </a:ext>
            </a:extLst>
          </p:cNvPr>
          <p:cNvSpPr txBox="1"/>
          <p:nvPr/>
        </p:nvSpPr>
        <p:spPr>
          <a:xfrm>
            <a:off x="1122791" y="4368890"/>
            <a:ext cx="3480027" cy="715581"/>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Consistency</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How can we know that a consumer received a message or processed it?</a:t>
            </a:r>
          </a:p>
        </p:txBody>
      </p:sp>
      <p:cxnSp>
        <p:nvCxnSpPr>
          <p:cNvPr id="24" name="Straight Arrow Connector 23">
            <a:extLst>
              <a:ext uri="{FF2B5EF4-FFF2-40B4-BE49-F238E27FC236}">
                <a16:creationId xmlns:a16="http://schemas.microsoft.com/office/drawing/2014/main" id="{30779D87-0E2F-244D-A30A-A3F08396411E}"/>
              </a:ext>
            </a:extLst>
          </p:cNvPr>
          <p:cNvCxnSpPr>
            <a:cxnSpLocks/>
            <a:stCxn id="22" idx="0"/>
            <a:endCxn id="6" idx="2"/>
          </p:cNvCxnSpPr>
          <p:nvPr/>
        </p:nvCxnSpPr>
        <p:spPr>
          <a:xfrm flipH="1" flipV="1">
            <a:off x="2762137" y="3648196"/>
            <a:ext cx="100668" cy="7206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02803CD-1249-FF1F-A67E-C5123EEBA7B1}"/>
              </a:ext>
            </a:extLst>
          </p:cNvPr>
          <p:cNvCxnSpPr>
            <a:cxnSpLocks/>
            <a:stCxn id="22" idx="0"/>
            <a:endCxn id="7" idx="2"/>
          </p:cNvCxnSpPr>
          <p:nvPr/>
        </p:nvCxnSpPr>
        <p:spPr>
          <a:xfrm flipV="1">
            <a:off x="2862805" y="3648196"/>
            <a:ext cx="3761034" cy="7206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447A76D-52F3-94C4-78B8-2B7AFEA744A4}"/>
              </a:ext>
            </a:extLst>
          </p:cNvPr>
          <p:cNvSpPr txBox="1"/>
          <p:nvPr/>
        </p:nvSpPr>
        <p:spPr>
          <a:xfrm>
            <a:off x="756882" y="1579869"/>
            <a:ext cx="3480027" cy="1131079"/>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Failure Scenarios</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Loss of messages, out of order messages, incorrect message schema, loss of broker - a distributed system can fail in many ways.</a:t>
            </a:r>
          </a:p>
        </p:txBody>
      </p:sp>
      <p:cxnSp>
        <p:nvCxnSpPr>
          <p:cNvPr id="36" name="Straight Arrow Connector 35">
            <a:extLst>
              <a:ext uri="{FF2B5EF4-FFF2-40B4-BE49-F238E27FC236}">
                <a16:creationId xmlns:a16="http://schemas.microsoft.com/office/drawing/2014/main" id="{B0317BBA-899C-C208-CBB1-87410615548A}"/>
              </a:ext>
            </a:extLst>
          </p:cNvPr>
          <p:cNvCxnSpPr>
            <a:cxnSpLocks/>
            <a:stCxn id="35" idx="2"/>
          </p:cNvCxnSpPr>
          <p:nvPr/>
        </p:nvCxnSpPr>
        <p:spPr>
          <a:xfrm>
            <a:off x="2496896" y="2710948"/>
            <a:ext cx="1657246" cy="5776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F5D7D11-4C1F-4018-B628-607E1C804992}"/>
              </a:ext>
            </a:extLst>
          </p:cNvPr>
          <p:cNvCxnSpPr>
            <a:cxnSpLocks/>
            <a:stCxn id="35" idx="2"/>
          </p:cNvCxnSpPr>
          <p:nvPr/>
        </p:nvCxnSpPr>
        <p:spPr>
          <a:xfrm>
            <a:off x="2496896" y="2710948"/>
            <a:ext cx="1753385" cy="7782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F962DA6-B48B-A698-9794-E6DE117B56C3}"/>
              </a:ext>
            </a:extLst>
          </p:cNvPr>
          <p:cNvSpPr txBox="1"/>
          <p:nvPr/>
        </p:nvSpPr>
        <p:spPr>
          <a:xfrm>
            <a:off x="5292700" y="4129413"/>
            <a:ext cx="3480027"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Availability is Latency</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achieve availability by temporal decoupling but this implies that we must cope with latency, even without failure.</a:t>
            </a:r>
          </a:p>
        </p:txBody>
      </p:sp>
      <p:cxnSp>
        <p:nvCxnSpPr>
          <p:cNvPr id="44" name="Straight Arrow Connector 43">
            <a:extLst>
              <a:ext uri="{FF2B5EF4-FFF2-40B4-BE49-F238E27FC236}">
                <a16:creationId xmlns:a16="http://schemas.microsoft.com/office/drawing/2014/main" id="{616E08B9-3EB7-11DE-7AA8-831C98FFCF43}"/>
              </a:ext>
            </a:extLst>
          </p:cNvPr>
          <p:cNvCxnSpPr>
            <a:cxnSpLocks/>
            <a:stCxn id="43" idx="0"/>
          </p:cNvCxnSpPr>
          <p:nvPr/>
        </p:nvCxnSpPr>
        <p:spPr>
          <a:xfrm flipH="1" flipV="1">
            <a:off x="5545162" y="3385241"/>
            <a:ext cx="1487552" cy="7441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62987F5-B3B3-1894-5641-5439E2F97B35}"/>
              </a:ext>
            </a:extLst>
          </p:cNvPr>
          <p:cNvCxnSpPr>
            <a:cxnSpLocks/>
            <a:stCxn id="43" idx="0"/>
          </p:cNvCxnSpPr>
          <p:nvPr/>
        </p:nvCxnSpPr>
        <p:spPr>
          <a:xfrm flipH="1" flipV="1">
            <a:off x="3559503" y="3554672"/>
            <a:ext cx="3473211" cy="5747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71279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5" grpId="0"/>
      <p:bldP spid="4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t>Failure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47</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82280" y="3307975"/>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43982" y="3307984"/>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62044" y="344505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94770" y="301572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64166" y="3077142"/>
            <a:ext cx="962141" cy="253916"/>
          </a:xfrm>
          <a:prstGeom prst="rect">
            <a:avLst/>
          </a:prstGeom>
          <a:noFill/>
        </p:spPr>
        <p:txBody>
          <a:bodyPr wrap="square" rtlCol="0">
            <a:spAutoFit/>
          </a:bodyPr>
          <a:lstStyle/>
          <a:p>
            <a:r>
              <a:rPr lang="en-GB" sz="1050" dirty="0"/>
              <a:t>1.1 checkout()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31292" y="3375852"/>
            <a:ext cx="881743"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92993" y="3388670"/>
            <a:ext cx="881743" cy="300082"/>
          </a:xfrm>
          <a:prstGeom prst="rect">
            <a:avLst/>
          </a:prstGeom>
          <a:noFill/>
        </p:spPr>
        <p:txBody>
          <a:bodyPr wrap="square" rtlCol="0">
            <a:spAutoFit/>
          </a:bodyPr>
          <a:lstStyle/>
          <a:p>
            <a:r>
              <a:rPr lang="en-GB" sz="1350" dirty="0"/>
              <a:t>:Cashier</a:t>
            </a:r>
          </a:p>
        </p:txBody>
      </p:sp>
      <p:sp>
        <p:nvSpPr>
          <p:cNvPr id="10" name="TextBox 9">
            <a:extLst>
              <a:ext uri="{FF2B5EF4-FFF2-40B4-BE49-F238E27FC236}">
                <a16:creationId xmlns:a16="http://schemas.microsoft.com/office/drawing/2014/main" id="{DC71A5C5-14D0-5579-5B1B-A29CC764BCD8}"/>
              </a:ext>
            </a:extLst>
          </p:cNvPr>
          <p:cNvSpPr txBox="1"/>
          <p:nvPr/>
        </p:nvSpPr>
        <p:spPr>
          <a:xfrm>
            <a:off x="6927966" y="1855689"/>
            <a:ext cx="166551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What happens if we can’t take payment, does it matter if that is because of</a:t>
            </a:r>
          </a:p>
        </p:txBody>
      </p:sp>
      <p:cxnSp>
        <p:nvCxnSpPr>
          <p:cNvPr id="15" name="Straight Arrow Connector 14">
            <a:extLst>
              <a:ext uri="{FF2B5EF4-FFF2-40B4-BE49-F238E27FC236}">
                <a16:creationId xmlns:a16="http://schemas.microsoft.com/office/drawing/2014/main" id="{BEC2FF5D-4923-3924-30C9-1BC278C9DEC9}"/>
              </a:ext>
            </a:extLst>
          </p:cNvPr>
          <p:cNvCxnSpPr>
            <a:cxnSpLocks/>
            <a:stCxn id="10" idx="2"/>
          </p:cNvCxnSpPr>
          <p:nvPr/>
        </p:nvCxnSpPr>
        <p:spPr>
          <a:xfrm flipH="1">
            <a:off x="7327986" y="2986768"/>
            <a:ext cx="432737" cy="1126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8C950A8-89CD-E00D-51A6-B268AFFC7F28}"/>
              </a:ext>
            </a:extLst>
          </p:cNvPr>
          <p:cNvSpPr txBox="1"/>
          <p:nvPr/>
        </p:nvSpPr>
        <p:spPr>
          <a:xfrm>
            <a:off x="906217" y="2066216"/>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What happens if we fail to send the checkout message?</a:t>
            </a:r>
          </a:p>
        </p:txBody>
      </p:sp>
      <p:cxnSp>
        <p:nvCxnSpPr>
          <p:cNvPr id="18" name="Straight Arrow Connector 17">
            <a:extLst>
              <a:ext uri="{FF2B5EF4-FFF2-40B4-BE49-F238E27FC236}">
                <a16:creationId xmlns:a16="http://schemas.microsoft.com/office/drawing/2014/main" id="{13E534C0-5BF2-A0AC-BEA8-85FB1F58B5E9}"/>
              </a:ext>
            </a:extLst>
          </p:cNvPr>
          <p:cNvCxnSpPr>
            <a:cxnSpLocks/>
            <a:stCxn id="16" idx="2"/>
          </p:cNvCxnSpPr>
          <p:nvPr/>
        </p:nvCxnSpPr>
        <p:spPr>
          <a:xfrm>
            <a:off x="1738974" y="2989546"/>
            <a:ext cx="926653" cy="3130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E06FA23-FCCB-FB6A-E72A-4D6E6CC1EE5F}"/>
              </a:ext>
            </a:extLst>
          </p:cNvPr>
          <p:cNvSpPr txBox="1"/>
          <p:nvPr/>
        </p:nvSpPr>
        <p:spPr>
          <a:xfrm>
            <a:off x="3422188" y="1960190"/>
            <a:ext cx="2082092"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What happens if the checkout message is ill-formed</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1" name="Straight Arrow Connector 20">
            <a:extLst>
              <a:ext uri="{FF2B5EF4-FFF2-40B4-BE49-F238E27FC236}">
                <a16:creationId xmlns:a16="http://schemas.microsoft.com/office/drawing/2014/main" id="{9427CBDB-C280-D9F0-9690-A2713CC58D5F}"/>
              </a:ext>
            </a:extLst>
          </p:cNvPr>
          <p:cNvCxnSpPr>
            <a:cxnSpLocks/>
            <a:stCxn id="20" idx="2"/>
          </p:cNvCxnSpPr>
          <p:nvPr/>
        </p:nvCxnSpPr>
        <p:spPr>
          <a:xfrm flipH="1">
            <a:off x="4375231" y="2675771"/>
            <a:ext cx="88003" cy="1909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C9BBC10-5E12-6932-9181-0A01AF21D921}"/>
              </a:ext>
            </a:extLst>
          </p:cNvPr>
          <p:cNvCxnSpPr/>
          <p:nvPr/>
        </p:nvCxnSpPr>
        <p:spPr>
          <a:xfrm flipV="1">
            <a:off x="3362044" y="3635880"/>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CC56C93-01D2-94BA-65F6-49C4B5A87CF7}"/>
              </a:ext>
            </a:extLst>
          </p:cNvPr>
          <p:cNvCxnSpPr>
            <a:cxnSpLocks/>
          </p:cNvCxnSpPr>
          <p:nvPr/>
        </p:nvCxnSpPr>
        <p:spPr>
          <a:xfrm flipH="1">
            <a:off x="3994770" y="3841164"/>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DF7EA4B-33E6-4C00-E61B-184740372206}"/>
              </a:ext>
            </a:extLst>
          </p:cNvPr>
          <p:cNvSpPr txBox="1"/>
          <p:nvPr/>
        </p:nvSpPr>
        <p:spPr>
          <a:xfrm>
            <a:off x="3874559" y="3899675"/>
            <a:ext cx="1553117" cy="253916"/>
          </a:xfrm>
          <a:prstGeom prst="rect">
            <a:avLst/>
          </a:prstGeom>
          <a:noFill/>
        </p:spPr>
        <p:txBody>
          <a:bodyPr wrap="square" rtlCol="0">
            <a:spAutoFit/>
          </a:bodyPr>
          <a:lstStyle/>
          <a:p>
            <a:r>
              <a:rPr lang="en-GB" sz="1050" dirty="0">
                <a:solidFill>
                  <a:srgbClr val="FF0000"/>
                </a:solidFill>
              </a:rPr>
              <a:t>1.2 </a:t>
            </a:r>
            <a:r>
              <a:rPr lang="en-GB" sz="1050" dirty="0" err="1">
                <a:solidFill>
                  <a:srgbClr val="FF0000"/>
                </a:solidFill>
              </a:rPr>
              <a:t>successfulpayment</a:t>
            </a:r>
            <a:r>
              <a:rPr lang="en-GB" sz="1050" dirty="0">
                <a:solidFill>
                  <a:srgbClr val="FF0000"/>
                </a:solidFill>
              </a:rPr>
              <a:t>()</a:t>
            </a:r>
          </a:p>
        </p:txBody>
      </p:sp>
      <p:sp>
        <p:nvSpPr>
          <p:cNvPr id="32" name="TextBox 31">
            <a:extLst>
              <a:ext uri="{FF2B5EF4-FFF2-40B4-BE49-F238E27FC236}">
                <a16:creationId xmlns:a16="http://schemas.microsoft.com/office/drawing/2014/main" id="{8803254E-03DF-27C6-6875-57D775D0D80E}"/>
              </a:ext>
            </a:extLst>
          </p:cNvPr>
          <p:cNvSpPr txBox="1"/>
          <p:nvPr/>
        </p:nvSpPr>
        <p:spPr>
          <a:xfrm>
            <a:off x="6457950" y="4054466"/>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How do we handle the latency of this response?</a:t>
            </a:r>
          </a:p>
        </p:txBody>
      </p:sp>
      <p:cxnSp>
        <p:nvCxnSpPr>
          <p:cNvPr id="33" name="Straight Arrow Connector 32">
            <a:extLst>
              <a:ext uri="{FF2B5EF4-FFF2-40B4-BE49-F238E27FC236}">
                <a16:creationId xmlns:a16="http://schemas.microsoft.com/office/drawing/2014/main" id="{596157DD-51B7-0AC5-C02D-B422D9E1AB16}"/>
              </a:ext>
            </a:extLst>
          </p:cNvPr>
          <p:cNvCxnSpPr>
            <a:cxnSpLocks/>
          </p:cNvCxnSpPr>
          <p:nvPr/>
        </p:nvCxnSpPr>
        <p:spPr>
          <a:xfrm flipH="1" flipV="1">
            <a:off x="6606251" y="3827063"/>
            <a:ext cx="617496" cy="2446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8414124"/>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P spid="20" grpId="0"/>
      <p:bldP spid="3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Repair and Clarification</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48</a:t>
            </a:fld>
            <a:endParaRPr lang="en-US"/>
          </a:p>
        </p:txBody>
      </p:sp>
      <p:sp>
        <p:nvSpPr>
          <p:cNvPr id="8" name="Rounded Rectangle 7">
            <a:extLst>
              <a:ext uri="{FF2B5EF4-FFF2-40B4-BE49-F238E27FC236}">
                <a16:creationId xmlns:a16="http://schemas.microsoft.com/office/drawing/2014/main" id="{B917447F-3348-F897-2A5B-B6C6F85D2AE1}"/>
              </a:ext>
            </a:extLst>
          </p:cNvPr>
          <p:cNvSpPr/>
          <p:nvPr/>
        </p:nvSpPr>
        <p:spPr>
          <a:xfrm>
            <a:off x="1789482" y="342567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ounded Rectangle 8">
            <a:extLst>
              <a:ext uri="{FF2B5EF4-FFF2-40B4-BE49-F238E27FC236}">
                <a16:creationId xmlns:a16="http://schemas.microsoft.com/office/drawing/2014/main" id="{0B704046-1A53-80AE-24DB-7C770AD42507}"/>
              </a:ext>
            </a:extLst>
          </p:cNvPr>
          <p:cNvSpPr/>
          <p:nvPr/>
        </p:nvSpPr>
        <p:spPr>
          <a:xfrm>
            <a:off x="5651184" y="3425672"/>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0" name="Straight Connector 9">
            <a:extLst>
              <a:ext uri="{FF2B5EF4-FFF2-40B4-BE49-F238E27FC236}">
                <a16:creationId xmlns:a16="http://schemas.microsoft.com/office/drawing/2014/main" id="{12453AD9-9C27-E2EB-07DF-33AC42D024BA}"/>
              </a:ext>
            </a:extLst>
          </p:cNvPr>
          <p:cNvCxnSpPr>
            <a:stCxn id="8" idx="3"/>
            <a:endCxn id="9" idx="1"/>
          </p:cNvCxnSpPr>
          <p:nvPr/>
        </p:nvCxnSpPr>
        <p:spPr>
          <a:xfrm flipV="1">
            <a:off x="3169246" y="365427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C1843DE-2021-0E47-8AF4-24AED345825E}"/>
              </a:ext>
            </a:extLst>
          </p:cNvPr>
          <p:cNvCxnSpPr/>
          <p:nvPr/>
        </p:nvCxnSpPr>
        <p:spPr>
          <a:xfrm>
            <a:off x="3801973" y="342567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F66AA5B-04BF-520B-3A7D-D0D52AC60D7A}"/>
              </a:ext>
            </a:extLst>
          </p:cNvPr>
          <p:cNvSpPr txBox="1"/>
          <p:nvPr/>
        </p:nvSpPr>
        <p:spPr>
          <a:xfrm>
            <a:off x="3871369" y="3148606"/>
            <a:ext cx="898071" cy="253916"/>
          </a:xfrm>
          <a:prstGeom prst="rect">
            <a:avLst/>
          </a:prstGeom>
          <a:noFill/>
        </p:spPr>
        <p:txBody>
          <a:bodyPr wrap="square" rtlCol="0">
            <a:spAutoFit/>
          </a:bodyPr>
          <a:lstStyle/>
          <a:p>
            <a:r>
              <a:rPr lang="en-GB" sz="1050" dirty="0"/>
              <a:t>1.1 request()</a:t>
            </a:r>
          </a:p>
        </p:txBody>
      </p:sp>
      <p:sp>
        <p:nvSpPr>
          <p:cNvPr id="15" name="TextBox 14">
            <a:extLst>
              <a:ext uri="{FF2B5EF4-FFF2-40B4-BE49-F238E27FC236}">
                <a16:creationId xmlns:a16="http://schemas.microsoft.com/office/drawing/2014/main" id="{DE42D1D6-6E8F-4ADC-18EB-8FC69436B0BC}"/>
              </a:ext>
            </a:extLst>
          </p:cNvPr>
          <p:cNvSpPr txBox="1"/>
          <p:nvPr/>
        </p:nvSpPr>
        <p:spPr>
          <a:xfrm>
            <a:off x="2038493" y="3515776"/>
            <a:ext cx="956377" cy="300082"/>
          </a:xfrm>
          <a:prstGeom prst="rect">
            <a:avLst/>
          </a:prstGeom>
          <a:noFill/>
        </p:spPr>
        <p:txBody>
          <a:bodyPr wrap="square" rtlCol="0">
            <a:spAutoFit/>
          </a:bodyPr>
          <a:lstStyle/>
          <a:p>
            <a:r>
              <a:rPr lang="en-GB" sz="1350" dirty="0"/>
              <a:t>:requestor</a:t>
            </a:r>
          </a:p>
        </p:txBody>
      </p:sp>
      <p:sp>
        <p:nvSpPr>
          <p:cNvPr id="16" name="TextBox 15">
            <a:extLst>
              <a:ext uri="{FF2B5EF4-FFF2-40B4-BE49-F238E27FC236}">
                <a16:creationId xmlns:a16="http://schemas.microsoft.com/office/drawing/2014/main" id="{7DC66C6E-1FB2-E808-6476-0DEDAEF91098}"/>
              </a:ext>
            </a:extLst>
          </p:cNvPr>
          <p:cNvSpPr txBox="1"/>
          <p:nvPr/>
        </p:nvSpPr>
        <p:spPr>
          <a:xfrm>
            <a:off x="5900195" y="3515773"/>
            <a:ext cx="881743" cy="300082"/>
          </a:xfrm>
          <a:prstGeom prst="rect">
            <a:avLst/>
          </a:prstGeom>
          <a:noFill/>
        </p:spPr>
        <p:txBody>
          <a:bodyPr wrap="square" rtlCol="0">
            <a:spAutoFit/>
          </a:bodyPr>
          <a:lstStyle/>
          <a:p>
            <a:r>
              <a:rPr lang="en-GB" sz="1350" dirty="0"/>
              <a:t>:provider</a:t>
            </a:r>
          </a:p>
        </p:txBody>
      </p:sp>
      <p:sp>
        <p:nvSpPr>
          <p:cNvPr id="17" name="TextBox 16">
            <a:extLst>
              <a:ext uri="{FF2B5EF4-FFF2-40B4-BE49-F238E27FC236}">
                <a16:creationId xmlns:a16="http://schemas.microsoft.com/office/drawing/2014/main" id="{972BBC48-FDA1-AEEA-F297-34A94F233163}"/>
              </a:ext>
            </a:extLst>
          </p:cNvPr>
          <p:cNvSpPr txBox="1"/>
          <p:nvPr/>
        </p:nvSpPr>
        <p:spPr>
          <a:xfrm>
            <a:off x="5651185" y="1876414"/>
            <a:ext cx="208597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need to consider the possibility of a fault being triggered by the operation triggered by the message.</a:t>
            </a:r>
          </a:p>
        </p:txBody>
      </p:sp>
      <p:cxnSp>
        <p:nvCxnSpPr>
          <p:cNvPr id="18" name="Straight Arrow Connector 17">
            <a:extLst>
              <a:ext uri="{FF2B5EF4-FFF2-40B4-BE49-F238E27FC236}">
                <a16:creationId xmlns:a16="http://schemas.microsoft.com/office/drawing/2014/main" id="{E292AECF-C8F8-71EE-185D-5AFB34ACA921}"/>
              </a:ext>
            </a:extLst>
          </p:cNvPr>
          <p:cNvCxnSpPr>
            <a:cxnSpLocks/>
            <a:stCxn id="17" idx="2"/>
            <a:endCxn id="9" idx="0"/>
          </p:cNvCxnSpPr>
          <p:nvPr/>
        </p:nvCxnSpPr>
        <p:spPr>
          <a:xfrm flipH="1">
            <a:off x="6341067" y="3007493"/>
            <a:ext cx="353105" cy="4181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2F6ED17-BF73-043A-0D12-3FD6B939D8A6}"/>
              </a:ext>
            </a:extLst>
          </p:cNvPr>
          <p:cNvSpPr txBox="1"/>
          <p:nvPr/>
        </p:nvSpPr>
        <p:spPr>
          <a:xfrm>
            <a:off x="3193739" y="4230551"/>
            <a:ext cx="2269671"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What guarantees does the provider make to the requestor about communicating any faults that are triggered?</a:t>
            </a:r>
          </a:p>
        </p:txBody>
      </p:sp>
      <p:sp>
        <p:nvSpPr>
          <p:cNvPr id="29" name="TextBox 28">
            <a:extLst>
              <a:ext uri="{FF2B5EF4-FFF2-40B4-BE49-F238E27FC236}">
                <a16:creationId xmlns:a16="http://schemas.microsoft.com/office/drawing/2014/main" id="{44C69A10-03B4-EBD8-CC23-DB7B8CD367EF}"/>
              </a:ext>
            </a:extLst>
          </p:cNvPr>
          <p:cNvSpPr txBox="1"/>
          <p:nvPr/>
        </p:nvSpPr>
        <p:spPr>
          <a:xfrm>
            <a:off x="2638564" y="1823265"/>
            <a:ext cx="208597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triggers an operation on the provider by sending it a message</a:t>
            </a:r>
          </a:p>
        </p:txBody>
      </p:sp>
      <p:cxnSp>
        <p:nvCxnSpPr>
          <p:cNvPr id="30" name="Straight Arrow Connector 29">
            <a:extLst>
              <a:ext uri="{FF2B5EF4-FFF2-40B4-BE49-F238E27FC236}">
                <a16:creationId xmlns:a16="http://schemas.microsoft.com/office/drawing/2014/main" id="{EE5F2A18-A9ED-833C-FD92-9093677E3409}"/>
              </a:ext>
            </a:extLst>
          </p:cNvPr>
          <p:cNvCxnSpPr>
            <a:cxnSpLocks/>
            <a:stCxn id="29" idx="2"/>
            <a:endCxn id="12" idx="0"/>
          </p:cNvCxnSpPr>
          <p:nvPr/>
        </p:nvCxnSpPr>
        <p:spPr>
          <a:xfrm>
            <a:off x="3681551" y="2746595"/>
            <a:ext cx="638854" cy="4020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4706223"/>
      </p:ext>
    </p:extLst>
  </p:cSld>
  <p:clrMapOvr>
    <a:masterClrMapping/>
  </p:clrMapOvr>
  <mc:AlternateContent xmlns:mc="http://schemas.openxmlformats.org/markup-compatibility/2006" xmlns:p14="http://schemas.microsoft.com/office/powerpoint/2010/main">
    <mc:Choice Requires="p14">
      <p:transition spd="slow" p14:dur="2000" advTm="23990"/>
    </mc:Choice>
    <mc:Fallback xmlns="">
      <p:transition spd="slow" advTm="239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2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No Fault</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49</a:t>
            </a:fld>
            <a:endParaRPr lang="en-US"/>
          </a:p>
        </p:txBody>
      </p:sp>
      <p:sp>
        <p:nvSpPr>
          <p:cNvPr id="15" name="Rounded Rectangle 14">
            <a:extLst>
              <a:ext uri="{FF2B5EF4-FFF2-40B4-BE49-F238E27FC236}">
                <a16:creationId xmlns:a16="http://schemas.microsoft.com/office/drawing/2014/main" id="{2532C7BF-573F-3056-AA93-47DBA9EEF837}"/>
              </a:ext>
            </a:extLst>
          </p:cNvPr>
          <p:cNvSpPr/>
          <p:nvPr/>
        </p:nvSpPr>
        <p:spPr>
          <a:xfrm>
            <a:off x="2252337" y="333051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7B3DA87D-CB5F-46E7-D27A-910D5068D026}"/>
              </a:ext>
            </a:extLst>
          </p:cNvPr>
          <p:cNvSpPr/>
          <p:nvPr/>
        </p:nvSpPr>
        <p:spPr>
          <a:xfrm>
            <a:off x="6114039" y="333051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ADE71A72-471E-F68F-B55B-B90381F61D33}"/>
              </a:ext>
            </a:extLst>
          </p:cNvPr>
          <p:cNvCxnSpPr>
            <a:stCxn id="15" idx="3"/>
            <a:endCxn id="16" idx="1"/>
          </p:cNvCxnSpPr>
          <p:nvPr/>
        </p:nvCxnSpPr>
        <p:spPr>
          <a:xfrm flipV="1">
            <a:off x="3632102" y="355911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88AA476-50E4-5299-409F-01F74218C2CC}"/>
              </a:ext>
            </a:extLst>
          </p:cNvPr>
          <p:cNvCxnSpPr/>
          <p:nvPr/>
        </p:nvCxnSpPr>
        <p:spPr>
          <a:xfrm>
            <a:off x="4264829" y="3330511"/>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0AE6300-667C-5EC0-BD58-42EAFEDD063E}"/>
              </a:ext>
            </a:extLst>
          </p:cNvPr>
          <p:cNvSpPr txBox="1"/>
          <p:nvPr/>
        </p:nvSpPr>
        <p:spPr>
          <a:xfrm>
            <a:off x="4334224" y="3053444"/>
            <a:ext cx="898071" cy="253916"/>
          </a:xfrm>
          <a:prstGeom prst="rect">
            <a:avLst/>
          </a:prstGeom>
          <a:noFill/>
        </p:spPr>
        <p:txBody>
          <a:bodyPr wrap="square" rtlCol="0">
            <a:spAutoFit/>
          </a:bodyPr>
          <a:lstStyle/>
          <a:p>
            <a:r>
              <a:rPr lang="en-GB" sz="1050" dirty="0"/>
              <a:t>1.1 request()</a:t>
            </a:r>
          </a:p>
        </p:txBody>
      </p:sp>
      <p:sp>
        <p:nvSpPr>
          <p:cNvPr id="20" name="TextBox 19">
            <a:extLst>
              <a:ext uri="{FF2B5EF4-FFF2-40B4-BE49-F238E27FC236}">
                <a16:creationId xmlns:a16="http://schemas.microsoft.com/office/drawing/2014/main" id="{C44D7B18-470C-1C98-3140-A8873EFC706B}"/>
              </a:ext>
            </a:extLst>
          </p:cNvPr>
          <p:cNvSpPr txBox="1"/>
          <p:nvPr/>
        </p:nvSpPr>
        <p:spPr>
          <a:xfrm>
            <a:off x="2501348" y="3420614"/>
            <a:ext cx="996710" cy="300082"/>
          </a:xfrm>
          <a:prstGeom prst="rect">
            <a:avLst/>
          </a:prstGeom>
          <a:noFill/>
        </p:spPr>
        <p:txBody>
          <a:bodyPr wrap="square" rtlCol="0">
            <a:spAutoFit/>
          </a:bodyPr>
          <a:lstStyle/>
          <a:p>
            <a:r>
              <a:rPr lang="en-GB" sz="1350" dirty="0"/>
              <a:t>:requestor</a:t>
            </a:r>
          </a:p>
        </p:txBody>
      </p:sp>
      <p:sp>
        <p:nvSpPr>
          <p:cNvPr id="21" name="TextBox 20">
            <a:extLst>
              <a:ext uri="{FF2B5EF4-FFF2-40B4-BE49-F238E27FC236}">
                <a16:creationId xmlns:a16="http://schemas.microsoft.com/office/drawing/2014/main" id="{599FB1D2-7FCC-6D15-61A8-3294D6246F15}"/>
              </a:ext>
            </a:extLst>
          </p:cNvPr>
          <p:cNvSpPr txBox="1"/>
          <p:nvPr/>
        </p:nvSpPr>
        <p:spPr>
          <a:xfrm>
            <a:off x="6363050" y="3420611"/>
            <a:ext cx="881743" cy="300082"/>
          </a:xfrm>
          <a:prstGeom prst="rect">
            <a:avLst/>
          </a:prstGeom>
          <a:noFill/>
        </p:spPr>
        <p:txBody>
          <a:bodyPr wrap="square" rtlCol="0">
            <a:spAutoFit/>
          </a:bodyPr>
          <a:lstStyle/>
          <a:p>
            <a:r>
              <a:rPr lang="en-GB" sz="1350" dirty="0"/>
              <a:t>:provider</a:t>
            </a:r>
          </a:p>
        </p:txBody>
      </p:sp>
      <p:sp>
        <p:nvSpPr>
          <p:cNvPr id="23" name="TextBox 22">
            <a:extLst>
              <a:ext uri="{FF2B5EF4-FFF2-40B4-BE49-F238E27FC236}">
                <a16:creationId xmlns:a16="http://schemas.microsoft.com/office/drawing/2014/main" id="{877D645B-5B65-CAE5-BCD0-395079C946C8}"/>
              </a:ext>
            </a:extLst>
          </p:cNvPr>
          <p:cNvSpPr txBox="1"/>
          <p:nvPr/>
        </p:nvSpPr>
        <p:spPr>
          <a:xfrm>
            <a:off x="3498058" y="4034793"/>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 No Fault pattern the provider makes no attempt to communicate triggered faults from the operation to the requestor</a:t>
            </a:r>
          </a:p>
        </p:txBody>
      </p:sp>
      <p:cxnSp>
        <p:nvCxnSpPr>
          <p:cNvPr id="24" name="Straight Arrow Connector 23">
            <a:extLst>
              <a:ext uri="{FF2B5EF4-FFF2-40B4-BE49-F238E27FC236}">
                <a16:creationId xmlns:a16="http://schemas.microsoft.com/office/drawing/2014/main" id="{CDC00B32-368F-8A44-F6A3-ED5B3FBF37B9}"/>
              </a:ext>
            </a:extLst>
          </p:cNvPr>
          <p:cNvCxnSpPr>
            <a:cxnSpLocks/>
            <a:stCxn id="23" idx="0"/>
            <a:endCxn id="16" idx="2"/>
          </p:cNvCxnSpPr>
          <p:nvPr/>
        </p:nvCxnSpPr>
        <p:spPr>
          <a:xfrm flipV="1">
            <a:off x="4800262" y="3787711"/>
            <a:ext cx="2003660" cy="2470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413D6BC-11ED-CC99-27BB-4A7EE1494D2F}"/>
              </a:ext>
            </a:extLst>
          </p:cNvPr>
          <p:cNvSpPr txBox="1"/>
          <p:nvPr/>
        </p:nvSpPr>
        <p:spPr>
          <a:xfrm>
            <a:off x="1027695" y="1727877"/>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From the requestor’s perspective, faults are an application issue for the provider, and not its concern</a:t>
            </a:r>
          </a:p>
        </p:txBody>
      </p:sp>
      <p:cxnSp>
        <p:nvCxnSpPr>
          <p:cNvPr id="6" name="Straight Arrow Connector 5">
            <a:extLst>
              <a:ext uri="{FF2B5EF4-FFF2-40B4-BE49-F238E27FC236}">
                <a16:creationId xmlns:a16="http://schemas.microsoft.com/office/drawing/2014/main" id="{77E71A49-1388-969F-C89D-A9C810F8186A}"/>
              </a:ext>
            </a:extLst>
          </p:cNvPr>
          <p:cNvCxnSpPr>
            <a:cxnSpLocks/>
            <a:endCxn id="15" idx="0"/>
          </p:cNvCxnSpPr>
          <p:nvPr/>
        </p:nvCxnSpPr>
        <p:spPr>
          <a:xfrm>
            <a:off x="2252338" y="2835873"/>
            <a:ext cx="689882" cy="4946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8115172"/>
      </p:ext>
    </p:extLst>
  </p:cSld>
  <p:clrMapOvr>
    <a:masterClrMapping/>
  </p:clrMapOvr>
  <mc:AlternateContent xmlns:mc="http://schemas.openxmlformats.org/markup-compatibility/2006" xmlns:p14="http://schemas.microsoft.com/office/powerpoint/2010/main">
    <mc:Choice Requires="p14">
      <p:transition spd="slow" p14:dur="2000" advTm="5860"/>
    </mc:Choice>
    <mc:Fallback xmlns="">
      <p:transition spd="slow" advTm="58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27759" y="2893512"/>
            <a:ext cx="6100176" cy="830997"/>
          </a:xfrm>
          <a:prstGeom prst="rect">
            <a:avLst/>
          </a:prstGeom>
          <a:noFill/>
        </p:spPr>
        <p:txBody>
          <a:bodyPr wrap="square" rtlCol="0">
            <a:spAutoFit/>
          </a:bodyPr>
          <a:lstStyle/>
          <a:p>
            <a:pPr algn="ctr"/>
            <a:r>
              <a:rPr lang="en-US" sz="4800" dirty="0"/>
              <a:t>Day Two</a:t>
            </a:r>
          </a:p>
        </p:txBody>
      </p:sp>
      <p:sp>
        <p:nvSpPr>
          <p:cNvPr id="2" name="Slide Number Placeholder 1"/>
          <p:cNvSpPr>
            <a:spLocks noGrp="1"/>
          </p:cNvSpPr>
          <p:nvPr>
            <p:ph type="sldNum" sz="quarter" idx="12"/>
          </p:nvPr>
        </p:nvSpPr>
        <p:spPr/>
        <p:txBody>
          <a:bodyPr/>
          <a:lstStyle/>
          <a:p>
            <a:fld id="{867D4A06-35AE-BD4A-84A9-613A26F3D41D}" type="slidenum">
              <a:rPr lang="en-US" smtClean="0"/>
              <a:pPr/>
              <a:t>5</a:t>
            </a:fld>
            <a:endParaRPr lang="en-US"/>
          </a:p>
        </p:txBody>
      </p:sp>
    </p:spTree>
    <p:extLst>
      <p:ext uri="{BB962C8B-B14F-4D97-AF65-F5344CB8AC3E}">
        <p14:creationId xmlns:p14="http://schemas.microsoft.com/office/powerpoint/2010/main" val="13581244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No Fault</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50</a:t>
            </a:fld>
            <a:endParaRPr lang="en-US"/>
          </a:p>
        </p:txBody>
      </p:sp>
      <p:sp>
        <p:nvSpPr>
          <p:cNvPr id="15" name="Rounded Rectangle 14">
            <a:extLst>
              <a:ext uri="{FF2B5EF4-FFF2-40B4-BE49-F238E27FC236}">
                <a16:creationId xmlns:a16="http://schemas.microsoft.com/office/drawing/2014/main" id="{2532C7BF-573F-3056-AA93-47DBA9EEF837}"/>
              </a:ext>
            </a:extLst>
          </p:cNvPr>
          <p:cNvSpPr/>
          <p:nvPr/>
        </p:nvSpPr>
        <p:spPr>
          <a:xfrm>
            <a:off x="1408660" y="3289818"/>
            <a:ext cx="1736880"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7B3DA87D-CB5F-46E7-D27A-910D5068D026}"/>
              </a:ext>
            </a:extLst>
          </p:cNvPr>
          <p:cNvSpPr/>
          <p:nvPr/>
        </p:nvSpPr>
        <p:spPr>
          <a:xfrm>
            <a:off x="5627477" y="328981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ADE71A72-471E-F68F-B55B-B90381F61D33}"/>
              </a:ext>
            </a:extLst>
          </p:cNvPr>
          <p:cNvCxnSpPr>
            <a:cxnSpLocks/>
            <a:stCxn id="15" idx="3"/>
            <a:endCxn id="16" idx="1"/>
          </p:cNvCxnSpPr>
          <p:nvPr/>
        </p:nvCxnSpPr>
        <p:spPr>
          <a:xfrm flipV="1">
            <a:off x="3145540" y="351841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88AA476-50E4-5299-409F-01F74218C2CC}"/>
              </a:ext>
            </a:extLst>
          </p:cNvPr>
          <p:cNvCxnSpPr/>
          <p:nvPr/>
        </p:nvCxnSpPr>
        <p:spPr>
          <a:xfrm>
            <a:off x="3778267" y="328981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0AE6300-667C-5EC0-BD58-42EAFEDD063E}"/>
              </a:ext>
            </a:extLst>
          </p:cNvPr>
          <p:cNvSpPr txBox="1"/>
          <p:nvPr/>
        </p:nvSpPr>
        <p:spPr>
          <a:xfrm>
            <a:off x="3641757" y="2914762"/>
            <a:ext cx="1307748" cy="253916"/>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20" name="TextBox 19">
            <a:extLst>
              <a:ext uri="{FF2B5EF4-FFF2-40B4-BE49-F238E27FC236}">
                <a16:creationId xmlns:a16="http://schemas.microsoft.com/office/drawing/2014/main" id="{C44D7B18-470C-1C98-3140-A8873EFC706B}"/>
              </a:ext>
            </a:extLst>
          </p:cNvPr>
          <p:cNvSpPr txBox="1"/>
          <p:nvPr/>
        </p:nvSpPr>
        <p:spPr>
          <a:xfrm>
            <a:off x="1473968" y="3382085"/>
            <a:ext cx="1583120" cy="300082"/>
          </a:xfrm>
          <a:prstGeom prst="rect">
            <a:avLst/>
          </a:prstGeom>
          <a:noFill/>
        </p:spPr>
        <p:txBody>
          <a:bodyPr wrap="square" rtlCol="0">
            <a:spAutoFit/>
          </a:bodyPr>
          <a:lstStyle/>
          <a:p>
            <a:r>
              <a:rPr lang="en-GB" sz="1350" dirty="0"/>
              <a:t>: Store Information</a:t>
            </a:r>
          </a:p>
        </p:txBody>
      </p:sp>
      <p:sp>
        <p:nvSpPr>
          <p:cNvPr id="21" name="TextBox 20">
            <a:extLst>
              <a:ext uri="{FF2B5EF4-FFF2-40B4-BE49-F238E27FC236}">
                <a16:creationId xmlns:a16="http://schemas.microsoft.com/office/drawing/2014/main" id="{599FB1D2-7FCC-6D15-61A8-3294D6246F15}"/>
              </a:ext>
            </a:extLst>
          </p:cNvPr>
          <p:cNvSpPr txBox="1"/>
          <p:nvPr/>
        </p:nvSpPr>
        <p:spPr>
          <a:xfrm>
            <a:off x="5876488" y="3379915"/>
            <a:ext cx="881743" cy="300082"/>
          </a:xfrm>
          <a:prstGeom prst="rect">
            <a:avLst/>
          </a:prstGeom>
          <a:noFill/>
        </p:spPr>
        <p:txBody>
          <a:bodyPr wrap="square" rtlCol="0">
            <a:spAutoFit/>
          </a:bodyPr>
          <a:lstStyle/>
          <a:p>
            <a:r>
              <a:rPr lang="en-GB" sz="1350" dirty="0"/>
              <a:t>:Search</a:t>
            </a:r>
          </a:p>
        </p:txBody>
      </p:sp>
      <p:sp>
        <p:nvSpPr>
          <p:cNvPr id="23" name="TextBox 22">
            <a:extLst>
              <a:ext uri="{FF2B5EF4-FFF2-40B4-BE49-F238E27FC236}">
                <a16:creationId xmlns:a16="http://schemas.microsoft.com/office/drawing/2014/main" id="{877D645B-5B65-CAE5-BCD0-395079C946C8}"/>
              </a:ext>
            </a:extLst>
          </p:cNvPr>
          <p:cNvSpPr txBox="1"/>
          <p:nvPr/>
        </p:nvSpPr>
        <p:spPr>
          <a:xfrm>
            <a:off x="3011496" y="3994097"/>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make no attempt to indicate to Store Information that we cannot add a store to our search results</a:t>
            </a:r>
          </a:p>
        </p:txBody>
      </p:sp>
      <p:cxnSp>
        <p:nvCxnSpPr>
          <p:cNvPr id="24" name="Straight Arrow Connector 23">
            <a:extLst>
              <a:ext uri="{FF2B5EF4-FFF2-40B4-BE49-F238E27FC236}">
                <a16:creationId xmlns:a16="http://schemas.microsoft.com/office/drawing/2014/main" id="{CDC00B32-368F-8A44-F6A3-ED5B3FBF37B9}"/>
              </a:ext>
            </a:extLst>
          </p:cNvPr>
          <p:cNvCxnSpPr>
            <a:cxnSpLocks/>
            <a:stCxn id="23" idx="0"/>
            <a:endCxn id="16" idx="2"/>
          </p:cNvCxnSpPr>
          <p:nvPr/>
        </p:nvCxnSpPr>
        <p:spPr>
          <a:xfrm flipV="1">
            <a:off x="4313700" y="3747015"/>
            <a:ext cx="2003660" cy="2470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8E61655-B4AC-B8C6-F3F8-78A5E0D77FDD}"/>
              </a:ext>
            </a:extLst>
          </p:cNvPr>
          <p:cNvSpPr txBox="1"/>
          <p:nvPr/>
        </p:nvSpPr>
        <p:spPr>
          <a:xfrm>
            <a:off x="5630216" y="1854566"/>
            <a:ext cx="260440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Most likely we fix consistency issues out-of-band via logs or error reports.</a:t>
            </a:r>
          </a:p>
        </p:txBody>
      </p:sp>
      <p:cxnSp>
        <p:nvCxnSpPr>
          <p:cNvPr id="7" name="Straight Arrow Connector 6">
            <a:extLst>
              <a:ext uri="{FF2B5EF4-FFF2-40B4-BE49-F238E27FC236}">
                <a16:creationId xmlns:a16="http://schemas.microsoft.com/office/drawing/2014/main" id="{DEC607FC-82D4-B761-AA00-72A403F1DDBE}"/>
              </a:ext>
            </a:extLst>
          </p:cNvPr>
          <p:cNvCxnSpPr>
            <a:cxnSpLocks/>
            <a:stCxn id="6" idx="2"/>
            <a:endCxn id="16" idx="0"/>
          </p:cNvCxnSpPr>
          <p:nvPr/>
        </p:nvCxnSpPr>
        <p:spPr>
          <a:xfrm flipH="1">
            <a:off x="6317360" y="2570147"/>
            <a:ext cx="615060" cy="7196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0762864"/>
      </p:ext>
    </p:extLst>
  </p:cSld>
  <p:clrMapOvr>
    <a:masterClrMapping/>
  </p:clrMapOvr>
  <mc:AlternateContent xmlns:mc="http://schemas.openxmlformats.org/markup-compatibility/2006" xmlns:p14="http://schemas.microsoft.com/office/powerpoint/2010/main">
    <mc:Choice Requires="p14">
      <p:transition spd="slow" p14:dur="2000" advTm="5860"/>
    </mc:Choice>
    <mc:Fallback xmlns="">
      <p:transition spd="slow" advTm="58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2249" y="12226"/>
            <a:ext cx="9144000" cy="415476"/>
          </a:xfrm>
          <a:prstGeom prst="rect">
            <a:avLst/>
          </a:prstGeom>
          <a:noFill/>
          <a:ln>
            <a:noFill/>
          </a:ln>
        </p:spPr>
        <p:txBody>
          <a:bodyPr spcFirstLastPara="1" wrap="square" lIns="68569" tIns="68569" rIns="68569" bIns="68569" anchor="t" anchorCtr="0">
            <a:spAutoFit/>
          </a:bodyPr>
          <a:lstStyle/>
          <a:p>
            <a:r>
              <a:rPr lang="en" dirty="0"/>
              <a:t>Message Triggers Fault (Robust In-Only)</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51</a:t>
            </a:fld>
            <a:endParaRPr lang="en-US"/>
          </a:p>
        </p:txBody>
      </p:sp>
      <p:sp>
        <p:nvSpPr>
          <p:cNvPr id="20" name="Rounded Rectangle 19">
            <a:extLst>
              <a:ext uri="{FF2B5EF4-FFF2-40B4-BE49-F238E27FC236}">
                <a16:creationId xmlns:a16="http://schemas.microsoft.com/office/drawing/2014/main" id="{6A9D4E13-F3DE-CD89-8790-6C35CEB38361}"/>
              </a:ext>
            </a:extLst>
          </p:cNvPr>
          <p:cNvSpPr/>
          <p:nvPr/>
        </p:nvSpPr>
        <p:spPr>
          <a:xfrm>
            <a:off x="1812476" y="3641847"/>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Rounded Rectangle 20">
            <a:extLst>
              <a:ext uri="{FF2B5EF4-FFF2-40B4-BE49-F238E27FC236}">
                <a16:creationId xmlns:a16="http://schemas.microsoft.com/office/drawing/2014/main" id="{9E507B49-8910-2955-8E9C-0C7D8A6688F5}"/>
              </a:ext>
            </a:extLst>
          </p:cNvPr>
          <p:cNvSpPr/>
          <p:nvPr/>
        </p:nvSpPr>
        <p:spPr>
          <a:xfrm>
            <a:off x="5674178" y="364184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2" name="Straight Connector 21">
            <a:extLst>
              <a:ext uri="{FF2B5EF4-FFF2-40B4-BE49-F238E27FC236}">
                <a16:creationId xmlns:a16="http://schemas.microsoft.com/office/drawing/2014/main" id="{97B873F5-A39A-DC30-853C-609CAE73C809}"/>
              </a:ext>
            </a:extLst>
          </p:cNvPr>
          <p:cNvCxnSpPr>
            <a:cxnSpLocks/>
          </p:cNvCxnSpPr>
          <p:nvPr/>
        </p:nvCxnSpPr>
        <p:spPr>
          <a:xfrm flipV="1">
            <a:off x="3192241" y="378879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DA86041-E656-D1BE-2307-2E883585C72C}"/>
              </a:ext>
            </a:extLst>
          </p:cNvPr>
          <p:cNvCxnSpPr/>
          <p:nvPr/>
        </p:nvCxnSpPr>
        <p:spPr>
          <a:xfrm>
            <a:off x="3824967" y="364184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8E934B3-7A89-DD7E-D48E-0495630917C5}"/>
              </a:ext>
            </a:extLst>
          </p:cNvPr>
          <p:cNvSpPr txBox="1"/>
          <p:nvPr/>
        </p:nvSpPr>
        <p:spPr>
          <a:xfrm>
            <a:off x="3894363" y="3364778"/>
            <a:ext cx="1077686" cy="253916"/>
          </a:xfrm>
          <a:prstGeom prst="rect">
            <a:avLst/>
          </a:prstGeom>
          <a:noFill/>
        </p:spPr>
        <p:txBody>
          <a:bodyPr wrap="square" rtlCol="0">
            <a:spAutoFit/>
          </a:bodyPr>
          <a:lstStyle/>
          <a:p>
            <a:r>
              <a:rPr lang="en-GB" sz="1050" dirty="0"/>
              <a:t>1.1 request()</a:t>
            </a:r>
          </a:p>
        </p:txBody>
      </p:sp>
      <p:cxnSp>
        <p:nvCxnSpPr>
          <p:cNvPr id="25" name="Straight Connector 24">
            <a:extLst>
              <a:ext uri="{FF2B5EF4-FFF2-40B4-BE49-F238E27FC236}">
                <a16:creationId xmlns:a16="http://schemas.microsoft.com/office/drawing/2014/main" id="{473E38E0-D9F0-DE76-9D2A-8B7C13B0FD0F}"/>
              </a:ext>
            </a:extLst>
          </p:cNvPr>
          <p:cNvCxnSpPr/>
          <p:nvPr/>
        </p:nvCxnSpPr>
        <p:spPr>
          <a:xfrm flipV="1">
            <a:off x="3192241" y="3975403"/>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253288-9EE2-5750-0E34-742E4D24D7DF}"/>
              </a:ext>
            </a:extLst>
          </p:cNvPr>
          <p:cNvCxnSpPr>
            <a:cxnSpLocks/>
          </p:cNvCxnSpPr>
          <p:nvPr/>
        </p:nvCxnSpPr>
        <p:spPr>
          <a:xfrm flipH="1">
            <a:off x="3824967" y="4180687"/>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3E9D255-19E4-E05C-CCDB-903D6E3B7CFD}"/>
              </a:ext>
            </a:extLst>
          </p:cNvPr>
          <p:cNvSpPr txBox="1"/>
          <p:nvPr/>
        </p:nvSpPr>
        <p:spPr>
          <a:xfrm>
            <a:off x="3894362" y="4284396"/>
            <a:ext cx="759279" cy="253916"/>
          </a:xfrm>
          <a:prstGeom prst="rect">
            <a:avLst/>
          </a:prstGeom>
          <a:noFill/>
        </p:spPr>
        <p:txBody>
          <a:bodyPr wrap="square" rtlCol="0">
            <a:spAutoFit/>
          </a:bodyPr>
          <a:lstStyle/>
          <a:p>
            <a:r>
              <a:rPr lang="en-GB" sz="1050" dirty="0">
                <a:solidFill>
                  <a:srgbClr val="FF0000"/>
                </a:solidFill>
              </a:rPr>
              <a:t>1.2 fault()</a:t>
            </a:r>
          </a:p>
        </p:txBody>
      </p:sp>
      <p:sp>
        <p:nvSpPr>
          <p:cNvPr id="30" name="TextBox 29">
            <a:extLst>
              <a:ext uri="{FF2B5EF4-FFF2-40B4-BE49-F238E27FC236}">
                <a16:creationId xmlns:a16="http://schemas.microsoft.com/office/drawing/2014/main" id="{2E4B5664-89E2-B092-EFCB-DB9B00718A0D}"/>
              </a:ext>
            </a:extLst>
          </p:cNvPr>
          <p:cNvSpPr txBox="1"/>
          <p:nvPr/>
        </p:nvSpPr>
        <p:spPr>
          <a:xfrm>
            <a:off x="2061487" y="3731947"/>
            <a:ext cx="1000495"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D208707-C2B7-CD17-631C-37E6E6D7EBAD}"/>
              </a:ext>
            </a:extLst>
          </p:cNvPr>
          <p:cNvSpPr txBox="1"/>
          <p:nvPr/>
        </p:nvSpPr>
        <p:spPr>
          <a:xfrm>
            <a:off x="5923189" y="3731944"/>
            <a:ext cx="881743" cy="300082"/>
          </a:xfrm>
          <a:prstGeom prst="rect">
            <a:avLst/>
          </a:prstGeom>
          <a:noFill/>
        </p:spPr>
        <p:txBody>
          <a:bodyPr wrap="square" rtlCol="0">
            <a:spAutoFit/>
          </a:bodyPr>
          <a:lstStyle/>
          <a:p>
            <a:r>
              <a:rPr lang="en-GB" sz="1350" dirty="0"/>
              <a:t>:provider</a:t>
            </a:r>
          </a:p>
        </p:txBody>
      </p:sp>
      <p:sp>
        <p:nvSpPr>
          <p:cNvPr id="32" name="TextBox 31">
            <a:extLst>
              <a:ext uri="{FF2B5EF4-FFF2-40B4-BE49-F238E27FC236}">
                <a16:creationId xmlns:a16="http://schemas.microsoft.com/office/drawing/2014/main" id="{8103FD24-E036-9512-9506-2837644AB0EA}"/>
              </a:ext>
            </a:extLst>
          </p:cNvPr>
          <p:cNvSpPr txBox="1"/>
          <p:nvPr/>
        </p:nvSpPr>
        <p:spPr>
          <a:xfrm>
            <a:off x="5486400" y="1991342"/>
            <a:ext cx="3092299"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Message Triggers Fault pattern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propagates triggered faults from the operation back to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that triggered the operation via a message</a:t>
            </a:r>
          </a:p>
        </p:txBody>
      </p:sp>
      <p:cxnSp>
        <p:nvCxnSpPr>
          <p:cNvPr id="33" name="Straight Arrow Connector 32">
            <a:extLst>
              <a:ext uri="{FF2B5EF4-FFF2-40B4-BE49-F238E27FC236}">
                <a16:creationId xmlns:a16="http://schemas.microsoft.com/office/drawing/2014/main" id="{1358899E-627F-9ACF-DCE4-E166DACE1B68}"/>
              </a:ext>
            </a:extLst>
          </p:cNvPr>
          <p:cNvCxnSpPr>
            <a:cxnSpLocks/>
            <a:stCxn id="32" idx="2"/>
            <a:endCxn id="21" idx="0"/>
          </p:cNvCxnSpPr>
          <p:nvPr/>
        </p:nvCxnSpPr>
        <p:spPr>
          <a:xfrm flipH="1">
            <a:off x="6364061" y="3330170"/>
            <a:ext cx="668489" cy="311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BDFA9B-96EE-5C12-30D5-2DFC53C7A21E}"/>
              </a:ext>
            </a:extLst>
          </p:cNvPr>
          <p:cNvSpPr txBox="1"/>
          <p:nvPr/>
        </p:nvSpPr>
        <p:spPr>
          <a:xfrm>
            <a:off x="383649" y="1839594"/>
            <a:ext cx="3092299"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Assumption here is that the requestor can take action on receipt of the fault; but does not normally take a response.</a:t>
            </a:r>
          </a:p>
        </p:txBody>
      </p:sp>
      <p:cxnSp>
        <p:nvCxnSpPr>
          <p:cNvPr id="12" name="Straight Arrow Connector 11">
            <a:extLst>
              <a:ext uri="{FF2B5EF4-FFF2-40B4-BE49-F238E27FC236}">
                <a16:creationId xmlns:a16="http://schemas.microsoft.com/office/drawing/2014/main" id="{861F3846-A1D3-4566-A85F-A9540E261D7F}"/>
              </a:ext>
            </a:extLst>
          </p:cNvPr>
          <p:cNvCxnSpPr>
            <a:cxnSpLocks/>
            <a:stCxn id="11" idx="2"/>
            <a:endCxn id="20" idx="0"/>
          </p:cNvCxnSpPr>
          <p:nvPr/>
        </p:nvCxnSpPr>
        <p:spPr>
          <a:xfrm>
            <a:off x="1929799" y="2762924"/>
            <a:ext cx="572560" cy="8789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AC34915-41CE-D89F-8EC9-11C19161BA16}"/>
              </a:ext>
            </a:extLst>
          </p:cNvPr>
          <p:cNvSpPr txBox="1"/>
          <p:nvPr/>
        </p:nvSpPr>
        <p:spPr>
          <a:xfrm>
            <a:off x="271391" y="4570582"/>
            <a:ext cx="3092299"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message must have the opposite direction and go back to the requestor</a:t>
            </a:r>
          </a:p>
        </p:txBody>
      </p:sp>
      <p:cxnSp>
        <p:nvCxnSpPr>
          <p:cNvPr id="15" name="Straight Arrow Connector 14">
            <a:extLst>
              <a:ext uri="{FF2B5EF4-FFF2-40B4-BE49-F238E27FC236}">
                <a16:creationId xmlns:a16="http://schemas.microsoft.com/office/drawing/2014/main" id="{82BAC142-75CC-D3F4-5BEA-3B62BE9D9316}"/>
              </a:ext>
            </a:extLst>
          </p:cNvPr>
          <p:cNvCxnSpPr>
            <a:cxnSpLocks/>
            <a:endCxn id="29" idx="0"/>
          </p:cNvCxnSpPr>
          <p:nvPr/>
        </p:nvCxnSpPr>
        <p:spPr>
          <a:xfrm flipV="1">
            <a:off x="2061487" y="4284396"/>
            <a:ext cx="2212515" cy="2861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8545070"/>
      </p:ext>
    </p:extLst>
  </p:cSld>
  <p:clrMapOvr>
    <a:masterClrMapping/>
  </p:clrMapOvr>
  <mc:AlternateContent xmlns:mc="http://schemas.openxmlformats.org/markup-compatibility/2006" xmlns:p14="http://schemas.microsoft.com/office/powerpoint/2010/main">
    <mc:Choice Requires="p14">
      <p:transition spd="slow" p14:dur="2000" advTm="3687"/>
    </mc:Choice>
    <mc:Fallback xmlns="">
      <p:transition spd="slow" advTm="36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p:bldP spid="11" grpId="0"/>
      <p:bldP spid="1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t>Message Triggers Fault</a:t>
            </a: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52</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832887" y="357390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694590" y="3573898"/>
            <a:ext cx="170163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12652" y="381882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845379" y="3573898"/>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14773" y="3296831"/>
            <a:ext cx="1261383" cy="253916"/>
          </a:xfrm>
          <a:prstGeom prst="rect">
            <a:avLst/>
          </a:prstGeom>
          <a:noFill/>
        </p:spPr>
        <p:txBody>
          <a:bodyPr wrap="square" rtlCol="0">
            <a:spAutoFit/>
          </a:bodyPr>
          <a:lstStyle/>
          <a:p>
            <a:r>
              <a:rPr lang="en-GB" sz="1050" dirty="0"/>
              <a:t>1.1 place order()</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081898" y="3664001"/>
            <a:ext cx="881743" cy="300082"/>
          </a:xfrm>
          <a:prstGeom prst="rect">
            <a:avLst/>
          </a:prstGeom>
          <a:noFill/>
        </p:spPr>
        <p:txBody>
          <a:bodyPr wrap="square" rtlCol="0">
            <a:spAutoFit/>
          </a:bodyPr>
          <a:lstStyle/>
          <a:p>
            <a:r>
              <a:rPr lang="en-GB" sz="1350" dirty="0"/>
              <a:t>:cashier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859710" y="3647220"/>
            <a:ext cx="1512506" cy="300082"/>
          </a:xfrm>
          <a:prstGeom prst="rect">
            <a:avLst/>
          </a:prstGeom>
          <a:noFill/>
        </p:spPr>
        <p:txBody>
          <a:bodyPr wrap="square" rtlCol="0">
            <a:spAutoFit/>
          </a:bodyPr>
          <a:lstStyle/>
          <a:p>
            <a:r>
              <a:rPr lang="en-GB" sz="1350" dirty="0"/>
              <a:t>:order placement</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176157" y="2024641"/>
            <a:ext cx="325755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Order Placement cannot place the order due to a fault we may raise an error</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a:endCxn id="19" idx="0"/>
          </p:cNvCxnSpPr>
          <p:nvPr/>
        </p:nvCxnSpPr>
        <p:spPr>
          <a:xfrm flipH="1">
            <a:off x="4545465" y="2740222"/>
            <a:ext cx="2259467" cy="556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A2CCE51-8100-9C22-D1B7-129CBF6147AF}"/>
              </a:ext>
            </a:extLst>
          </p:cNvPr>
          <p:cNvCxnSpPr/>
          <p:nvPr/>
        </p:nvCxnSpPr>
        <p:spPr>
          <a:xfrm flipV="1">
            <a:off x="3192241" y="3975403"/>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6D1B234-361D-5920-61B7-EA5CF7FFCA75}"/>
              </a:ext>
            </a:extLst>
          </p:cNvPr>
          <p:cNvCxnSpPr>
            <a:cxnSpLocks/>
          </p:cNvCxnSpPr>
          <p:nvPr/>
        </p:nvCxnSpPr>
        <p:spPr>
          <a:xfrm flipH="1">
            <a:off x="3824967" y="4180687"/>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1230F6-FC27-1FA8-7E70-D9FCEE9D3848}"/>
              </a:ext>
            </a:extLst>
          </p:cNvPr>
          <p:cNvSpPr txBox="1"/>
          <p:nvPr/>
        </p:nvSpPr>
        <p:spPr>
          <a:xfrm>
            <a:off x="3894362" y="4284396"/>
            <a:ext cx="759279" cy="253916"/>
          </a:xfrm>
          <a:prstGeom prst="rect">
            <a:avLst/>
          </a:prstGeom>
          <a:noFill/>
        </p:spPr>
        <p:txBody>
          <a:bodyPr wrap="square" rtlCol="0">
            <a:spAutoFit/>
          </a:bodyPr>
          <a:lstStyle/>
          <a:p>
            <a:r>
              <a:rPr lang="en-GB" sz="1050" dirty="0">
                <a:solidFill>
                  <a:srgbClr val="FF0000"/>
                </a:solidFill>
              </a:rPr>
              <a:t>1.2 fault()</a:t>
            </a:r>
          </a:p>
        </p:txBody>
      </p:sp>
      <p:sp>
        <p:nvSpPr>
          <p:cNvPr id="10" name="TextBox 9">
            <a:extLst>
              <a:ext uri="{FF2B5EF4-FFF2-40B4-BE49-F238E27FC236}">
                <a16:creationId xmlns:a16="http://schemas.microsoft.com/office/drawing/2014/main" id="{9C43F18C-EED4-91CF-59B5-254482CD9833}"/>
              </a:ext>
            </a:extLst>
          </p:cNvPr>
          <p:cNvSpPr txBox="1"/>
          <p:nvPr/>
        </p:nvSpPr>
        <p:spPr>
          <a:xfrm>
            <a:off x="759283" y="4570582"/>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does not need to acknowledge success, but on a fault may need to take other action such as a refund</a:t>
            </a:r>
          </a:p>
        </p:txBody>
      </p:sp>
      <p:cxnSp>
        <p:nvCxnSpPr>
          <p:cNvPr id="11" name="Straight Arrow Connector 10">
            <a:extLst>
              <a:ext uri="{FF2B5EF4-FFF2-40B4-BE49-F238E27FC236}">
                <a16:creationId xmlns:a16="http://schemas.microsoft.com/office/drawing/2014/main" id="{D31E4171-2218-7058-40FE-B10D191045D4}"/>
              </a:ext>
            </a:extLst>
          </p:cNvPr>
          <p:cNvCxnSpPr>
            <a:cxnSpLocks/>
            <a:endCxn id="15" idx="2"/>
          </p:cNvCxnSpPr>
          <p:nvPr/>
        </p:nvCxnSpPr>
        <p:spPr>
          <a:xfrm flipV="1">
            <a:off x="2061487" y="4031101"/>
            <a:ext cx="461283" cy="5394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870235"/>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9" grpId="0"/>
      <p:bldP spid="1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 dirty="0"/>
              <a:t>Fault Replaces Message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53</a:t>
            </a:fld>
            <a:endParaRPr lang="en-US"/>
          </a:p>
        </p:txBody>
      </p:sp>
      <p:sp>
        <p:nvSpPr>
          <p:cNvPr id="15" name="Rounded Rectangle 14">
            <a:extLst>
              <a:ext uri="{FF2B5EF4-FFF2-40B4-BE49-F238E27FC236}">
                <a16:creationId xmlns:a16="http://schemas.microsoft.com/office/drawing/2014/main" id="{7C566008-F699-C19C-7AC7-8AA85AC7344A}"/>
              </a:ext>
            </a:extLst>
          </p:cNvPr>
          <p:cNvSpPr/>
          <p:nvPr/>
        </p:nvSpPr>
        <p:spPr>
          <a:xfrm>
            <a:off x="1665806" y="3316362"/>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814810AE-3F7C-A58E-1FB0-3BA462EE0B03}"/>
              </a:ext>
            </a:extLst>
          </p:cNvPr>
          <p:cNvSpPr/>
          <p:nvPr/>
        </p:nvSpPr>
        <p:spPr>
          <a:xfrm>
            <a:off x="5608847" y="3324449"/>
            <a:ext cx="1298426" cy="40957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7FFE3528-7899-0838-542D-85143FA781EF}"/>
              </a:ext>
            </a:extLst>
          </p:cNvPr>
          <p:cNvCxnSpPr>
            <a:cxnSpLocks/>
          </p:cNvCxnSpPr>
          <p:nvPr/>
        </p:nvCxnSpPr>
        <p:spPr>
          <a:xfrm>
            <a:off x="3045570" y="3468927"/>
            <a:ext cx="2563277"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748B3B5-3DBA-9CEC-8C49-85758A209BF6}"/>
              </a:ext>
            </a:extLst>
          </p:cNvPr>
          <p:cNvCxnSpPr/>
          <p:nvPr/>
        </p:nvCxnSpPr>
        <p:spPr>
          <a:xfrm>
            <a:off x="3841603" y="329846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AFE754-5EB1-B3BB-76A6-A6F7232233C7}"/>
              </a:ext>
            </a:extLst>
          </p:cNvPr>
          <p:cNvSpPr txBox="1"/>
          <p:nvPr/>
        </p:nvSpPr>
        <p:spPr>
          <a:xfrm>
            <a:off x="3910999" y="3021403"/>
            <a:ext cx="898071" cy="253916"/>
          </a:xfrm>
          <a:prstGeom prst="rect">
            <a:avLst/>
          </a:prstGeom>
          <a:noFill/>
        </p:spPr>
        <p:txBody>
          <a:bodyPr wrap="square" rtlCol="0">
            <a:spAutoFit/>
          </a:bodyPr>
          <a:lstStyle/>
          <a:p>
            <a:r>
              <a:rPr lang="en-GB" sz="1050" dirty="0"/>
              <a:t>1.1 request()</a:t>
            </a:r>
          </a:p>
        </p:txBody>
      </p:sp>
      <p:sp>
        <p:nvSpPr>
          <p:cNvPr id="23" name="TextBox 22">
            <a:extLst>
              <a:ext uri="{FF2B5EF4-FFF2-40B4-BE49-F238E27FC236}">
                <a16:creationId xmlns:a16="http://schemas.microsoft.com/office/drawing/2014/main" id="{E8A3FDB6-A4CD-0060-9B04-9E4C537A553A}"/>
              </a:ext>
            </a:extLst>
          </p:cNvPr>
          <p:cNvSpPr txBox="1"/>
          <p:nvPr/>
        </p:nvSpPr>
        <p:spPr>
          <a:xfrm>
            <a:off x="1977385" y="3406462"/>
            <a:ext cx="1013225"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B30F8776-6633-B1F3-FD12-91F0F7AAE4A2}"/>
              </a:ext>
            </a:extLst>
          </p:cNvPr>
          <p:cNvSpPr txBox="1"/>
          <p:nvPr/>
        </p:nvSpPr>
        <p:spPr>
          <a:xfrm>
            <a:off x="5839087" y="3386846"/>
            <a:ext cx="881743" cy="300082"/>
          </a:xfrm>
          <a:prstGeom prst="rect">
            <a:avLst/>
          </a:prstGeom>
          <a:noFill/>
        </p:spPr>
        <p:txBody>
          <a:bodyPr wrap="square" rtlCol="0">
            <a:spAutoFit/>
          </a:bodyPr>
          <a:lstStyle/>
          <a:p>
            <a:r>
              <a:rPr lang="en-GB" sz="1350" dirty="0"/>
              <a:t>:provider</a:t>
            </a:r>
          </a:p>
        </p:txBody>
      </p:sp>
      <p:sp>
        <p:nvSpPr>
          <p:cNvPr id="29" name="TextBox 28">
            <a:extLst>
              <a:ext uri="{FF2B5EF4-FFF2-40B4-BE49-F238E27FC236}">
                <a16:creationId xmlns:a16="http://schemas.microsoft.com/office/drawing/2014/main" id="{9CF69DF3-8536-AE5A-5D66-593D3D3FB048}"/>
              </a:ext>
            </a:extLst>
          </p:cNvPr>
          <p:cNvSpPr txBox="1"/>
          <p:nvPr/>
        </p:nvSpPr>
        <p:spPr>
          <a:xfrm>
            <a:off x="5724787" y="1413112"/>
            <a:ext cx="2971800"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the Fault Replaces Message pattern a provider propagates faults triggered by an operation by switching to a fault flow, replacing any message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subsequent to</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first with a fault.</a:t>
            </a:r>
            <a:endParaRPr lang="en-GB" sz="1350" b="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0" name="Straight Arrow Connector 29">
            <a:extLst>
              <a:ext uri="{FF2B5EF4-FFF2-40B4-BE49-F238E27FC236}">
                <a16:creationId xmlns:a16="http://schemas.microsoft.com/office/drawing/2014/main" id="{07A84BFE-B11E-4D3F-A74D-820A2A8EA655}"/>
              </a:ext>
            </a:extLst>
          </p:cNvPr>
          <p:cNvCxnSpPr>
            <a:cxnSpLocks/>
          </p:cNvCxnSpPr>
          <p:nvPr/>
        </p:nvCxnSpPr>
        <p:spPr>
          <a:xfrm flipH="1">
            <a:off x="6203768" y="2751978"/>
            <a:ext cx="1328117" cy="1785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27940CD-9BD7-6411-7F8D-2AF97416769D}"/>
              </a:ext>
            </a:extLst>
          </p:cNvPr>
          <p:cNvSpPr txBox="1"/>
          <p:nvPr/>
        </p:nvSpPr>
        <p:spPr>
          <a:xfrm>
            <a:off x="1590911" y="4324466"/>
            <a:ext cx="297180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handle the error; the error replaces the existing response</a:t>
            </a:r>
            <a:endParaRPr lang="en-GB" sz="1350" b="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1" name="Straight Arrow Connector 30">
            <a:extLst>
              <a:ext uri="{FF2B5EF4-FFF2-40B4-BE49-F238E27FC236}">
                <a16:creationId xmlns:a16="http://schemas.microsoft.com/office/drawing/2014/main" id="{FCFA4436-AC78-BFAE-1196-D0EF44E31633}"/>
              </a:ext>
            </a:extLst>
          </p:cNvPr>
          <p:cNvCxnSpPr>
            <a:cxnSpLocks/>
            <a:stCxn id="28" idx="0"/>
            <a:endCxn id="15" idx="2"/>
          </p:cNvCxnSpPr>
          <p:nvPr/>
        </p:nvCxnSpPr>
        <p:spPr>
          <a:xfrm flipH="1" flipV="1">
            <a:off x="2355689" y="3773562"/>
            <a:ext cx="721122" cy="5509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9093657-EBB8-49A0-A580-6AD8CD17CF72}"/>
              </a:ext>
            </a:extLst>
          </p:cNvPr>
          <p:cNvCxnSpPr>
            <a:cxnSpLocks/>
          </p:cNvCxnSpPr>
          <p:nvPr/>
        </p:nvCxnSpPr>
        <p:spPr>
          <a:xfrm>
            <a:off x="3076811" y="3616366"/>
            <a:ext cx="2532036" cy="1266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EE7D859-7A9C-B478-23CF-C8DAE8CAEE60}"/>
              </a:ext>
            </a:extLst>
          </p:cNvPr>
          <p:cNvCxnSpPr>
            <a:cxnSpLocks/>
          </p:cNvCxnSpPr>
          <p:nvPr/>
        </p:nvCxnSpPr>
        <p:spPr>
          <a:xfrm flipH="1">
            <a:off x="3678296" y="374691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061A671-1649-1661-C8E1-FDBAC1F6F48A}"/>
              </a:ext>
            </a:extLst>
          </p:cNvPr>
          <p:cNvSpPr txBox="1"/>
          <p:nvPr/>
        </p:nvSpPr>
        <p:spPr>
          <a:xfrm>
            <a:off x="3678296" y="3850619"/>
            <a:ext cx="1187905" cy="253916"/>
          </a:xfrm>
          <a:prstGeom prst="rect">
            <a:avLst/>
          </a:prstGeom>
          <a:noFill/>
        </p:spPr>
        <p:txBody>
          <a:bodyPr wrap="square" rtlCol="0">
            <a:spAutoFit/>
          </a:bodyPr>
          <a:lstStyle/>
          <a:p>
            <a:r>
              <a:rPr lang="en-GB" sz="1050" dirty="0"/>
              <a:t>1.2 reaction()</a:t>
            </a:r>
          </a:p>
        </p:txBody>
      </p:sp>
      <p:cxnSp>
        <p:nvCxnSpPr>
          <p:cNvPr id="49" name="Straight Connector 48">
            <a:extLst>
              <a:ext uri="{FF2B5EF4-FFF2-40B4-BE49-F238E27FC236}">
                <a16:creationId xmlns:a16="http://schemas.microsoft.com/office/drawing/2014/main" id="{7C04F6F3-8C57-C2BB-F13C-642C7532B184}"/>
              </a:ext>
            </a:extLst>
          </p:cNvPr>
          <p:cNvCxnSpPr>
            <a:cxnSpLocks/>
          </p:cNvCxnSpPr>
          <p:nvPr/>
        </p:nvCxnSpPr>
        <p:spPr>
          <a:xfrm>
            <a:off x="3087335" y="3607606"/>
            <a:ext cx="2532036" cy="1266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89FD3BF-53B5-3950-A8C2-AADFE76A6EED}"/>
              </a:ext>
            </a:extLst>
          </p:cNvPr>
          <p:cNvCxnSpPr>
            <a:cxnSpLocks/>
          </p:cNvCxnSpPr>
          <p:nvPr/>
        </p:nvCxnSpPr>
        <p:spPr>
          <a:xfrm flipH="1">
            <a:off x="3678296" y="3759911"/>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B1ABDCFC-6403-E5E3-0DC0-9AAAA7AAE4AD}"/>
              </a:ext>
            </a:extLst>
          </p:cNvPr>
          <p:cNvSpPr txBox="1"/>
          <p:nvPr/>
        </p:nvSpPr>
        <p:spPr>
          <a:xfrm>
            <a:off x="3733255" y="3848960"/>
            <a:ext cx="1187905" cy="253916"/>
          </a:xfrm>
          <a:prstGeom prst="rect">
            <a:avLst/>
          </a:prstGeom>
          <a:noFill/>
        </p:spPr>
        <p:txBody>
          <a:bodyPr wrap="square" rtlCol="0">
            <a:spAutoFit/>
          </a:bodyPr>
          <a:lstStyle/>
          <a:p>
            <a:r>
              <a:rPr lang="en-GB" sz="1050" dirty="0">
                <a:solidFill>
                  <a:srgbClr val="FF0000"/>
                </a:solidFill>
              </a:rPr>
              <a:t>1.2 fault()</a:t>
            </a:r>
          </a:p>
        </p:txBody>
      </p:sp>
    </p:spTree>
    <p:extLst>
      <p:ext uri="{BB962C8B-B14F-4D97-AF65-F5344CB8AC3E}">
        <p14:creationId xmlns:p14="http://schemas.microsoft.com/office/powerpoint/2010/main" val="104258185"/>
      </p:ext>
    </p:extLst>
  </p:cSld>
  <p:clrMapOvr>
    <a:masterClrMapping/>
  </p:clrMapOvr>
  <mc:AlternateContent xmlns:mc="http://schemas.openxmlformats.org/markup-compatibility/2006" xmlns:p14="http://schemas.microsoft.com/office/powerpoint/2010/main">
    <mc:Choice Requires="p14">
      <p:transition spd="slow" p14:dur="2000" advTm="9242"/>
    </mc:Choice>
    <mc:Fallback xmlns="">
      <p:transition spd="slow" advTm="92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43"/>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8" grpId="0"/>
      <p:bldP spid="44" grpId="0"/>
      <p:bldP spid="5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 dirty="0"/>
              <a:t>Fault Replaces Message  (Robust In-Out)</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54</a:t>
            </a:fld>
            <a:endParaRPr lang="en-US"/>
          </a:p>
        </p:txBody>
      </p:sp>
      <p:sp>
        <p:nvSpPr>
          <p:cNvPr id="20" name="Rounded Rectangle 19">
            <a:extLst>
              <a:ext uri="{FF2B5EF4-FFF2-40B4-BE49-F238E27FC236}">
                <a16:creationId xmlns:a16="http://schemas.microsoft.com/office/drawing/2014/main" id="{6A9D4E13-F3DE-CD89-8790-6C35CEB38361}"/>
              </a:ext>
            </a:extLst>
          </p:cNvPr>
          <p:cNvSpPr/>
          <p:nvPr/>
        </p:nvSpPr>
        <p:spPr>
          <a:xfrm>
            <a:off x="1829254" y="3429003"/>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Rounded Rectangle 20">
            <a:extLst>
              <a:ext uri="{FF2B5EF4-FFF2-40B4-BE49-F238E27FC236}">
                <a16:creationId xmlns:a16="http://schemas.microsoft.com/office/drawing/2014/main" id="{9E507B49-8910-2955-8E9C-0C7D8A6688F5}"/>
              </a:ext>
            </a:extLst>
          </p:cNvPr>
          <p:cNvSpPr/>
          <p:nvPr/>
        </p:nvSpPr>
        <p:spPr>
          <a:xfrm>
            <a:off x="5690956" y="3429000"/>
            <a:ext cx="1973794"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2" name="Straight Connector 21">
            <a:extLst>
              <a:ext uri="{FF2B5EF4-FFF2-40B4-BE49-F238E27FC236}">
                <a16:creationId xmlns:a16="http://schemas.microsoft.com/office/drawing/2014/main" id="{97B873F5-A39A-DC30-853C-609CAE73C809}"/>
              </a:ext>
            </a:extLst>
          </p:cNvPr>
          <p:cNvCxnSpPr>
            <a:cxnSpLocks/>
          </p:cNvCxnSpPr>
          <p:nvPr/>
        </p:nvCxnSpPr>
        <p:spPr>
          <a:xfrm flipV="1">
            <a:off x="3209019" y="357595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DA86041-E656-D1BE-2307-2E883585C72C}"/>
              </a:ext>
            </a:extLst>
          </p:cNvPr>
          <p:cNvCxnSpPr/>
          <p:nvPr/>
        </p:nvCxnSpPr>
        <p:spPr>
          <a:xfrm>
            <a:off x="3841745" y="342900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8E934B3-7A89-DD7E-D48E-0495630917C5}"/>
              </a:ext>
            </a:extLst>
          </p:cNvPr>
          <p:cNvSpPr txBox="1"/>
          <p:nvPr/>
        </p:nvSpPr>
        <p:spPr>
          <a:xfrm>
            <a:off x="3911141" y="3151934"/>
            <a:ext cx="1461402" cy="253916"/>
          </a:xfrm>
          <a:prstGeom prst="rect">
            <a:avLst/>
          </a:prstGeom>
          <a:noFill/>
        </p:spPr>
        <p:txBody>
          <a:bodyPr wrap="square" rtlCol="0">
            <a:spAutoFit/>
          </a:bodyPr>
          <a:lstStyle/>
          <a:p>
            <a:r>
              <a:rPr lang="en-GB" sz="1050" dirty="0"/>
              <a:t>1.14* take payment()</a:t>
            </a:r>
          </a:p>
        </p:txBody>
      </p:sp>
      <p:cxnSp>
        <p:nvCxnSpPr>
          <p:cNvPr id="25" name="Straight Connector 24">
            <a:extLst>
              <a:ext uri="{FF2B5EF4-FFF2-40B4-BE49-F238E27FC236}">
                <a16:creationId xmlns:a16="http://schemas.microsoft.com/office/drawing/2014/main" id="{473E38E0-D9F0-DE76-9D2A-8B7C13B0FD0F}"/>
              </a:ext>
            </a:extLst>
          </p:cNvPr>
          <p:cNvCxnSpPr/>
          <p:nvPr/>
        </p:nvCxnSpPr>
        <p:spPr>
          <a:xfrm flipV="1">
            <a:off x="3209019" y="3762559"/>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253288-9EE2-5750-0E34-742E4D24D7DF}"/>
              </a:ext>
            </a:extLst>
          </p:cNvPr>
          <p:cNvCxnSpPr>
            <a:cxnSpLocks/>
          </p:cNvCxnSpPr>
          <p:nvPr/>
        </p:nvCxnSpPr>
        <p:spPr>
          <a:xfrm flipH="1">
            <a:off x="3841745" y="3967843"/>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3E9D255-19E4-E05C-CCDB-903D6E3B7CFD}"/>
              </a:ext>
            </a:extLst>
          </p:cNvPr>
          <p:cNvSpPr txBox="1"/>
          <p:nvPr/>
        </p:nvSpPr>
        <p:spPr>
          <a:xfrm>
            <a:off x="3911140" y="4071552"/>
            <a:ext cx="1253478" cy="253916"/>
          </a:xfrm>
          <a:prstGeom prst="rect">
            <a:avLst/>
          </a:prstGeom>
          <a:noFill/>
        </p:spPr>
        <p:txBody>
          <a:bodyPr wrap="square" rtlCol="0">
            <a:spAutoFit/>
          </a:bodyPr>
          <a:lstStyle/>
          <a:p>
            <a:r>
              <a:rPr lang="en-GB" sz="1050" dirty="0">
                <a:solidFill>
                  <a:srgbClr val="FF0000"/>
                </a:solidFill>
              </a:rPr>
              <a:t>1.5 payment error()</a:t>
            </a:r>
          </a:p>
        </p:txBody>
      </p:sp>
      <p:sp>
        <p:nvSpPr>
          <p:cNvPr id="30" name="TextBox 29">
            <a:extLst>
              <a:ext uri="{FF2B5EF4-FFF2-40B4-BE49-F238E27FC236}">
                <a16:creationId xmlns:a16="http://schemas.microsoft.com/office/drawing/2014/main" id="{2E4B5664-89E2-B092-EFCB-DB9B00718A0D}"/>
              </a:ext>
            </a:extLst>
          </p:cNvPr>
          <p:cNvSpPr txBox="1"/>
          <p:nvPr/>
        </p:nvSpPr>
        <p:spPr>
          <a:xfrm>
            <a:off x="2078265" y="3519103"/>
            <a:ext cx="881743" cy="300082"/>
          </a:xfrm>
          <a:prstGeom prst="rect">
            <a:avLst/>
          </a:prstGeom>
          <a:noFill/>
        </p:spPr>
        <p:txBody>
          <a:bodyPr wrap="square" rtlCol="0">
            <a:spAutoFit/>
          </a:bodyPr>
          <a:lstStyle/>
          <a:p>
            <a:r>
              <a:rPr lang="en-GB" sz="1350" dirty="0"/>
              <a:t>:</a:t>
            </a:r>
            <a:r>
              <a:rPr lang="en-GB" sz="1350" dirty="0" err="1"/>
              <a:t>pricer</a:t>
            </a:r>
            <a:endParaRPr lang="en-GB" sz="1350" dirty="0"/>
          </a:p>
        </p:txBody>
      </p:sp>
      <p:sp>
        <p:nvSpPr>
          <p:cNvPr id="31" name="TextBox 30">
            <a:extLst>
              <a:ext uri="{FF2B5EF4-FFF2-40B4-BE49-F238E27FC236}">
                <a16:creationId xmlns:a16="http://schemas.microsoft.com/office/drawing/2014/main" id="{5D208707-C2B7-CD17-631C-37E6E6D7EBAD}"/>
              </a:ext>
            </a:extLst>
          </p:cNvPr>
          <p:cNvSpPr txBox="1"/>
          <p:nvPr/>
        </p:nvSpPr>
        <p:spPr>
          <a:xfrm>
            <a:off x="5939967" y="3519100"/>
            <a:ext cx="1525120" cy="300082"/>
          </a:xfrm>
          <a:prstGeom prst="rect">
            <a:avLst/>
          </a:prstGeom>
          <a:noFill/>
        </p:spPr>
        <p:txBody>
          <a:bodyPr wrap="square" rtlCol="0">
            <a:spAutoFit/>
          </a:bodyPr>
          <a:lstStyle/>
          <a:p>
            <a:r>
              <a:rPr lang="en-GB" sz="1350" dirty="0"/>
              <a:t>:payment provider</a:t>
            </a:r>
          </a:p>
        </p:txBody>
      </p:sp>
      <p:sp>
        <p:nvSpPr>
          <p:cNvPr id="32" name="TextBox 31">
            <a:extLst>
              <a:ext uri="{FF2B5EF4-FFF2-40B4-BE49-F238E27FC236}">
                <a16:creationId xmlns:a16="http://schemas.microsoft.com/office/drawing/2014/main" id="{8103FD24-E036-9512-9506-2837644AB0EA}"/>
              </a:ext>
            </a:extLst>
          </p:cNvPr>
          <p:cNvSpPr txBox="1"/>
          <p:nvPr/>
        </p:nvSpPr>
        <p:spPr>
          <a:xfrm>
            <a:off x="5991070" y="1778497"/>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Fault Replaces Message pattern the payment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would signal errors taking a card payment back to the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pricer</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3" name="Straight Arrow Connector 32">
            <a:extLst>
              <a:ext uri="{FF2B5EF4-FFF2-40B4-BE49-F238E27FC236}">
                <a16:creationId xmlns:a16="http://schemas.microsoft.com/office/drawing/2014/main" id="{1358899E-627F-9ACF-DCE4-E166DACE1B68}"/>
              </a:ext>
            </a:extLst>
          </p:cNvPr>
          <p:cNvCxnSpPr>
            <a:cxnSpLocks/>
            <a:stCxn id="32" idx="2"/>
            <a:endCxn id="21" idx="0"/>
          </p:cNvCxnSpPr>
          <p:nvPr/>
        </p:nvCxnSpPr>
        <p:spPr>
          <a:xfrm flipH="1">
            <a:off x="6677853" y="2909576"/>
            <a:ext cx="615421" cy="5194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BDFA9B-96EE-5C12-30D5-2DFC53C7A21E}"/>
              </a:ext>
            </a:extLst>
          </p:cNvPr>
          <p:cNvSpPr txBox="1"/>
          <p:nvPr/>
        </p:nvSpPr>
        <p:spPr>
          <a:xfrm>
            <a:off x="888319" y="1626750"/>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Assumption here is that the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pricer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can orchestrate a new flow, such as asking for an alternate payment method, or cancel the order.</a:t>
            </a:r>
          </a:p>
        </p:txBody>
      </p:sp>
      <p:cxnSp>
        <p:nvCxnSpPr>
          <p:cNvPr id="12" name="Straight Arrow Connector 11">
            <a:extLst>
              <a:ext uri="{FF2B5EF4-FFF2-40B4-BE49-F238E27FC236}">
                <a16:creationId xmlns:a16="http://schemas.microsoft.com/office/drawing/2014/main" id="{861F3846-A1D3-4566-A85F-A9540E261D7F}"/>
              </a:ext>
            </a:extLst>
          </p:cNvPr>
          <p:cNvCxnSpPr>
            <a:cxnSpLocks/>
            <a:stCxn id="11" idx="2"/>
            <a:endCxn id="20" idx="0"/>
          </p:cNvCxnSpPr>
          <p:nvPr/>
        </p:nvCxnSpPr>
        <p:spPr>
          <a:xfrm>
            <a:off x="2190523" y="2757829"/>
            <a:ext cx="328614" cy="6711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AC34915-41CE-D89F-8EC9-11C19161BA16}"/>
              </a:ext>
            </a:extLst>
          </p:cNvPr>
          <p:cNvSpPr txBox="1"/>
          <p:nvPr/>
        </p:nvSpPr>
        <p:spPr>
          <a:xfrm>
            <a:off x="776061" y="4357738"/>
            <a:ext cx="313507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message should indicate why the payment failed. This might be an issue with the payment provider but it also might be an issue like an invalid card or insufficient funds</a:t>
            </a:r>
          </a:p>
        </p:txBody>
      </p:sp>
      <p:cxnSp>
        <p:nvCxnSpPr>
          <p:cNvPr id="15" name="Straight Arrow Connector 14">
            <a:extLst>
              <a:ext uri="{FF2B5EF4-FFF2-40B4-BE49-F238E27FC236}">
                <a16:creationId xmlns:a16="http://schemas.microsoft.com/office/drawing/2014/main" id="{82BAC142-75CC-D3F4-5BEA-3B62BE9D9316}"/>
              </a:ext>
            </a:extLst>
          </p:cNvPr>
          <p:cNvCxnSpPr>
            <a:cxnSpLocks/>
            <a:endCxn id="29" idx="0"/>
          </p:cNvCxnSpPr>
          <p:nvPr/>
        </p:nvCxnSpPr>
        <p:spPr>
          <a:xfrm flipV="1">
            <a:off x="2078265" y="4071552"/>
            <a:ext cx="2459614" cy="2861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8700047"/>
      </p:ext>
    </p:extLst>
  </p:cSld>
  <p:clrMapOvr>
    <a:masterClrMapping/>
  </p:clrMapOvr>
  <mc:AlternateContent xmlns:mc="http://schemas.openxmlformats.org/markup-compatibility/2006" xmlns:p14="http://schemas.microsoft.com/office/powerpoint/2010/main">
    <mc:Choice Requires="p14">
      <p:transition spd="slow" p14:dur="2000" advTm="3687"/>
    </mc:Choice>
    <mc:Fallback xmlns="">
      <p:transition spd="slow" advTm="36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11" grpId="0"/>
      <p:bldP spid="1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In-Out-Retry</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55</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783168"/>
            <a:ext cx="1379765" cy="14045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783166"/>
            <a:ext cx="1379765" cy="140453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82039" y="301593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4766" y="286897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4162" y="2591909"/>
            <a:ext cx="759279" cy="253916"/>
          </a:xfrm>
          <a:prstGeom prst="rect">
            <a:avLst/>
          </a:prstGeom>
          <a:noFill/>
        </p:spPr>
        <p:txBody>
          <a:bodyPr wrap="square" rtlCol="0">
            <a:spAutoFit/>
          </a:bodyPr>
          <a:lstStyle/>
          <a:p>
            <a:r>
              <a:rPr lang="en-GB" sz="1050" dirty="0"/>
              <a:t>1.1 greet()</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51286" y="2873269"/>
            <a:ext cx="923578"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912988" y="2873266"/>
            <a:ext cx="923579" cy="300082"/>
          </a:xfrm>
          <a:prstGeom prst="rect">
            <a:avLst/>
          </a:prstGeom>
          <a:noFill/>
        </p:spPr>
        <p:txBody>
          <a:bodyPr wrap="square" rtlCol="0">
            <a:spAutoFit/>
          </a:bodyPr>
          <a:lstStyle/>
          <a:p>
            <a:r>
              <a:rPr lang="en-GB" sz="1350" dirty="0"/>
              <a:t>:provider</a:t>
            </a:r>
          </a:p>
        </p:txBody>
      </p:sp>
      <p:sp>
        <p:nvSpPr>
          <p:cNvPr id="34" name="TextBox 33">
            <a:extLst>
              <a:ext uri="{FF2B5EF4-FFF2-40B4-BE49-F238E27FC236}">
                <a16:creationId xmlns:a16="http://schemas.microsoft.com/office/drawing/2014/main" id="{A7C37C61-A435-3792-18FA-FE052FCD95E2}"/>
              </a:ext>
            </a:extLst>
          </p:cNvPr>
          <p:cNvSpPr txBox="1"/>
          <p:nvPr/>
        </p:nvSpPr>
        <p:spPr>
          <a:xfrm>
            <a:off x="1022585" y="1496027"/>
            <a:ext cx="260440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not receive an expected response from a provider. What can it do?</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2324789" y="2211608"/>
            <a:ext cx="167369" cy="571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83721" y="4640868"/>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choose to retry if it does not receive a response within that time window.</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a:endCxn id="15" idx="2"/>
          </p:cNvCxnSpPr>
          <p:nvPr/>
        </p:nvCxnSpPr>
        <p:spPr>
          <a:xfrm flipV="1">
            <a:off x="2233954" y="4187712"/>
            <a:ext cx="258204" cy="4531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0201" y="392027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2927" y="377332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2323" y="3496254"/>
            <a:ext cx="759279" cy="253916"/>
          </a:xfrm>
          <a:prstGeom prst="rect">
            <a:avLst/>
          </a:prstGeom>
          <a:noFill/>
        </p:spPr>
        <p:txBody>
          <a:bodyPr wrap="square" rtlCol="0">
            <a:spAutoFit/>
          </a:bodyPr>
          <a:lstStyle/>
          <a:p>
            <a:r>
              <a:rPr lang="en-GB" sz="1050" dirty="0"/>
              <a:t>1.2 greet()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2039" y="38456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4765" y="4050907"/>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814765" y="4154616"/>
            <a:ext cx="1187905" cy="253916"/>
          </a:xfrm>
          <a:prstGeom prst="rect">
            <a:avLst/>
          </a:prstGeom>
          <a:noFill/>
        </p:spPr>
        <p:txBody>
          <a:bodyPr wrap="square" rtlCol="0">
            <a:spAutoFit/>
          </a:bodyPr>
          <a:lstStyle/>
          <a:p>
            <a:r>
              <a:rPr lang="en-GB" sz="1050" dirty="0"/>
              <a:t>1.3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4986334" y="4628633"/>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we might send a message twice, the operation on the consumer must be idempotent, or the consumer must de-duplicate already seen messages</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0"/>
            <a:endCxn id="16" idx="2"/>
          </p:cNvCxnSpPr>
          <p:nvPr/>
        </p:nvCxnSpPr>
        <p:spPr>
          <a:xfrm flipH="1" flipV="1">
            <a:off x="6353860" y="4187697"/>
            <a:ext cx="482707" cy="4409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Stopwatch 75% with solid fill">
            <a:extLst>
              <a:ext uri="{FF2B5EF4-FFF2-40B4-BE49-F238E27FC236}">
                <a16:creationId xmlns:a16="http://schemas.microsoft.com/office/drawing/2014/main" id="{05FD1D94-5FEA-5880-863E-364F0EBBC3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31466" y="3300681"/>
            <a:ext cx="342899" cy="342899"/>
          </a:xfrm>
          <a:prstGeom prst="rect">
            <a:avLst/>
          </a:prstGeom>
        </p:spPr>
      </p:pic>
      <p:sp>
        <p:nvSpPr>
          <p:cNvPr id="22" name="TextBox 21">
            <a:extLst>
              <a:ext uri="{FF2B5EF4-FFF2-40B4-BE49-F238E27FC236}">
                <a16:creationId xmlns:a16="http://schemas.microsoft.com/office/drawing/2014/main" id="{CE781C11-3485-55EB-C918-20F9C592AAE7}"/>
              </a:ext>
            </a:extLst>
          </p:cNvPr>
          <p:cNvSpPr txBox="1"/>
          <p:nvPr/>
        </p:nvSpPr>
        <p:spPr>
          <a:xfrm>
            <a:off x="4047782" y="1669130"/>
            <a:ext cx="3700466"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set a timeout within which to receive a response.</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a:endCxn id="21" idx="3"/>
          </p:cNvCxnSpPr>
          <p:nvPr/>
        </p:nvCxnSpPr>
        <p:spPr>
          <a:xfrm flipH="1">
            <a:off x="2674365" y="2176961"/>
            <a:ext cx="3223650" cy="12951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827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52" grpId="0"/>
      <p:bldP spid="36" grpId="0"/>
      <p:bldP spid="2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Tentative Operations</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56</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340997"/>
            <a:ext cx="1379765" cy="273899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307422"/>
            <a:ext cx="1379765" cy="277256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79646" y="276501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2373" y="261806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1769" y="2340996"/>
            <a:ext cx="898072" cy="253916"/>
          </a:xfrm>
          <a:prstGeom prst="rect">
            <a:avLst/>
          </a:prstGeom>
          <a:noFill/>
        </p:spPr>
        <p:txBody>
          <a:bodyPr wrap="square" rtlCol="0">
            <a:spAutoFit/>
          </a:bodyPr>
          <a:lstStyle/>
          <a:p>
            <a:r>
              <a:rPr lang="en-GB" sz="1050" dirty="0"/>
              <a:t>1.1 reserve()</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39202" y="2444871"/>
            <a:ext cx="923578"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933049" y="2455418"/>
            <a:ext cx="923579" cy="300082"/>
          </a:xfrm>
          <a:prstGeom prst="rect">
            <a:avLst/>
          </a:prstGeom>
          <a:noFill/>
        </p:spPr>
        <p:txBody>
          <a:bodyPr wrap="square" rtlCol="0">
            <a:spAutoFit/>
          </a:bodyPr>
          <a:lstStyle/>
          <a:p>
            <a:r>
              <a:rPr lang="en-GB" sz="1350" dirty="0"/>
              <a:t>:provider</a:t>
            </a:r>
          </a:p>
        </p:txBody>
      </p:sp>
      <p:sp>
        <p:nvSpPr>
          <p:cNvPr id="34" name="TextBox 33">
            <a:extLst>
              <a:ext uri="{FF2B5EF4-FFF2-40B4-BE49-F238E27FC236}">
                <a16:creationId xmlns:a16="http://schemas.microsoft.com/office/drawing/2014/main" id="{A7C37C61-A435-3792-18FA-FE052FCD95E2}"/>
              </a:ext>
            </a:extLst>
          </p:cNvPr>
          <p:cNvSpPr txBox="1"/>
          <p:nvPr/>
        </p:nvSpPr>
        <p:spPr>
          <a:xfrm>
            <a:off x="308710" y="514127"/>
            <a:ext cx="3203708"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not know if the provider will be able to succeed, and might not want to proceed without knowing that</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1910564" y="1437457"/>
            <a:ext cx="581594" cy="9035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08710" y="5194172"/>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requestor completes its work, it then commits to ask the provider to allocate the reserved capacity.</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p:cNvCxnSpPr>
          <p:nvPr/>
        </p:nvCxnSpPr>
        <p:spPr>
          <a:xfrm flipV="1">
            <a:off x="2158943" y="3612262"/>
            <a:ext cx="1653430" cy="1581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2595" y="37507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5321" y="360383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4717" y="3326773"/>
            <a:ext cx="898072" cy="253916"/>
          </a:xfrm>
          <a:prstGeom prst="rect">
            <a:avLst/>
          </a:prstGeom>
          <a:noFill/>
        </p:spPr>
        <p:txBody>
          <a:bodyPr wrap="square" rtlCol="0">
            <a:spAutoFit/>
          </a:bodyPr>
          <a:lstStyle/>
          <a:p>
            <a:r>
              <a:rPr lang="en-GB" sz="1050" dirty="0"/>
              <a:t>1.3 commit()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4433" y="367614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7159" y="388142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688119" y="3968701"/>
            <a:ext cx="1187905" cy="253916"/>
          </a:xfrm>
          <a:prstGeom prst="rect">
            <a:avLst/>
          </a:prstGeom>
          <a:noFill/>
        </p:spPr>
        <p:txBody>
          <a:bodyPr wrap="square" rtlCol="0">
            <a:spAutoFit/>
          </a:bodyPr>
          <a:lstStyle/>
          <a:p>
            <a:r>
              <a:rPr lang="en-GB" sz="1050" dirty="0"/>
              <a:t>1.4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5361354" y="1416296"/>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provider reserves the resource – usually with a timeout – during which time it awaits a message to commit or rollback</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2"/>
          </p:cNvCxnSpPr>
          <p:nvPr/>
        </p:nvCxnSpPr>
        <p:spPr>
          <a:xfrm flipH="1">
            <a:off x="4859264" y="2131877"/>
            <a:ext cx="2352323" cy="9010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E781C11-3485-55EB-C918-20F9C592AAE7}"/>
              </a:ext>
            </a:extLst>
          </p:cNvPr>
          <p:cNvSpPr txBox="1"/>
          <p:nvPr/>
        </p:nvSpPr>
        <p:spPr>
          <a:xfrm>
            <a:off x="4169567" y="477199"/>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asks if the operation is possible, and reserves the resources to perform it.</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p:cNvCxnSpPr>
          <p:nvPr/>
        </p:nvCxnSpPr>
        <p:spPr>
          <a:xfrm flipH="1">
            <a:off x="4589702" y="1192780"/>
            <a:ext cx="1430098" cy="9138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5E48797-ED33-4992-BCFB-CC766D7172AE}"/>
              </a:ext>
            </a:extLst>
          </p:cNvPr>
          <p:cNvCxnSpPr>
            <a:cxnSpLocks/>
          </p:cNvCxnSpPr>
          <p:nvPr/>
        </p:nvCxnSpPr>
        <p:spPr>
          <a:xfrm flipH="1">
            <a:off x="3833036" y="292717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4ABE4C4-7F9F-D402-F051-70A016EF8994}"/>
              </a:ext>
            </a:extLst>
          </p:cNvPr>
          <p:cNvSpPr txBox="1"/>
          <p:nvPr/>
        </p:nvSpPr>
        <p:spPr>
          <a:xfrm>
            <a:off x="3832062" y="2957701"/>
            <a:ext cx="1187905" cy="253916"/>
          </a:xfrm>
          <a:prstGeom prst="rect">
            <a:avLst/>
          </a:prstGeom>
          <a:noFill/>
        </p:spPr>
        <p:txBody>
          <a:bodyPr wrap="square" rtlCol="0">
            <a:spAutoFit/>
          </a:bodyPr>
          <a:lstStyle/>
          <a:p>
            <a:r>
              <a:rPr lang="en-GB" sz="1050" dirty="0"/>
              <a:t>1.2 reservation()</a:t>
            </a:r>
          </a:p>
        </p:txBody>
      </p:sp>
      <p:cxnSp>
        <p:nvCxnSpPr>
          <p:cNvPr id="40" name="Straight Connector 39">
            <a:extLst>
              <a:ext uri="{FF2B5EF4-FFF2-40B4-BE49-F238E27FC236}">
                <a16:creationId xmlns:a16="http://schemas.microsoft.com/office/drawing/2014/main" id="{0D71F7C3-D6F0-DE7D-B3AA-122EF6E01DC6}"/>
              </a:ext>
            </a:extLst>
          </p:cNvPr>
          <p:cNvCxnSpPr>
            <a:cxnSpLocks/>
          </p:cNvCxnSpPr>
          <p:nvPr/>
        </p:nvCxnSpPr>
        <p:spPr>
          <a:xfrm flipV="1">
            <a:off x="3192595" y="4697969"/>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C83A9CF-3968-B2AC-551B-53EE6CA2A1AE}"/>
              </a:ext>
            </a:extLst>
          </p:cNvPr>
          <p:cNvCxnSpPr/>
          <p:nvPr/>
        </p:nvCxnSpPr>
        <p:spPr>
          <a:xfrm>
            <a:off x="3825321" y="4551014"/>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7FEA298-DDB4-22A1-787C-F4DC9F7741DA}"/>
              </a:ext>
            </a:extLst>
          </p:cNvPr>
          <p:cNvSpPr txBox="1"/>
          <p:nvPr/>
        </p:nvSpPr>
        <p:spPr>
          <a:xfrm>
            <a:off x="3885335" y="4244469"/>
            <a:ext cx="898072" cy="253916"/>
          </a:xfrm>
          <a:prstGeom prst="rect">
            <a:avLst/>
          </a:prstGeom>
          <a:noFill/>
        </p:spPr>
        <p:txBody>
          <a:bodyPr wrap="square" rtlCol="0">
            <a:spAutoFit/>
          </a:bodyPr>
          <a:lstStyle/>
          <a:p>
            <a:r>
              <a:rPr lang="en-GB" sz="1050" dirty="0">
                <a:solidFill>
                  <a:srgbClr val="FF0000"/>
                </a:solidFill>
              </a:rPr>
              <a:t>1.3 rollback()</a:t>
            </a:r>
          </a:p>
        </p:txBody>
      </p:sp>
      <p:cxnSp>
        <p:nvCxnSpPr>
          <p:cNvPr id="43" name="Straight Connector 42">
            <a:extLst>
              <a:ext uri="{FF2B5EF4-FFF2-40B4-BE49-F238E27FC236}">
                <a16:creationId xmlns:a16="http://schemas.microsoft.com/office/drawing/2014/main" id="{6D2D66F5-1D3E-D1D8-26C5-53F0BFDD010B}"/>
              </a:ext>
            </a:extLst>
          </p:cNvPr>
          <p:cNvCxnSpPr/>
          <p:nvPr/>
        </p:nvCxnSpPr>
        <p:spPr>
          <a:xfrm flipV="1">
            <a:off x="3184433" y="4623317"/>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D7B1E59-A8AB-9E2F-8573-9BB6012742EE}"/>
              </a:ext>
            </a:extLst>
          </p:cNvPr>
          <p:cNvCxnSpPr>
            <a:cxnSpLocks/>
          </p:cNvCxnSpPr>
          <p:nvPr/>
        </p:nvCxnSpPr>
        <p:spPr>
          <a:xfrm flipH="1">
            <a:off x="3817159" y="4828601"/>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D0A59D2-53EC-0130-4EA0-6D7A33FC909F}"/>
              </a:ext>
            </a:extLst>
          </p:cNvPr>
          <p:cNvSpPr txBox="1"/>
          <p:nvPr/>
        </p:nvSpPr>
        <p:spPr>
          <a:xfrm>
            <a:off x="3934466" y="4924848"/>
            <a:ext cx="788927" cy="253916"/>
          </a:xfrm>
          <a:prstGeom prst="rect">
            <a:avLst/>
          </a:prstGeom>
          <a:noFill/>
        </p:spPr>
        <p:txBody>
          <a:bodyPr wrap="square" rtlCol="0">
            <a:spAutoFit/>
          </a:bodyPr>
          <a:lstStyle/>
          <a:p>
            <a:r>
              <a:rPr lang="en-GB" sz="1050" dirty="0">
                <a:solidFill>
                  <a:srgbClr val="FF0000"/>
                </a:solidFill>
              </a:rPr>
              <a:t>1.4 freed()</a:t>
            </a:r>
          </a:p>
        </p:txBody>
      </p:sp>
      <p:sp>
        <p:nvSpPr>
          <p:cNvPr id="47" name="TextBox 46">
            <a:extLst>
              <a:ext uri="{FF2B5EF4-FFF2-40B4-BE49-F238E27FC236}">
                <a16:creationId xmlns:a16="http://schemas.microsoft.com/office/drawing/2014/main" id="{F414CB5F-E1E0-AC52-D2A4-4B2568135EB1}"/>
              </a:ext>
            </a:extLst>
          </p:cNvPr>
          <p:cNvSpPr txBox="1"/>
          <p:nvPr/>
        </p:nvSpPr>
        <p:spPr>
          <a:xfrm>
            <a:off x="5019967" y="5410007"/>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requestor fails, it then rolls back to ask the provider to free the reserved capacity.</a:t>
            </a:r>
          </a:p>
        </p:txBody>
      </p:sp>
      <p:cxnSp>
        <p:nvCxnSpPr>
          <p:cNvPr id="48" name="Straight Arrow Connector 47">
            <a:extLst>
              <a:ext uri="{FF2B5EF4-FFF2-40B4-BE49-F238E27FC236}">
                <a16:creationId xmlns:a16="http://schemas.microsoft.com/office/drawing/2014/main" id="{1A498D20-1177-921A-A69E-D891658D5A4D}"/>
              </a:ext>
            </a:extLst>
          </p:cNvPr>
          <p:cNvCxnSpPr>
            <a:cxnSpLocks/>
            <a:stCxn id="47" idx="0"/>
          </p:cNvCxnSpPr>
          <p:nvPr/>
        </p:nvCxnSpPr>
        <p:spPr>
          <a:xfrm flipH="1" flipV="1">
            <a:off x="4779841" y="4527864"/>
            <a:ext cx="2090359" cy="8821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A0830E-E9C4-0338-F56D-D6B130CF1BC3}"/>
              </a:ext>
            </a:extLst>
          </p:cNvPr>
          <p:cNvCxnSpPr>
            <a:cxnSpLocks/>
          </p:cNvCxnSpPr>
          <p:nvPr/>
        </p:nvCxnSpPr>
        <p:spPr>
          <a:xfrm flipV="1">
            <a:off x="3192595" y="29165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2379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4" grpId="0"/>
      <p:bldP spid="52" grpId="0"/>
      <p:bldP spid="10" grpId="0"/>
      <p:bldP spid="29" grpId="0"/>
      <p:bldP spid="36" grpId="0"/>
      <p:bldP spid="22" grpId="0"/>
      <p:bldP spid="26" grpId="0"/>
      <p:bldP spid="4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Tentative Operations</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57</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340997"/>
            <a:ext cx="1379765" cy="273899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307422"/>
            <a:ext cx="1379765" cy="277256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79646" y="276501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2373" y="261806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1769" y="2340996"/>
            <a:ext cx="898072" cy="253916"/>
          </a:xfrm>
          <a:prstGeom prst="rect">
            <a:avLst/>
          </a:prstGeom>
          <a:noFill/>
        </p:spPr>
        <p:txBody>
          <a:bodyPr wrap="square" rtlCol="0">
            <a:spAutoFit/>
          </a:bodyPr>
          <a:lstStyle/>
          <a:p>
            <a:r>
              <a:rPr lang="en-GB" sz="1050" dirty="0"/>
              <a:t>1.1 reserve()</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39202" y="2444871"/>
            <a:ext cx="923578" cy="300082"/>
          </a:xfrm>
          <a:prstGeom prst="rect">
            <a:avLst/>
          </a:prstGeom>
          <a:noFill/>
        </p:spPr>
        <p:txBody>
          <a:bodyPr wrap="square" rtlCol="0">
            <a:spAutoFit/>
          </a:bodyPr>
          <a:lstStyle/>
          <a:p>
            <a:r>
              <a:rPr lang="en-GB" sz="1350" dirty="0"/>
              <a:t>:basket</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824161" y="2464935"/>
            <a:ext cx="1105906" cy="300082"/>
          </a:xfrm>
          <a:prstGeom prst="rect">
            <a:avLst/>
          </a:prstGeom>
          <a:noFill/>
        </p:spPr>
        <p:txBody>
          <a:bodyPr wrap="square" rtlCol="0">
            <a:spAutoFit/>
          </a:bodyPr>
          <a:lstStyle/>
          <a:p>
            <a:r>
              <a:rPr lang="en-GB" sz="1350" dirty="0"/>
              <a:t>:warehouse</a:t>
            </a:r>
          </a:p>
        </p:txBody>
      </p:sp>
      <p:sp>
        <p:nvSpPr>
          <p:cNvPr id="34" name="TextBox 33">
            <a:extLst>
              <a:ext uri="{FF2B5EF4-FFF2-40B4-BE49-F238E27FC236}">
                <a16:creationId xmlns:a16="http://schemas.microsoft.com/office/drawing/2014/main" id="{A7C37C61-A435-3792-18FA-FE052FCD95E2}"/>
              </a:ext>
            </a:extLst>
          </p:cNvPr>
          <p:cNvSpPr txBox="1"/>
          <p:nvPr/>
        </p:nvSpPr>
        <p:spPr>
          <a:xfrm>
            <a:off x="308710" y="514127"/>
            <a:ext cx="3203708"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don’t want to purchase the item if the stock is not available</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1910564" y="1021958"/>
            <a:ext cx="581594" cy="13190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08710" y="5194172"/>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customer finishes shopping and pays for the basket before the time limit, then it commits to ask the warehouse to allocate the stock.</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p:cNvCxnSpPr>
          <p:nvPr/>
        </p:nvCxnSpPr>
        <p:spPr>
          <a:xfrm flipV="1">
            <a:off x="2158943" y="3612262"/>
            <a:ext cx="1653430" cy="1581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2595" y="37507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5321" y="360383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4717" y="3326773"/>
            <a:ext cx="898072" cy="253916"/>
          </a:xfrm>
          <a:prstGeom prst="rect">
            <a:avLst/>
          </a:prstGeom>
          <a:noFill/>
        </p:spPr>
        <p:txBody>
          <a:bodyPr wrap="square" rtlCol="0">
            <a:spAutoFit/>
          </a:bodyPr>
          <a:lstStyle/>
          <a:p>
            <a:r>
              <a:rPr lang="en-GB" sz="1050" dirty="0"/>
              <a:t>1.3 commit()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4433" y="367614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7159" y="388142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688119" y="3968701"/>
            <a:ext cx="1187905" cy="253916"/>
          </a:xfrm>
          <a:prstGeom prst="rect">
            <a:avLst/>
          </a:prstGeom>
          <a:noFill/>
        </p:spPr>
        <p:txBody>
          <a:bodyPr wrap="square" rtlCol="0">
            <a:spAutoFit/>
          </a:bodyPr>
          <a:lstStyle/>
          <a:p>
            <a:r>
              <a:rPr lang="en-GB" sz="1050" dirty="0"/>
              <a:t>1.4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5410174" y="1612071"/>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warehouse reserves the stock – with a timeout (so others can purchase if we don’t) – during which time it awaits a message to commit or rollback</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2"/>
          </p:cNvCxnSpPr>
          <p:nvPr/>
        </p:nvCxnSpPr>
        <p:spPr>
          <a:xfrm flipH="1">
            <a:off x="4876024" y="2535401"/>
            <a:ext cx="2384383" cy="5898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E781C11-3485-55EB-C918-20F9C592AAE7}"/>
              </a:ext>
            </a:extLst>
          </p:cNvPr>
          <p:cNvSpPr txBox="1"/>
          <p:nvPr/>
        </p:nvSpPr>
        <p:spPr>
          <a:xfrm>
            <a:off x="4169567" y="477199"/>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basket asks the warehouse if there is stock, and if so reserves it. Fault could replace message here, if the item is out-of-stock</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p:cNvCxnSpPr>
          <p:nvPr/>
        </p:nvCxnSpPr>
        <p:spPr>
          <a:xfrm flipH="1">
            <a:off x="4589702" y="1400529"/>
            <a:ext cx="1430098" cy="7061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5E48797-ED33-4992-BCFB-CC766D7172AE}"/>
              </a:ext>
            </a:extLst>
          </p:cNvPr>
          <p:cNvCxnSpPr>
            <a:cxnSpLocks/>
          </p:cNvCxnSpPr>
          <p:nvPr/>
        </p:nvCxnSpPr>
        <p:spPr>
          <a:xfrm flipH="1">
            <a:off x="3833036" y="292717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4ABE4C4-7F9F-D402-F051-70A016EF8994}"/>
              </a:ext>
            </a:extLst>
          </p:cNvPr>
          <p:cNvSpPr txBox="1"/>
          <p:nvPr/>
        </p:nvSpPr>
        <p:spPr>
          <a:xfrm>
            <a:off x="3832062" y="2957701"/>
            <a:ext cx="1187905" cy="253916"/>
          </a:xfrm>
          <a:prstGeom prst="rect">
            <a:avLst/>
          </a:prstGeom>
          <a:noFill/>
        </p:spPr>
        <p:txBody>
          <a:bodyPr wrap="square" rtlCol="0">
            <a:spAutoFit/>
          </a:bodyPr>
          <a:lstStyle/>
          <a:p>
            <a:r>
              <a:rPr lang="en-GB" sz="1050" dirty="0"/>
              <a:t>1.2 reservation()</a:t>
            </a:r>
          </a:p>
        </p:txBody>
      </p:sp>
      <p:cxnSp>
        <p:nvCxnSpPr>
          <p:cNvPr id="40" name="Straight Connector 39">
            <a:extLst>
              <a:ext uri="{FF2B5EF4-FFF2-40B4-BE49-F238E27FC236}">
                <a16:creationId xmlns:a16="http://schemas.microsoft.com/office/drawing/2014/main" id="{0D71F7C3-D6F0-DE7D-B3AA-122EF6E01DC6}"/>
              </a:ext>
            </a:extLst>
          </p:cNvPr>
          <p:cNvCxnSpPr>
            <a:cxnSpLocks/>
          </p:cNvCxnSpPr>
          <p:nvPr/>
        </p:nvCxnSpPr>
        <p:spPr>
          <a:xfrm flipV="1">
            <a:off x="3192595" y="4697969"/>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C83A9CF-3968-B2AC-551B-53EE6CA2A1AE}"/>
              </a:ext>
            </a:extLst>
          </p:cNvPr>
          <p:cNvCxnSpPr/>
          <p:nvPr/>
        </p:nvCxnSpPr>
        <p:spPr>
          <a:xfrm>
            <a:off x="3825321" y="4551014"/>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7FEA298-DDB4-22A1-787C-F4DC9F7741DA}"/>
              </a:ext>
            </a:extLst>
          </p:cNvPr>
          <p:cNvSpPr txBox="1"/>
          <p:nvPr/>
        </p:nvSpPr>
        <p:spPr>
          <a:xfrm>
            <a:off x="3885335" y="4244469"/>
            <a:ext cx="898072" cy="253916"/>
          </a:xfrm>
          <a:prstGeom prst="rect">
            <a:avLst/>
          </a:prstGeom>
          <a:noFill/>
        </p:spPr>
        <p:txBody>
          <a:bodyPr wrap="square" rtlCol="0">
            <a:spAutoFit/>
          </a:bodyPr>
          <a:lstStyle/>
          <a:p>
            <a:r>
              <a:rPr lang="en-GB" sz="1050" dirty="0">
                <a:solidFill>
                  <a:srgbClr val="FF0000"/>
                </a:solidFill>
              </a:rPr>
              <a:t>1.3 rollback()</a:t>
            </a:r>
          </a:p>
        </p:txBody>
      </p:sp>
      <p:cxnSp>
        <p:nvCxnSpPr>
          <p:cNvPr id="43" name="Straight Connector 42">
            <a:extLst>
              <a:ext uri="{FF2B5EF4-FFF2-40B4-BE49-F238E27FC236}">
                <a16:creationId xmlns:a16="http://schemas.microsoft.com/office/drawing/2014/main" id="{6D2D66F5-1D3E-D1D8-26C5-53F0BFDD010B}"/>
              </a:ext>
            </a:extLst>
          </p:cNvPr>
          <p:cNvCxnSpPr/>
          <p:nvPr/>
        </p:nvCxnSpPr>
        <p:spPr>
          <a:xfrm flipV="1">
            <a:off x="3184433" y="4623317"/>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D7B1E59-A8AB-9E2F-8573-9BB6012742EE}"/>
              </a:ext>
            </a:extLst>
          </p:cNvPr>
          <p:cNvCxnSpPr>
            <a:cxnSpLocks/>
          </p:cNvCxnSpPr>
          <p:nvPr/>
        </p:nvCxnSpPr>
        <p:spPr>
          <a:xfrm flipH="1">
            <a:off x="3817159" y="4828601"/>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D0A59D2-53EC-0130-4EA0-6D7A33FC909F}"/>
              </a:ext>
            </a:extLst>
          </p:cNvPr>
          <p:cNvSpPr txBox="1"/>
          <p:nvPr/>
        </p:nvSpPr>
        <p:spPr>
          <a:xfrm>
            <a:off x="3934466" y="4924848"/>
            <a:ext cx="788927" cy="253916"/>
          </a:xfrm>
          <a:prstGeom prst="rect">
            <a:avLst/>
          </a:prstGeom>
          <a:noFill/>
        </p:spPr>
        <p:txBody>
          <a:bodyPr wrap="square" rtlCol="0">
            <a:spAutoFit/>
          </a:bodyPr>
          <a:lstStyle/>
          <a:p>
            <a:r>
              <a:rPr lang="en-GB" sz="1050" dirty="0">
                <a:solidFill>
                  <a:srgbClr val="FF0000"/>
                </a:solidFill>
              </a:rPr>
              <a:t>1.4 freed()</a:t>
            </a:r>
          </a:p>
        </p:txBody>
      </p:sp>
      <p:sp>
        <p:nvSpPr>
          <p:cNvPr id="47" name="TextBox 46">
            <a:extLst>
              <a:ext uri="{FF2B5EF4-FFF2-40B4-BE49-F238E27FC236}">
                <a16:creationId xmlns:a16="http://schemas.microsoft.com/office/drawing/2014/main" id="{F414CB5F-E1E0-AC52-D2A4-4B2568135EB1}"/>
              </a:ext>
            </a:extLst>
          </p:cNvPr>
          <p:cNvSpPr txBox="1"/>
          <p:nvPr/>
        </p:nvSpPr>
        <p:spPr>
          <a:xfrm>
            <a:off x="5019967" y="5410007"/>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basket does not complete, then it rolls back to ask the warehouse to free the stock.</a:t>
            </a:r>
          </a:p>
        </p:txBody>
      </p:sp>
      <p:cxnSp>
        <p:nvCxnSpPr>
          <p:cNvPr id="48" name="Straight Arrow Connector 47">
            <a:extLst>
              <a:ext uri="{FF2B5EF4-FFF2-40B4-BE49-F238E27FC236}">
                <a16:creationId xmlns:a16="http://schemas.microsoft.com/office/drawing/2014/main" id="{1A498D20-1177-921A-A69E-D891658D5A4D}"/>
              </a:ext>
            </a:extLst>
          </p:cNvPr>
          <p:cNvCxnSpPr>
            <a:cxnSpLocks/>
            <a:stCxn id="47" idx="0"/>
          </p:cNvCxnSpPr>
          <p:nvPr/>
        </p:nvCxnSpPr>
        <p:spPr>
          <a:xfrm flipH="1" flipV="1">
            <a:off x="4779841" y="4527864"/>
            <a:ext cx="2090359" cy="8821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A0830E-E9C4-0338-F56D-D6B130CF1BC3}"/>
              </a:ext>
            </a:extLst>
          </p:cNvPr>
          <p:cNvCxnSpPr>
            <a:cxnSpLocks/>
          </p:cNvCxnSpPr>
          <p:nvPr/>
        </p:nvCxnSpPr>
        <p:spPr>
          <a:xfrm flipV="1">
            <a:off x="3192595" y="29165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39474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D82B09-5968-4847-902A-5818E8394F57}"/>
              </a:ext>
            </a:extLst>
          </p:cNvPr>
          <p:cNvSpPr>
            <a:spLocks noGrp="1"/>
          </p:cNvSpPr>
          <p:nvPr>
            <p:ph type="title"/>
          </p:nvPr>
        </p:nvSpPr>
        <p:spPr/>
        <p:txBody>
          <a:bodyPr/>
          <a:lstStyle/>
          <a:p>
            <a:r>
              <a:rPr lang="en-US" dirty="0"/>
              <a:t>Reliable messaging</a:t>
            </a:r>
          </a:p>
        </p:txBody>
      </p:sp>
      <p:sp>
        <p:nvSpPr>
          <p:cNvPr id="5" name="Text Placeholder 4">
            <a:extLst>
              <a:ext uri="{FF2B5EF4-FFF2-40B4-BE49-F238E27FC236}">
                <a16:creationId xmlns:a16="http://schemas.microsoft.com/office/drawing/2014/main" id="{CF15BB39-BDBA-A349-AC53-4CBFDE3878FF}"/>
              </a:ext>
            </a:extLst>
          </p:cNvPr>
          <p:cNvSpPr>
            <a:spLocks noGrp="1"/>
          </p:cNvSpPr>
          <p:nvPr>
            <p:ph type="body" idx="1"/>
          </p:nvPr>
        </p:nvSpPr>
        <p:spPr/>
        <p:txBody>
          <a:bodyPr/>
          <a:lstStyle/>
          <a:p>
            <a:r>
              <a:rPr lang="en-US" dirty="0"/>
              <a:t>How do we ensure that our messaging is reliable?</a:t>
            </a:r>
          </a:p>
        </p:txBody>
      </p:sp>
      <p:sp>
        <p:nvSpPr>
          <p:cNvPr id="3" name="Footer Placeholder 2">
            <a:extLst>
              <a:ext uri="{FF2B5EF4-FFF2-40B4-BE49-F238E27FC236}">
                <a16:creationId xmlns:a16="http://schemas.microsoft.com/office/drawing/2014/main" id="{C16D1660-0133-B540-9674-D842A828B61C}"/>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7FD1EC07-FF63-1B41-96A0-2A2A7F58AF24}"/>
              </a:ext>
            </a:extLst>
          </p:cNvPr>
          <p:cNvSpPr>
            <a:spLocks noGrp="1"/>
          </p:cNvSpPr>
          <p:nvPr>
            <p:ph type="sldNum" sz="quarter" idx="12"/>
          </p:nvPr>
        </p:nvSpPr>
        <p:spPr/>
        <p:txBody>
          <a:bodyPr/>
          <a:lstStyle/>
          <a:p>
            <a:fld id="{53C7D256-7CB4-8D4B-B359-120D79D46DFF}" type="slidenum">
              <a:rPr lang="en-US" smtClean="0"/>
              <a:t>58</a:t>
            </a:fld>
            <a:endParaRPr lang="en-US"/>
          </a:p>
        </p:txBody>
      </p:sp>
    </p:spTree>
    <p:extLst>
      <p:ext uri="{BB962C8B-B14F-4D97-AF65-F5344CB8AC3E}">
        <p14:creationId xmlns:p14="http://schemas.microsoft.com/office/powerpoint/2010/main" val="3501363052"/>
      </p:ext>
    </p:extLst>
  </p:cSld>
  <p:clrMapOvr>
    <a:masterClrMapping/>
  </p:clrMapOvr>
  <mc:AlternateContent xmlns:mc="http://schemas.openxmlformats.org/markup-compatibility/2006" xmlns:p14="http://schemas.microsoft.com/office/powerpoint/2010/main">
    <mc:Choice Requires="p14">
      <p:transition spd="slow" p14:dur="2000" advTm="878"/>
    </mc:Choice>
    <mc:Fallback xmlns="">
      <p:transition spd="slow" advTm="878"/>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Reliable Messaging – Outbox</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59</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3725824" y="1707470"/>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5A781DF-AB8C-3BEA-D391-CDA7A46B6330}"/>
              </a:ext>
            </a:extLst>
          </p:cNvPr>
          <p:cNvSpPr txBox="1"/>
          <p:nvPr/>
        </p:nvSpPr>
        <p:spPr>
          <a:xfrm>
            <a:off x="4128358" y="1719594"/>
            <a:ext cx="952166" cy="300082"/>
          </a:xfrm>
          <a:prstGeom prst="rect">
            <a:avLst/>
          </a:prstGeom>
          <a:noFill/>
        </p:spPr>
        <p:txBody>
          <a:bodyPr wrap="square" rtlCol="0">
            <a:spAutoFit/>
          </a:bodyPr>
          <a:lstStyle/>
          <a:p>
            <a:r>
              <a:rPr lang="en-GB" sz="1350" dirty="0"/>
              <a:t>:requestor</a:t>
            </a:r>
          </a:p>
        </p:txBody>
      </p:sp>
      <p:sp>
        <p:nvSpPr>
          <p:cNvPr id="11" name="TextBox 10">
            <a:extLst>
              <a:ext uri="{FF2B5EF4-FFF2-40B4-BE49-F238E27FC236}">
                <a16:creationId xmlns:a16="http://schemas.microsoft.com/office/drawing/2014/main" id="{59F96DF5-C6A6-4DF7-7072-BB811B7ED761}"/>
              </a:ext>
            </a:extLst>
          </p:cNvPr>
          <p:cNvSpPr txBox="1"/>
          <p:nvPr/>
        </p:nvSpPr>
        <p:spPr>
          <a:xfrm>
            <a:off x="5518618" y="2252919"/>
            <a:ext cx="1314116" cy="253916"/>
          </a:xfrm>
          <a:prstGeom prst="rect">
            <a:avLst/>
          </a:prstGeom>
          <a:noFill/>
        </p:spPr>
        <p:txBody>
          <a:bodyPr wrap="square" rtlCol="0">
            <a:spAutoFit/>
          </a:bodyPr>
          <a:lstStyle/>
          <a:p>
            <a:r>
              <a:rPr lang="en-GB" sz="1050" dirty="0"/>
              <a:t>1.4* request()</a:t>
            </a:r>
          </a:p>
        </p:txBody>
      </p:sp>
      <p:sp>
        <p:nvSpPr>
          <p:cNvPr id="12" name="Rounded Rectangle 11">
            <a:extLst>
              <a:ext uri="{FF2B5EF4-FFF2-40B4-BE49-F238E27FC236}">
                <a16:creationId xmlns:a16="http://schemas.microsoft.com/office/drawing/2014/main" id="{12036F04-4129-B27E-F555-E3AF56DFA597}"/>
              </a:ext>
            </a:extLst>
          </p:cNvPr>
          <p:cNvSpPr/>
          <p:nvPr/>
        </p:nvSpPr>
        <p:spPr>
          <a:xfrm>
            <a:off x="7105880" y="2354526"/>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3" name="Straight Connector 12">
            <a:extLst>
              <a:ext uri="{FF2B5EF4-FFF2-40B4-BE49-F238E27FC236}">
                <a16:creationId xmlns:a16="http://schemas.microsoft.com/office/drawing/2014/main" id="{9FF6D50D-3145-90FE-1242-A2562A73F9C3}"/>
              </a:ext>
            </a:extLst>
          </p:cNvPr>
          <p:cNvCxnSpPr>
            <a:cxnSpLocks/>
          </p:cNvCxnSpPr>
          <p:nvPr/>
        </p:nvCxnSpPr>
        <p:spPr>
          <a:xfrm>
            <a:off x="5352605" y="2806414"/>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CA5024C-1D44-08F2-35F0-10FAAE8F337F}"/>
              </a:ext>
            </a:extLst>
          </p:cNvPr>
          <p:cNvSpPr txBox="1"/>
          <p:nvPr/>
        </p:nvSpPr>
        <p:spPr>
          <a:xfrm>
            <a:off x="7291065" y="2474706"/>
            <a:ext cx="881743" cy="300082"/>
          </a:xfrm>
          <a:prstGeom prst="rect">
            <a:avLst/>
          </a:prstGeom>
          <a:noFill/>
        </p:spPr>
        <p:txBody>
          <a:bodyPr wrap="square" rtlCol="0">
            <a:spAutoFit/>
          </a:bodyPr>
          <a:lstStyle/>
          <a:p>
            <a:r>
              <a:rPr lang="en-GB" sz="1350" dirty="0"/>
              <a:t>: provider</a:t>
            </a:r>
          </a:p>
        </p:txBody>
      </p:sp>
      <p:cxnSp>
        <p:nvCxnSpPr>
          <p:cNvPr id="15" name="Straight Arrow Connector 14">
            <a:extLst>
              <a:ext uri="{FF2B5EF4-FFF2-40B4-BE49-F238E27FC236}">
                <a16:creationId xmlns:a16="http://schemas.microsoft.com/office/drawing/2014/main" id="{369B326F-82EF-B004-64B3-89708A9662DC}"/>
              </a:ext>
            </a:extLst>
          </p:cNvPr>
          <p:cNvCxnSpPr>
            <a:cxnSpLocks/>
          </p:cNvCxnSpPr>
          <p:nvPr/>
        </p:nvCxnSpPr>
        <p:spPr>
          <a:xfrm>
            <a:off x="5427743" y="2617781"/>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ACAA6A-6AEF-8320-8701-AE89A7065716}"/>
              </a:ext>
            </a:extLst>
          </p:cNvPr>
          <p:cNvCxnSpPr>
            <a:cxnSpLocks/>
          </p:cNvCxnSpPr>
          <p:nvPr/>
        </p:nvCxnSpPr>
        <p:spPr>
          <a:xfrm>
            <a:off x="5335875" y="3289417"/>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1B26C89-B723-5429-16AB-67055D6B0018}"/>
              </a:ext>
            </a:extLst>
          </p:cNvPr>
          <p:cNvCxnSpPr>
            <a:cxnSpLocks/>
          </p:cNvCxnSpPr>
          <p:nvPr/>
        </p:nvCxnSpPr>
        <p:spPr>
          <a:xfrm flipH="1">
            <a:off x="5455627" y="3165191"/>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425D1A1-AEB4-A9E8-00EB-7BFAD611405D}"/>
              </a:ext>
            </a:extLst>
          </p:cNvPr>
          <p:cNvSpPr txBox="1"/>
          <p:nvPr/>
        </p:nvSpPr>
        <p:spPr>
          <a:xfrm>
            <a:off x="5433128" y="2872977"/>
            <a:ext cx="1510925" cy="253916"/>
          </a:xfrm>
          <a:prstGeom prst="rect">
            <a:avLst/>
          </a:prstGeom>
          <a:noFill/>
        </p:spPr>
        <p:txBody>
          <a:bodyPr wrap="square" rtlCol="0">
            <a:spAutoFit/>
          </a:bodyPr>
          <a:lstStyle/>
          <a:p>
            <a:r>
              <a:rPr lang="en-GB" sz="1050" dirty="0"/>
              <a:t>1.5*: reaction()</a:t>
            </a:r>
          </a:p>
        </p:txBody>
      </p:sp>
      <p:sp>
        <p:nvSpPr>
          <p:cNvPr id="25" name="Oval 24">
            <a:extLst>
              <a:ext uri="{FF2B5EF4-FFF2-40B4-BE49-F238E27FC236}">
                <a16:creationId xmlns:a16="http://schemas.microsoft.com/office/drawing/2014/main" id="{CB09CFEC-FBCB-404D-849B-968D45587F6E}"/>
              </a:ext>
            </a:extLst>
          </p:cNvPr>
          <p:cNvSpPr/>
          <p:nvPr/>
        </p:nvSpPr>
        <p:spPr>
          <a:xfrm>
            <a:off x="4375102" y="2200360"/>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4351177" y="4975994"/>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a:endCxn id="30" idx="0"/>
          </p:cNvCxnSpPr>
          <p:nvPr/>
        </p:nvCxnSpPr>
        <p:spPr>
          <a:xfrm flipH="1">
            <a:off x="4476456" y="2372103"/>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E37E4C4-529A-2627-18CD-F72BF18FA619}"/>
              </a:ext>
            </a:extLst>
          </p:cNvPr>
          <p:cNvCxnSpPr>
            <a:cxnSpLocks/>
            <a:stCxn id="30" idx="2"/>
            <a:endCxn id="32" idx="0"/>
          </p:cNvCxnSpPr>
          <p:nvPr/>
        </p:nvCxnSpPr>
        <p:spPr>
          <a:xfrm>
            <a:off x="4476456" y="3312832"/>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610EC18-2A17-D504-B090-46F638D612EB}"/>
              </a:ext>
            </a:extLst>
          </p:cNvPr>
          <p:cNvSpPr txBox="1"/>
          <p:nvPr/>
        </p:nvSpPr>
        <p:spPr>
          <a:xfrm>
            <a:off x="4104869" y="2882626"/>
            <a:ext cx="743173" cy="369332"/>
          </a:xfrm>
          <a:prstGeom prst="rect">
            <a:avLst/>
          </a:prstGeom>
          <a:noFill/>
        </p:spPr>
        <p:txBody>
          <a:bodyPr wrap="square" rtlCol="0">
            <a:spAutoFit/>
          </a:bodyPr>
          <a:lstStyle/>
          <a:p>
            <a:pPr algn="ctr"/>
            <a:r>
              <a:rPr lang="en-GB" sz="900" dirty="0"/>
              <a:t>Waiting for Response</a:t>
            </a:r>
          </a:p>
        </p:txBody>
      </p:sp>
      <p:sp>
        <p:nvSpPr>
          <p:cNvPr id="30" name="Rounded Rectangle 29">
            <a:extLst>
              <a:ext uri="{FF2B5EF4-FFF2-40B4-BE49-F238E27FC236}">
                <a16:creationId xmlns:a16="http://schemas.microsoft.com/office/drawing/2014/main" id="{7821D183-3B64-7368-C9FB-C748D20C4442}"/>
              </a:ext>
            </a:extLst>
          </p:cNvPr>
          <p:cNvSpPr/>
          <p:nvPr/>
        </p:nvSpPr>
        <p:spPr>
          <a:xfrm>
            <a:off x="4035584" y="2830338"/>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TextBox 30">
            <a:extLst>
              <a:ext uri="{FF2B5EF4-FFF2-40B4-BE49-F238E27FC236}">
                <a16:creationId xmlns:a16="http://schemas.microsoft.com/office/drawing/2014/main" id="{4D45FD09-ABD6-CAD5-2BBA-A593DB9D8C6E}"/>
              </a:ext>
            </a:extLst>
          </p:cNvPr>
          <p:cNvSpPr txBox="1"/>
          <p:nvPr/>
        </p:nvSpPr>
        <p:spPr>
          <a:xfrm>
            <a:off x="4112180" y="4360365"/>
            <a:ext cx="743173" cy="369332"/>
          </a:xfrm>
          <a:prstGeom prst="rect">
            <a:avLst/>
          </a:prstGeom>
          <a:noFill/>
        </p:spPr>
        <p:txBody>
          <a:bodyPr wrap="square" rtlCol="0">
            <a:spAutoFit/>
          </a:bodyPr>
          <a:lstStyle/>
          <a:p>
            <a:pPr algn="ctr"/>
            <a:r>
              <a:rPr lang="en-GB" sz="900" dirty="0"/>
              <a:t>Waiting for Response</a:t>
            </a:r>
          </a:p>
        </p:txBody>
      </p:sp>
      <p:sp>
        <p:nvSpPr>
          <p:cNvPr id="32" name="Rounded Rectangle 31">
            <a:extLst>
              <a:ext uri="{FF2B5EF4-FFF2-40B4-BE49-F238E27FC236}">
                <a16:creationId xmlns:a16="http://schemas.microsoft.com/office/drawing/2014/main" id="{87D4EB6D-4D12-A8DF-C8FC-A4C2D9DD7B81}"/>
              </a:ext>
            </a:extLst>
          </p:cNvPr>
          <p:cNvSpPr/>
          <p:nvPr/>
        </p:nvSpPr>
        <p:spPr>
          <a:xfrm>
            <a:off x="4042896" y="4292243"/>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3" name="Straight Arrow Connector 32">
            <a:extLst>
              <a:ext uri="{FF2B5EF4-FFF2-40B4-BE49-F238E27FC236}">
                <a16:creationId xmlns:a16="http://schemas.microsoft.com/office/drawing/2014/main" id="{11613257-F0B3-9D74-43A6-92A63781E4AE}"/>
              </a:ext>
            </a:extLst>
          </p:cNvPr>
          <p:cNvCxnSpPr>
            <a:cxnSpLocks/>
            <a:stCxn id="32" idx="2"/>
            <a:endCxn id="26" idx="0"/>
          </p:cNvCxnSpPr>
          <p:nvPr/>
        </p:nvCxnSpPr>
        <p:spPr>
          <a:xfrm>
            <a:off x="4483768" y="4774737"/>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679014" y="4036923"/>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Rounded Rectangle 34">
            <a:extLst>
              <a:ext uri="{FF2B5EF4-FFF2-40B4-BE49-F238E27FC236}">
                <a16:creationId xmlns:a16="http://schemas.microsoft.com/office/drawing/2014/main" id="{FB9E8ACC-B901-CB40-8B84-0D4A5F45C3C3}"/>
              </a:ext>
            </a:extLst>
          </p:cNvPr>
          <p:cNvSpPr/>
          <p:nvPr/>
        </p:nvSpPr>
        <p:spPr>
          <a:xfrm>
            <a:off x="646218" y="3023358"/>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TextBox 35">
            <a:extLst>
              <a:ext uri="{FF2B5EF4-FFF2-40B4-BE49-F238E27FC236}">
                <a16:creationId xmlns:a16="http://schemas.microsoft.com/office/drawing/2014/main" id="{B62251CF-9E44-A1F4-3E8C-33E926B0DF86}"/>
              </a:ext>
            </a:extLst>
          </p:cNvPr>
          <p:cNvSpPr txBox="1"/>
          <p:nvPr/>
        </p:nvSpPr>
        <p:spPr>
          <a:xfrm>
            <a:off x="656938" y="3101917"/>
            <a:ext cx="1315662" cy="300082"/>
          </a:xfrm>
          <a:prstGeom prst="rect">
            <a:avLst/>
          </a:prstGeom>
          <a:noFill/>
        </p:spPr>
        <p:txBody>
          <a:bodyPr wrap="square" rtlCol="0">
            <a:spAutoFit/>
          </a:bodyPr>
          <a:lstStyle/>
          <a:p>
            <a:r>
              <a:rPr lang="en-GB" sz="1350" dirty="0"/>
              <a:t>:</a:t>
            </a:r>
            <a:r>
              <a:rPr lang="en-GB" sz="1350" dirty="0" err="1"/>
              <a:t>requestorState</a:t>
            </a:r>
            <a:endParaRPr lang="en-GB" sz="1350" dirty="0"/>
          </a:p>
        </p:txBody>
      </p:sp>
      <p:sp>
        <p:nvSpPr>
          <p:cNvPr id="37" name="TextBox 36">
            <a:extLst>
              <a:ext uri="{FF2B5EF4-FFF2-40B4-BE49-F238E27FC236}">
                <a16:creationId xmlns:a16="http://schemas.microsoft.com/office/drawing/2014/main" id="{B3F68D3A-37B3-040C-6230-3E5ECFEE77C3}"/>
              </a:ext>
            </a:extLst>
          </p:cNvPr>
          <p:cNvSpPr txBox="1"/>
          <p:nvPr/>
        </p:nvSpPr>
        <p:spPr>
          <a:xfrm>
            <a:off x="732948" y="4091210"/>
            <a:ext cx="1239601" cy="300082"/>
          </a:xfrm>
          <a:prstGeom prst="rect">
            <a:avLst/>
          </a:prstGeom>
          <a:noFill/>
        </p:spPr>
        <p:txBody>
          <a:bodyPr wrap="square" rtlCol="0">
            <a:spAutoFit/>
          </a:bodyPr>
          <a:lstStyle/>
          <a:p>
            <a:r>
              <a:rPr lang="en-GB" sz="1350" dirty="0"/>
              <a:t>:</a:t>
            </a:r>
            <a:r>
              <a:rPr lang="en-GB" sz="1350" dirty="0" err="1"/>
              <a:t>sentMessages</a:t>
            </a:r>
            <a:endParaRPr lang="en-GB" sz="1350" dirty="0"/>
          </a:p>
        </p:txBody>
      </p:sp>
      <p:cxnSp>
        <p:nvCxnSpPr>
          <p:cNvPr id="38" name="Straight Arrow Connector 37">
            <a:extLst>
              <a:ext uri="{FF2B5EF4-FFF2-40B4-BE49-F238E27FC236}">
                <a16:creationId xmlns:a16="http://schemas.microsoft.com/office/drawing/2014/main" id="{3BD4E005-BA58-FAD9-DB04-5FD3A12C41B1}"/>
              </a:ext>
            </a:extLst>
          </p:cNvPr>
          <p:cNvCxnSpPr>
            <a:cxnSpLocks/>
          </p:cNvCxnSpPr>
          <p:nvPr/>
        </p:nvCxnSpPr>
        <p:spPr>
          <a:xfrm flipH="1">
            <a:off x="2372652" y="2660646"/>
            <a:ext cx="1345860" cy="5045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B07E4E8-01CD-4F96-D98F-4F7E8AF5BE51}"/>
              </a:ext>
            </a:extLst>
          </p:cNvPr>
          <p:cNvSpPr txBox="1"/>
          <p:nvPr/>
        </p:nvSpPr>
        <p:spPr>
          <a:xfrm rot="20313562">
            <a:off x="2276436" y="2553595"/>
            <a:ext cx="1510925" cy="253916"/>
          </a:xfrm>
          <a:prstGeom prst="rect">
            <a:avLst/>
          </a:prstGeom>
          <a:noFill/>
        </p:spPr>
        <p:txBody>
          <a:bodyPr wrap="square" rtlCol="0">
            <a:spAutoFit/>
          </a:bodyPr>
          <a:lstStyle/>
          <a:p>
            <a:r>
              <a:rPr lang="en-GB" sz="1050" dirty="0"/>
              <a:t>1.2: store activity state()</a:t>
            </a:r>
          </a:p>
        </p:txBody>
      </p:sp>
      <p:cxnSp>
        <p:nvCxnSpPr>
          <p:cNvPr id="43" name="Straight Arrow Connector 42">
            <a:extLst>
              <a:ext uri="{FF2B5EF4-FFF2-40B4-BE49-F238E27FC236}">
                <a16:creationId xmlns:a16="http://schemas.microsoft.com/office/drawing/2014/main" id="{1582E0E1-B9C9-48B9-C7F5-EDB477B73BFF}"/>
              </a:ext>
            </a:extLst>
          </p:cNvPr>
          <p:cNvCxnSpPr>
            <a:cxnSpLocks/>
          </p:cNvCxnSpPr>
          <p:nvPr/>
        </p:nvCxnSpPr>
        <p:spPr>
          <a:xfrm flipH="1">
            <a:off x="2328052" y="3101917"/>
            <a:ext cx="1397772" cy="6032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146ABE5-0D69-B7DD-41ED-3D23166A36DF}"/>
              </a:ext>
            </a:extLst>
          </p:cNvPr>
          <p:cNvSpPr txBox="1"/>
          <p:nvPr/>
        </p:nvSpPr>
        <p:spPr>
          <a:xfrm rot="20251863">
            <a:off x="2260097" y="3050452"/>
            <a:ext cx="1626781" cy="253916"/>
          </a:xfrm>
          <a:prstGeom prst="rect">
            <a:avLst/>
          </a:prstGeom>
          <a:noFill/>
        </p:spPr>
        <p:txBody>
          <a:bodyPr wrap="square" rtlCol="0">
            <a:spAutoFit/>
          </a:bodyPr>
          <a:lstStyle/>
          <a:p>
            <a:r>
              <a:rPr lang="en-GB" sz="1050" dirty="0"/>
              <a:t>1.2: store sent message()</a:t>
            </a:r>
          </a:p>
        </p:txBody>
      </p:sp>
      <p:sp>
        <p:nvSpPr>
          <p:cNvPr id="48" name="TextBox 47">
            <a:extLst>
              <a:ext uri="{FF2B5EF4-FFF2-40B4-BE49-F238E27FC236}">
                <a16:creationId xmlns:a16="http://schemas.microsoft.com/office/drawing/2014/main" id="{BEAA40CC-B63D-6686-F37F-0B88386C5CE2}"/>
              </a:ext>
            </a:extLst>
          </p:cNvPr>
          <p:cNvSpPr txBox="1"/>
          <p:nvPr/>
        </p:nvSpPr>
        <p:spPr>
          <a:xfrm>
            <a:off x="5521707" y="4165575"/>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To ensure the activity state matches messages sent, we need to use transactional messaging, an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Outbox</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49" name="Straight Arrow Connector 48">
            <a:extLst>
              <a:ext uri="{FF2B5EF4-FFF2-40B4-BE49-F238E27FC236}">
                <a16:creationId xmlns:a16="http://schemas.microsoft.com/office/drawing/2014/main" id="{F2C9BBDC-56AC-AB02-C74E-8955FEAD5AC5}"/>
              </a:ext>
            </a:extLst>
          </p:cNvPr>
          <p:cNvCxnSpPr>
            <a:cxnSpLocks/>
            <a:endCxn id="30" idx="3"/>
          </p:cNvCxnSpPr>
          <p:nvPr/>
        </p:nvCxnSpPr>
        <p:spPr>
          <a:xfrm flipH="1" flipV="1">
            <a:off x="4917327" y="3071585"/>
            <a:ext cx="2281601" cy="10939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87E0679F-B8A1-9933-A278-CA8134BEA160}"/>
              </a:ext>
            </a:extLst>
          </p:cNvPr>
          <p:cNvSpPr/>
          <p:nvPr/>
        </p:nvSpPr>
        <p:spPr>
          <a:xfrm>
            <a:off x="388987" y="2474706"/>
            <a:ext cx="1983665" cy="2555634"/>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TextBox 43">
            <a:extLst>
              <a:ext uri="{FF2B5EF4-FFF2-40B4-BE49-F238E27FC236}">
                <a16:creationId xmlns:a16="http://schemas.microsoft.com/office/drawing/2014/main" id="{EE9532CE-AEE4-E710-F24B-883E883DC403}"/>
              </a:ext>
            </a:extLst>
          </p:cNvPr>
          <p:cNvSpPr txBox="1"/>
          <p:nvPr/>
        </p:nvSpPr>
        <p:spPr>
          <a:xfrm>
            <a:off x="431998" y="2545974"/>
            <a:ext cx="1626781" cy="253916"/>
          </a:xfrm>
          <a:prstGeom prst="rect">
            <a:avLst/>
          </a:prstGeom>
          <a:noFill/>
        </p:spPr>
        <p:txBody>
          <a:bodyPr wrap="square" rtlCol="0">
            <a:spAutoFit/>
          </a:bodyPr>
          <a:lstStyle/>
          <a:p>
            <a:r>
              <a:rPr lang="en-GB" sz="1050" dirty="0"/>
              <a:t>Transaction Boundary</a:t>
            </a:r>
          </a:p>
        </p:txBody>
      </p:sp>
      <p:sp>
        <p:nvSpPr>
          <p:cNvPr id="5" name="TextBox 4">
            <a:extLst>
              <a:ext uri="{FF2B5EF4-FFF2-40B4-BE49-F238E27FC236}">
                <a16:creationId xmlns:a16="http://schemas.microsoft.com/office/drawing/2014/main" id="{E925E0D8-B980-D6A6-19E8-F53C2A8F09D2}"/>
              </a:ext>
            </a:extLst>
          </p:cNvPr>
          <p:cNvSpPr txBox="1"/>
          <p:nvPr/>
        </p:nvSpPr>
        <p:spPr>
          <a:xfrm>
            <a:off x="5455627" y="661731"/>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Sending the message might fail, this would result in our requestor’s state being incorrect – it’s waiting for a response it will never get!</a:t>
            </a:r>
          </a:p>
        </p:txBody>
      </p:sp>
      <p:cxnSp>
        <p:nvCxnSpPr>
          <p:cNvPr id="7" name="Straight Arrow Connector 6">
            <a:extLst>
              <a:ext uri="{FF2B5EF4-FFF2-40B4-BE49-F238E27FC236}">
                <a16:creationId xmlns:a16="http://schemas.microsoft.com/office/drawing/2014/main" id="{96A7AFE3-A2BB-8ED3-168C-29A9E2F0C46B}"/>
              </a:ext>
            </a:extLst>
          </p:cNvPr>
          <p:cNvCxnSpPr>
            <a:cxnSpLocks/>
            <a:stCxn id="5" idx="2"/>
            <a:endCxn id="11" idx="0"/>
          </p:cNvCxnSpPr>
          <p:nvPr/>
        </p:nvCxnSpPr>
        <p:spPr>
          <a:xfrm flipH="1">
            <a:off x="6175676" y="1585061"/>
            <a:ext cx="957171" cy="6678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324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p:bldP spid="37" grpId="0"/>
      <p:bldP spid="42" grpId="0"/>
      <p:bldP spid="46" grpId="0"/>
      <p:bldP spid="48" grpId="0"/>
      <p:bldP spid="39" grpId="0" animBg="1"/>
      <p:bldP spid="4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CF00C9-3443-214B-BA50-D0959ED6AA53}"/>
              </a:ext>
            </a:extLst>
          </p:cNvPr>
          <p:cNvSpPr>
            <a:spLocks noGrp="1"/>
          </p:cNvSpPr>
          <p:nvPr>
            <p:ph type="title"/>
          </p:nvPr>
        </p:nvSpPr>
        <p:spPr/>
        <p:txBody>
          <a:bodyPr/>
          <a:lstStyle/>
          <a:p>
            <a:r>
              <a:rPr lang="en-US" dirty="0"/>
              <a:t>Queues and Streams</a:t>
            </a:r>
          </a:p>
        </p:txBody>
      </p:sp>
      <p:sp>
        <p:nvSpPr>
          <p:cNvPr id="6" name="Text Placeholder 5">
            <a:extLst>
              <a:ext uri="{FF2B5EF4-FFF2-40B4-BE49-F238E27FC236}">
                <a16:creationId xmlns:a16="http://schemas.microsoft.com/office/drawing/2014/main" id="{E816885C-6669-E541-8F12-21449565581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527F2FA-770C-4447-AD81-31EE9CB39873}"/>
              </a:ext>
            </a:extLst>
          </p:cNvPr>
          <p:cNvSpPr>
            <a:spLocks noGrp="1"/>
          </p:cNvSpPr>
          <p:nvPr>
            <p:ph type="sldNum" sz="quarter" idx="12"/>
          </p:nvPr>
        </p:nvSpPr>
        <p:spPr/>
        <p:txBody>
          <a:bodyPr/>
          <a:lstStyle/>
          <a:p>
            <a:fld id="{867D4A06-35AE-BD4A-84A9-613A26F3D41D}" type="slidenum">
              <a:rPr lang="en-US" smtClean="0"/>
              <a:pPr/>
              <a:t>6</a:t>
            </a:fld>
            <a:endParaRPr lang="en-US"/>
          </a:p>
        </p:txBody>
      </p:sp>
    </p:spTree>
    <p:extLst>
      <p:ext uri="{BB962C8B-B14F-4D97-AF65-F5344CB8AC3E}">
        <p14:creationId xmlns:p14="http://schemas.microsoft.com/office/powerpoint/2010/main" val="18750125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Reliable Messaging – Guaranteed Delivery</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60</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3803038" y="928271"/>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5A781DF-AB8C-3BEA-D391-CDA7A46B6330}"/>
              </a:ext>
            </a:extLst>
          </p:cNvPr>
          <p:cNvSpPr txBox="1"/>
          <p:nvPr/>
        </p:nvSpPr>
        <p:spPr>
          <a:xfrm>
            <a:off x="4205572" y="940395"/>
            <a:ext cx="952166" cy="300082"/>
          </a:xfrm>
          <a:prstGeom prst="rect">
            <a:avLst/>
          </a:prstGeom>
          <a:noFill/>
        </p:spPr>
        <p:txBody>
          <a:bodyPr wrap="square" rtlCol="0">
            <a:spAutoFit/>
          </a:bodyPr>
          <a:lstStyle/>
          <a:p>
            <a:r>
              <a:rPr lang="en-GB" sz="1350" dirty="0"/>
              <a:t>:requestor</a:t>
            </a:r>
          </a:p>
        </p:txBody>
      </p:sp>
      <p:sp>
        <p:nvSpPr>
          <p:cNvPr id="11" name="TextBox 10">
            <a:extLst>
              <a:ext uri="{FF2B5EF4-FFF2-40B4-BE49-F238E27FC236}">
                <a16:creationId xmlns:a16="http://schemas.microsoft.com/office/drawing/2014/main" id="{59F96DF5-C6A6-4DF7-7072-BB811B7ED761}"/>
              </a:ext>
            </a:extLst>
          </p:cNvPr>
          <p:cNvSpPr txBox="1"/>
          <p:nvPr/>
        </p:nvSpPr>
        <p:spPr>
          <a:xfrm>
            <a:off x="5595832" y="1473720"/>
            <a:ext cx="1314116" cy="253916"/>
          </a:xfrm>
          <a:prstGeom prst="rect">
            <a:avLst/>
          </a:prstGeom>
          <a:noFill/>
        </p:spPr>
        <p:txBody>
          <a:bodyPr wrap="square" rtlCol="0">
            <a:spAutoFit/>
          </a:bodyPr>
          <a:lstStyle/>
          <a:p>
            <a:r>
              <a:rPr lang="en-GB" sz="1050" dirty="0"/>
              <a:t>1.4* request()</a:t>
            </a:r>
          </a:p>
        </p:txBody>
      </p:sp>
      <p:sp>
        <p:nvSpPr>
          <p:cNvPr id="12" name="Rounded Rectangle 11">
            <a:extLst>
              <a:ext uri="{FF2B5EF4-FFF2-40B4-BE49-F238E27FC236}">
                <a16:creationId xmlns:a16="http://schemas.microsoft.com/office/drawing/2014/main" id="{12036F04-4129-B27E-F555-E3AF56DFA597}"/>
              </a:ext>
            </a:extLst>
          </p:cNvPr>
          <p:cNvSpPr/>
          <p:nvPr/>
        </p:nvSpPr>
        <p:spPr>
          <a:xfrm>
            <a:off x="7183094" y="1575327"/>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3" name="Straight Connector 12">
            <a:extLst>
              <a:ext uri="{FF2B5EF4-FFF2-40B4-BE49-F238E27FC236}">
                <a16:creationId xmlns:a16="http://schemas.microsoft.com/office/drawing/2014/main" id="{9FF6D50D-3145-90FE-1242-A2562A73F9C3}"/>
              </a:ext>
            </a:extLst>
          </p:cNvPr>
          <p:cNvCxnSpPr>
            <a:cxnSpLocks/>
          </p:cNvCxnSpPr>
          <p:nvPr/>
        </p:nvCxnSpPr>
        <p:spPr>
          <a:xfrm>
            <a:off x="5429819" y="2027215"/>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CA5024C-1D44-08F2-35F0-10FAAE8F337F}"/>
              </a:ext>
            </a:extLst>
          </p:cNvPr>
          <p:cNvSpPr txBox="1"/>
          <p:nvPr/>
        </p:nvSpPr>
        <p:spPr>
          <a:xfrm>
            <a:off x="7368279" y="1695507"/>
            <a:ext cx="881743" cy="300082"/>
          </a:xfrm>
          <a:prstGeom prst="rect">
            <a:avLst/>
          </a:prstGeom>
          <a:noFill/>
        </p:spPr>
        <p:txBody>
          <a:bodyPr wrap="square" rtlCol="0">
            <a:spAutoFit/>
          </a:bodyPr>
          <a:lstStyle/>
          <a:p>
            <a:r>
              <a:rPr lang="en-GB" sz="1350" dirty="0"/>
              <a:t>: provider</a:t>
            </a:r>
          </a:p>
        </p:txBody>
      </p:sp>
      <p:cxnSp>
        <p:nvCxnSpPr>
          <p:cNvPr id="15" name="Straight Arrow Connector 14">
            <a:extLst>
              <a:ext uri="{FF2B5EF4-FFF2-40B4-BE49-F238E27FC236}">
                <a16:creationId xmlns:a16="http://schemas.microsoft.com/office/drawing/2014/main" id="{369B326F-82EF-B004-64B3-89708A9662DC}"/>
              </a:ext>
            </a:extLst>
          </p:cNvPr>
          <p:cNvCxnSpPr>
            <a:cxnSpLocks/>
          </p:cNvCxnSpPr>
          <p:nvPr/>
        </p:nvCxnSpPr>
        <p:spPr>
          <a:xfrm>
            <a:off x="5504957" y="1838582"/>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ACAA6A-6AEF-8320-8701-AE89A7065716}"/>
              </a:ext>
            </a:extLst>
          </p:cNvPr>
          <p:cNvCxnSpPr>
            <a:cxnSpLocks/>
          </p:cNvCxnSpPr>
          <p:nvPr/>
        </p:nvCxnSpPr>
        <p:spPr>
          <a:xfrm>
            <a:off x="5413089" y="2510218"/>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1B26C89-B723-5429-16AB-67055D6B0018}"/>
              </a:ext>
            </a:extLst>
          </p:cNvPr>
          <p:cNvCxnSpPr>
            <a:cxnSpLocks/>
          </p:cNvCxnSpPr>
          <p:nvPr/>
        </p:nvCxnSpPr>
        <p:spPr>
          <a:xfrm flipH="1">
            <a:off x="5532841" y="2385992"/>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425D1A1-AEB4-A9E8-00EB-7BFAD611405D}"/>
              </a:ext>
            </a:extLst>
          </p:cNvPr>
          <p:cNvSpPr txBox="1"/>
          <p:nvPr/>
        </p:nvSpPr>
        <p:spPr>
          <a:xfrm>
            <a:off x="5510342" y="2093778"/>
            <a:ext cx="1510925" cy="253916"/>
          </a:xfrm>
          <a:prstGeom prst="rect">
            <a:avLst/>
          </a:prstGeom>
          <a:noFill/>
        </p:spPr>
        <p:txBody>
          <a:bodyPr wrap="square" rtlCol="0">
            <a:spAutoFit/>
          </a:bodyPr>
          <a:lstStyle/>
          <a:p>
            <a:r>
              <a:rPr lang="en-GB" sz="1050" dirty="0"/>
              <a:t>1.5*: reaction()</a:t>
            </a:r>
          </a:p>
        </p:txBody>
      </p:sp>
      <p:sp>
        <p:nvSpPr>
          <p:cNvPr id="25" name="Oval 24">
            <a:extLst>
              <a:ext uri="{FF2B5EF4-FFF2-40B4-BE49-F238E27FC236}">
                <a16:creationId xmlns:a16="http://schemas.microsoft.com/office/drawing/2014/main" id="{CB09CFEC-FBCB-404D-849B-968D45587F6E}"/>
              </a:ext>
            </a:extLst>
          </p:cNvPr>
          <p:cNvSpPr/>
          <p:nvPr/>
        </p:nvSpPr>
        <p:spPr>
          <a:xfrm>
            <a:off x="4452316" y="1421161"/>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4428391" y="4196795"/>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a:endCxn id="30" idx="0"/>
          </p:cNvCxnSpPr>
          <p:nvPr/>
        </p:nvCxnSpPr>
        <p:spPr>
          <a:xfrm flipH="1">
            <a:off x="4553670" y="1592904"/>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E37E4C4-529A-2627-18CD-F72BF18FA619}"/>
              </a:ext>
            </a:extLst>
          </p:cNvPr>
          <p:cNvCxnSpPr>
            <a:cxnSpLocks/>
            <a:stCxn id="30" idx="2"/>
            <a:endCxn id="32" idx="0"/>
          </p:cNvCxnSpPr>
          <p:nvPr/>
        </p:nvCxnSpPr>
        <p:spPr>
          <a:xfrm>
            <a:off x="4553670" y="2533633"/>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610EC18-2A17-D504-B090-46F638D612EB}"/>
              </a:ext>
            </a:extLst>
          </p:cNvPr>
          <p:cNvSpPr txBox="1"/>
          <p:nvPr/>
        </p:nvSpPr>
        <p:spPr>
          <a:xfrm>
            <a:off x="4182083" y="2103427"/>
            <a:ext cx="743173" cy="369332"/>
          </a:xfrm>
          <a:prstGeom prst="rect">
            <a:avLst/>
          </a:prstGeom>
          <a:noFill/>
        </p:spPr>
        <p:txBody>
          <a:bodyPr wrap="square" rtlCol="0">
            <a:spAutoFit/>
          </a:bodyPr>
          <a:lstStyle/>
          <a:p>
            <a:pPr algn="ctr"/>
            <a:r>
              <a:rPr lang="en-GB" sz="900" dirty="0"/>
              <a:t>Waiting for Response</a:t>
            </a:r>
          </a:p>
        </p:txBody>
      </p:sp>
      <p:sp>
        <p:nvSpPr>
          <p:cNvPr id="30" name="Rounded Rectangle 29">
            <a:extLst>
              <a:ext uri="{FF2B5EF4-FFF2-40B4-BE49-F238E27FC236}">
                <a16:creationId xmlns:a16="http://schemas.microsoft.com/office/drawing/2014/main" id="{7821D183-3B64-7368-C9FB-C748D20C4442}"/>
              </a:ext>
            </a:extLst>
          </p:cNvPr>
          <p:cNvSpPr/>
          <p:nvPr/>
        </p:nvSpPr>
        <p:spPr>
          <a:xfrm>
            <a:off x="4112798" y="2051139"/>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TextBox 30">
            <a:extLst>
              <a:ext uri="{FF2B5EF4-FFF2-40B4-BE49-F238E27FC236}">
                <a16:creationId xmlns:a16="http://schemas.microsoft.com/office/drawing/2014/main" id="{4D45FD09-ABD6-CAD5-2BBA-A593DB9D8C6E}"/>
              </a:ext>
            </a:extLst>
          </p:cNvPr>
          <p:cNvSpPr txBox="1"/>
          <p:nvPr/>
        </p:nvSpPr>
        <p:spPr>
          <a:xfrm>
            <a:off x="4189394" y="3581166"/>
            <a:ext cx="743173" cy="369332"/>
          </a:xfrm>
          <a:prstGeom prst="rect">
            <a:avLst/>
          </a:prstGeom>
          <a:noFill/>
        </p:spPr>
        <p:txBody>
          <a:bodyPr wrap="square" rtlCol="0">
            <a:spAutoFit/>
          </a:bodyPr>
          <a:lstStyle/>
          <a:p>
            <a:pPr algn="ctr"/>
            <a:r>
              <a:rPr lang="en-GB" sz="900" dirty="0"/>
              <a:t>Waiting for Response</a:t>
            </a:r>
          </a:p>
        </p:txBody>
      </p:sp>
      <p:sp>
        <p:nvSpPr>
          <p:cNvPr id="32" name="Rounded Rectangle 31">
            <a:extLst>
              <a:ext uri="{FF2B5EF4-FFF2-40B4-BE49-F238E27FC236}">
                <a16:creationId xmlns:a16="http://schemas.microsoft.com/office/drawing/2014/main" id="{87D4EB6D-4D12-A8DF-C8FC-A4C2D9DD7B81}"/>
              </a:ext>
            </a:extLst>
          </p:cNvPr>
          <p:cNvSpPr/>
          <p:nvPr/>
        </p:nvSpPr>
        <p:spPr>
          <a:xfrm>
            <a:off x="4120110" y="3513044"/>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3" name="Straight Arrow Connector 32">
            <a:extLst>
              <a:ext uri="{FF2B5EF4-FFF2-40B4-BE49-F238E27FC236}">
                <a16:creationId xmlns:a16="http://schemas.microsoft.com/office/drawing/2014/main" id="{11613257-F0B3-9D74-43A6-92A63781E4AE}"/>
              </a:ext>
            </a:extLst>
          </p:cNvPr>
          <p:cNvCxnSpPr>
            <a:cxnSpLocks/>
            <a:stCxn id="32" idx="2"/>
            <a:endCxn id="26" idx="0"/>
          </p:cNvCxnSpPr>
          <p:nvPr/>
        </p:nvCxnSpPr>
        <p:spPr>
          <a:xfrm>
            <a:off x="4560982" y="3995538"/>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756228" y="325772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Rounded Rectangle 34">
            <a:extLst>
              <a:ext uri="{FF2B5EF4-FFF2-40B4-BE49-F238E27FC236}">
                <a16:creationId xmlns:a16="http://schemas.microsoft.com/office/drawing/2014/main" id="{FB9E8ACC-B901-CB40-8B84-0D4A5F45C3C3}"/>
              </a:ext>
            </a:extLst>
          </p:cNvPr>
          <p:cNvSpPr/>
          <p:nvPr/>
        </p:nvSpPr>
        <p:spPr>
          <a:xfrm>
            <a:off x="723432" y="224415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TextBox 35">
            <a:extLst>
              <a:ext uri="{FF2B5EF4-FFF2-40B4-BE49-F238E27FC236}">
                <a16:creationId xmlns:a16="http://schemas.microsoft.com/office/drawing/2014/main" id="{B62251CF-9E44-A1F4-3E8C-33E926B0DF86}"/>
              </a:ext>
            </a:extLst>
          </p:cNvPr>
          <p:cNvSpPr txBox="1"/>
          <p:nvPr/>
        </p:nvSpPr>
        <p:spPr>
          <a:xfrm>
            <a:off x="734152" y="2322718"/>
            <a:ext cx="1315662" cy="300082"/>
          </a:xfrm>
          <a:prstGeom prst="rect">
            <a:avLst/>
          </a:prstGeom>
          <a:noFill/>
        </p:spPr>
        <p:txBody>
          <a:bodyPr wrap="square" rtlCol="0">
            <a:spAutoFit/>
          </a:bodyPr>
          <a:lstStyle/>
          <a:p>
            <a:r>
              <a:rPr lang="en-GB" sz="1350" dirty="0"/>
              <a:t>:</a:t>
            </a:r>
            <a:r>
              <a:rPr lang="en-GB" sz="1350" dirty="0" err="1"/>
              <a:t>requestorState</a:t>
            </a:r>
            <a:endParaRPr lang="en-GB" sz="1350" dirty="0"/>
          </a:p>
        </p:txBody>
      </p:sp>
      <p:sp>
        <p:nvSpPr>
          <p:cNvPr id="37" name="TextBox 36">
            <a:extLst>
              <a:ext uri="{FF2B5EF4-FFF2-40B4-BE49-F238E27FC236}">
                <a16:creationId xmlns:a16="http://schemas.microsoft.com/office/drawing/2014/main" id="{B3F68D3A-37B3-040C-6230-3E5ECFEE77C3}"/>
              </a:ext>
            </a:extLst>
          </p:cNvPr>
          <p:cNvSpPr txBox="1"/>
          <p:nvPr/>
        </p:nvSpPr>
        <p:spPr>
          <a:xfrm>
            <a:off x="810162" y="3312011"/>
            <a:ext cx="1239601" cy="300082"/>
          </a:xfrm>
          <a:prstGeom prst="rect">
            <a:avLst/>
          </a:prstGeom>
          <a:noFill/>
        </p:spPr>
        <p:txBody>
          <a:bodyPr wrap="square" rtlCol="0">
            <a:spAutoFit/>
          </a:bodyPr>
          <a:lstStyle/>
          <a:p>
            <a:r>
              <a:rPr lang="en-GB" sz="1350" dirty="0"/>
              <a:t>:</a:t>
            </a:r>
            <a:r>
              <a:rPr lang="en-GB" sz="1350" dirty="0" err="1"/>
              <a:t>sentMessages</a:t>
            </a:r>
            <a:endParaRPr lang="en-GB" sz="1350" dirty="0"/>
          </a:p>
        </p:txBody>
      </p:sp>
      <p:cxnSp>
        <p:nvCxnSpPr>
          <p:cNvPr id="38" name="Straight Arrow Connector 37">
            <a:extLst>
              <a:ext uri="{FF2B5EF4-FFF2-40B4-BE49-F238E27FC236}">
                <a16:creationId xmlns:a16="http://schemas.microsoft.com/office/drawing/2014/main" id="{3BD4E005-BA58-FAD9-DB04-5FD3A12C41B1}"/>
              </a:ext>
            </a:extLst>
          </p:cNvPr>
          <p:cNvCxnSpPr>
            <a:cxnSpLocks/>
          </p:cNvCxnSpPr>
          <p:nvPr/>
        </p:nvCxnSpPr>
        <p:spPr>
          <a:xfrm flipH="1">
            <a:off x="2449866" y="1881447"/>
            <a:ext cx="1345860" cy="5045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B07E4E8-01CD-4F96-D98F-4F7E8AF5BE51}"/>
              </a:ext>
            </a:extLst>
          </p:cNvPr>
          <p:cNvSpPr txBox="1"/>
          <p:nvPr/>
        </p:nvSpPr>
        <p:spPr>
          <a:xfrm rot="20313562">
            <a:off x="2353650" y="1774396"/>
            <a:ext cx="1510925" cy="253916"/>
          </a:xfrm>
          <a:prstGeom prst="rect">
            <a:avLst/>
          </a:prstGeom>
          <a:noFill/>
        </p:spPr>
        <p:txBody>
          <a:bodyPr wrap="square" rtlCol="0">
            <a:spAutoFit/>
          </a:bodyPr>
          <a:lstStyle/>
          <a:p>
            <a:r>
              <a:rPr lang="en-GB" sz="1050" dirty="0"/>
              <a:t>1.2: store activity state()</a:t>
            </a:r>
          </a:p>
        </p:txBody>
      </p:sp>
      <p:cxnSp>
        <p:nvCxnSpPr>
          <p:cNvPr id="43" name="Straight Arrow Connector 42">
            <a:extLst>
              <a:ext uri="{FF2B5EF4-FFF2-40B4-BE49-F238E27FC236}">
                <a16:creationId xmlns:a16="http://schemas.microsoft.com/office/drawing/2014/main" id="{1582E0E1-B9C9-48B9-C7F5-EDB477B73BFF}"/>
              </a:ext>
            </a:extLst>
          </p:cNvPr>
          <p:cNvCxnSpPr>
            <a:cxnSpLocks/>
          </p:cNvCxnSpPr>
          <p:nvPr/>
        </p:nvCxnSpPr>
        <p:spPr>
          <a:xfrm flipH="1">
            <a:off x="2405266" y="2322718"/>
            <a:ext cx="1397772" cy="6032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146ABE5-0D69-B7DD-41ED-3D23166A36DF}"/>
              </a:ext>
            </a:extLst>
          </p:cNvPr>
          <p:cNvSpPr txBox="1"/>
          <p:nvPr/>
        </p:nvSpPr>
        <p:spPr>
          <a:xfrm rot="20251863">
            <a:off x="2337311" y="2271253"/>
            <a:ext cx="1626781" cy="253916"/>
          </a:xfrm>
          <a:prstGeom prst="rect">
            <a:avLst/>
          </a:prstGeom>
          <a:noFill/>
        </p:spPr>
        <p:txBody>
          <a:bodyPr wrap="square" rtlCol="0">
            <a:spAutoFit/>
          </a:bodyPr>
          <a:lstStyle/>
          <a:p>
            <a:r>
              <a:rPr lang="en-GB" sz="1050" dirty="0"/>
              <a:t>1.2: store sent message()</a:t>
            </a:r>
          </a:p>
        </p:txBody>
      </p:sp>
      <p:sp>
        <p:nvSpPr>
          <p:cNvPr id="39" name="Rounded Rectangle 38">
            <a:extLst>
              <a:ext uri="{FF2B5EF4-FFF2-40B4-BE49-F238E27FC236}">
                <a16:creationId xmlns:a16="http://schemas.microsoft.com/office/drawing/2014/main" id="{87E0679F-B8A1-9933-A278-CA8134BEA160}"/>
              </a:ext>
            </a:extLst>
          </p:cNvPr>
          <p:cNvSpPr/>
          <p:nvPr/>
        </p:nvSpPr>
        <p:spPr>
          <a:xfrm>
            <a:off x="466201" y="1695507"/>
            <a:ext cx="1983665" cy="2555634"/>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TextBox 43">
            <a:extLst>
              <a:ext uri="{FF2B5EF4-FFF2-40B4-BE49-F238E27FC236}">
                <a16:creationId xmlns:a16="http://schemas.microsoft.com/office/drawing/2014/main" id="{EE9532CE-AEE4-E710-F24B-883E883DC403}"/>
              </a:ext>
            </a:extLst>
          </p:cNvPr>
          <p:cNvSpPr txBox="1"/>
          <p:nvPr/>
        </p:nvSpPr>
        <p:spPr>
          <a:xfrm>
            <a:off x="509212" y="1766775"/>
            <a:ext cx="1626781" cy="253916"/>
          </a:xfrm>
          <a:prstGeom prst="rect">
            <a:avLst/>
          </a:prstGeom>
          <a:noFill/>
        </p:spPr>
        <p:txBody>
          <a:bodyPr wrap="square" rtlCol="0">
            <a:spAutoFit/>
          </a:bodyPr>
          <a:lstStyle/>
          <a:p>
            <a:r>
              <a:rPr lang="en-GB" sz="1050" dirty="0"/>
              <a:t>Transaction Boundary</a:t>
            </a:r>
          </a:p>
        </p:txBody>
      </p:sp>
      <p:sp>
        <p:nvSpPr>
          <p:cNvPr id="8" name="TextBox 7">
            <a:extLst>
              <a:ext uri="{FF2B5EF4-FFF2-40B4-BE49-F238E27FC236}">
                <a16:creationId xmlns:a16="http://schemas.microsoft.com/office/drawing/2014/main" id="{4CB73602-0665-F5A1-BEFC-B4A7949210D8}"/>
              </a:ext>
            </a:extLst>
          </p:cNvPr>
          <p:cNvSpPr txBox="1"/>
          <p:nvPr/>
        </p:nvSpPr>
        <p:spPr>
          <a:xfrm rot="18633556">
            <a:off x="6430320" y="3576601"/>
            <a:ext cx="949261" cy="253916"/>
          </a:xfrm>
          <a:prstGeom prst="rect">
            <a:avLst/>
          </a:prstGeom>
          <a:noFill/>
        </p:spPr>
        <p:txBody>
          <a:bodyPr wrap="square" rtlCol="0">
            <a:spAutoFit/>
          </a:bodyPr>
          <a:lstStyle/>
          <a:p>
            <a:r>
              <a:rPr lang="en-GB" sz="1050" dirty="0"/>
              <a:t>1.3* request()</a:t>
            </a:r>
          </a:p>
        </p:txBody>
      </p:sp>
      <p:cxnSp>
        <p:nvCxnSpPr>
          <p:cNvPr id="9" name="Straight Connector 8">
            <a:extLst>
              <a:ext uri="{FF2B5EF4-FFF2-40B4-BE49-F238E27FC236}">
                <a16:creationId xmlns:a16="http://schemas.microsoft.com/office/drawing/2014/main" id="{670E5CF2-A731-ACCF-A6F3-0169A6A201F1}"/>
              </a:ext>
            </a:extLst>
          </p:cNvPr>
          <p:cNvCxnSpPr>
            <a:cxnSpLocks/>
          </p:cNvCxnSpPr>
          <p:nvPr/>
        </p:nvCxnSpPr>
        <p:spPr>
          <a:xfrm flipV="1">
            <a:off x="5376252" y="2692073"/>
            <a:ext cx="2538360" cy="288591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FBFFA7C-B4A7-91A9-D0A1-5B21A2178021}"/>
              </a:ext>
            </a:extLst>
          </p:cNvPr>
          <p:cNvCxnSpPr>
            <a:cxnSpLocks/>
          </p:cNvCxnSpPr>
          <p:nvPr/>
        </p:nvCxnSpPr>
        <p:spPr>
          <a:xfrm flipV="1">
            <a:off x="6430590" y="3214749"/>
            <a:ext cx="680129" cy="7681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F8B19B-B58D-AF16-3263-5CF37CB4652D}"/>
              </a:ext>
            </a:extLst>
          </p:cNvPr>
          <p:cNvSpPr txBox="1"/>
          <p:nvPr/>
        </p:nvSpPr>
        <p:spPr>
          <a:xfrm>
            <a:off x="5944994" y="5397842"/>
            <a:ext cx="310935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we use a separate sweeper process whose job is to look for unsent messages and keep sending them until we succeed.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Guaranteed Delivery.</a:t>
            </a:r>
          </a:p>
        </p:txBody>
      </p:sp>
      <p:cxnSp>
        <p:nvCxnSpPr>
          <p:cNvPr id="18" name="Straight Arrow Connector 17">
            <a:extLst>
              <a:ext uri="{FF2B5EF4-FFF2-40B4-BE49-F238E27FC236}">
                <a16:creationId xmlns:a16="http://schemas.microsoft.com/office/drawing/2014/main" id="{8ADDC20A-7BE4-02C0-1D4F-E96E7B16EA8F}"/>
              </a:ext>
            </a:extLst>
          </p:cNvPr>
          <p:cNvCxnSpPr>
            <a:cxnSpLocks/>
            <a:stCxn id="17" idx="1"/>
          </p:cNvCxnSpPr>
          <p:nvPr/>
        </p:nvCxnSpPr>
        <p:spPr>
          <a:xfrm flipH="1" flipV="1">
            <a:off x="5402071" y="5740463"/>
            <a:ext cx="542923" cy="2229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DC41FEAE-5792-0394-4BE2-23E8E15BF828}"/>
              </a:ext>
            </a:extLst>
          </p:cNvPr>
          <p:cNvSpPr/>
          <p:nvPr/>
        </p:nvSpPr>
        <p:spPr>
          <a:xfrm>
            <a:off x="3968180" y="5021114"/>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TextBox 19">
            <a:extLst>
              <a:ext uri="{FF2B5EF4-FFF2-40B4-BE49-F238E27FC236}">
                <a16:creationId xmlns:a16="http://schemas.microsoft.com/office/drawing/2014/main" id="{11D17912-FA47-F80B-CFA1-2CFE31223589}"/>
              </a:ext>
            </a:extLst>
          </p:cNvPr>
          <p:cNvSpPr txBox="1"/>
          <p:nvPr/>
        </p:nvSpPr>
        <p:spPr>
          <a:xfrm rot="2341168">
            <a:off x="1999853" y="4859962"/>
            <a:ext cx="1314116" cy="253916"/>
          </a:xfrm>
          <a:prstGeom prst="rect">
            <a:avLst/>
          </a:prstGeom>
          <a:noFill/>
        </p:spPr>
        <p:txBody>
          <a:bodyPr wrap="square" rtlCol="0">
            <a:spAutoFit/>
          </a:bodyPr>
          <a:lstStyle/>
          <a:p>
            <a:r>
              <a:rPr lang="en-GB" sz="1050" dirty="0"/>
              <a:t>1.2* read unsent()</a:t>
            </a:r>
          </a:p>
        </p:txBody>
      </p:sp>
      <p:cxnSp>
        <p:nvCxnSpPr>
          <p:cNvPr id="21" name="Straight Arrow Connector 20">
            <a:extLst>
              <a:ext uri="{FF2B5EF4-FFF2-40B4-BE49-F238E27FC236}">
                <a16:creationId xmlns:a16="http://schemas.microsoft.com/office/drawing/2014/main" id="{9877BDDF-D3EB-DF54-3657-688D37849453}"/>
              </a:ext>
            </a:extLst>
          </p:cNvPr>
          <p:cNvCxnSpPr>
            <a:cxnSpLocks/>
            <a:stCxn id="19" idx="1"/>
          </p:cNvCxnSpPr>
          <p:nvPr/>
        </p:nvCxnSpPr>
        <p:spPr>
          <a:xfrm flipH="1" flipV="1">
            <a:off x="2033281" y="4251141"/>
            <a:ext cx="1934899" cy="1318843"/>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A91BD27-AF09-DE53-32EA-8547DAD31732}"/>
              </a:ext>
            </a:extLst>
          </p:cNvPr>
          <p:cNvCxnSpPr>
            <a:cxnSpLocks/>
          </p:cNvCxnSpPr>
          <p:nvPr/>
        </p:nvCxnSpPr>
        <p:spPr>
          <a:xfrm>
            <a:off x="2350536" y="4146705"/>
            <a:ext cx="1617644" cy="1099958"/>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3A866A0-087C-9FB7-1BB9-052BAA7ADCCF}"/>
              </a:ext>
            </a:extLst>
          </p:cNvPr>
          <p:cNvSpPr txBox="1"/>
          <p:nvPr/>
        </p:nvSpPr>
        <p:spPr>
          <a:xfrm rot="2137972">
            <a:off x="2634638" y="4359066"/>
            <a:ext cx="1314116" cy="253916"/>
          </a:xfrm>
          <a:prstGeom prst="rect">
            <a:avLst/>
          </a:prstGeom>
          <a:noFill/>
        </p:spPr>
        <p:txBody>
          <a:bodyPr wrap="square" rtlCol="0">
            <a:spAutoFit/>
          </a:bodyPr>
          <a:lstStyle/>
          <a:p>
            <a:r>
              <a:rPr lang="en-GB" sz="1050" dirty="0"/>
              <a:t>1.4* mark sent()</a:t>
            </a:r>
          </a:p>
        </p:txBody>
      </p:sp>
      <p:sp>
        <p:nvSpPr>
          <p:cNvPr id="50" name="TextBox 49">
            <a:extLst>
              <a:ext uri="{FF2B5EF4-FFF2-40B4-BE49-F238E27FC236}">
                <a16:creationId xmlns:a16="http://schemas.microsoft.com/office/drawing/2014/main" id="{23FC7E93-D6B1-F63A-5DE8-D4AF5ACA5365}"/>
              </a:ext>
            </a:extLst>
          </p:cNvPr>
          <p:cNvSpPr txBox="1"/>
          <p:nvPr/>
        </p:nvSpPr>
        <p:spPr>
          <a:xfrm>
            <a:off x="4231436" y="5083340"/>
            <a:ext cx="952166" cy="300082"/>
          </a:xfrm>
          <a:prstGeom prst="rect">
            <a:avLst/>
          </a:prstGeom>
          <a:noFill/>
        </p:spPr>
        <p:txBody>
          <a:bodyPr wrap="square" rtlCol="0">
            <a:spAutoFit/>
          </a:bodyPr>
          <a:lstStyle/>
          <a:p>
            <a:r>
              <a:rPr lang="en-GB" sz="1350" dirty="0"/>
              <a:t>:sweeper</a:t>
            </a:r>
          </a:p>
        </p:txBody>
      </p:sp>
    </p:spTree>
    <p:extLst>
      <p:ext uri="{BB962C8B-B14F-4D97-AF65-F5344CB8AC3E}">
        <p14:creationId xmlns:p14="http://schemas.microsoft.com/office/powerpoint/2010/main" val="210276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p:bldP spid="37" grpId="0"/>
      <p:bldP spid="42" grpId="0"/>
      <p:bldP spid="46" grpId="0"/>
      <p:bldP spid="39" grpId="0" animBg="1"/>
      <p:bldP spid="44" grpId="0"/>
      <p:bldP spid="8" grpId="0"/>
      <p:bldP spid="17" grpId="0"/>
      <p:bldP spid="20" grpId="0"/>
      <p:bldP spid="4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Reliable Messaging – At Least Once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61</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3569948" y="928271"/>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5A781DF-AB8C-3BEA-D391-CDA7A46B6330}"/>
              </a:ext>
            </a:extLst>
          </p:cNvPr>
          <p:cNvSpPr txBox="1"/>
          <p:nvPr/>
        </p:nvSpPr>
        <p:spPr>
          <a:xfrm>
            <a:off x="3972482" y="940395"/>
            <a:ext cx="952166" cy="300082"/>
          </a:xfrm>
          <a:prstGeom prst="rect">
            <a:avLst/>
          </a:prstGeom>
          <a:noFill/>
        </p:spPr>
        <p:txBody>
          <a:bodyPr wrap="square" rtlCol="0">
            <a:spAutoFit/>
          </a:bodyPr>
          <a:lstStyle/>
          <a:p>
            <a:r>
              <a:rPr lang="en-GB" sz="1350" dirty="0"/>
              <a:t>:requestor</a:t>
            </a:r>
          </a:p>
        </p:txBody>
      </p:sp>
      <p:sp>
        <p:nvSpPr>
          <p:cNvPr id="11" name="TextBox 10">
            <a:extLst>
              <a:ext uri="{FF2B5EF4-FFF2-40B4-BE49-F238E27FC236}">
                <a16:creationId xmlns:a16="http://schemas.microsoft.com/office/drawing/2014/main" id="{59F96DF5-C6A6-4DF7-7072-BB811B7ED761}"/>
              </a:ext>
            </a:extLst>
          </p:cNvPr>
          <p:cNvSpPr txBox="1"/>
          <p:nvPr/>
        </p:nvSpPr>
        <p:spPr>
          <a:xfrm>
            <a:off x="5362742" y="1473720"/>
            <a:ext cx="1314116" cy="253916"/>
          </a:xfrm>
          <a:prstGeom prst="rect">
            <a:avLst/>
          </a:prstGeom>
          <a:noFill/>
        </p:spPr>
        <p:txBody>
          <a:bodyPr wrap="square" rtlCol="0">
            <a:spAutoFit/>
          </a:bodyPr>
          <a:lstStyle/>
          <a:p>
            <a:r>
              <a:rPr lang="en-GB" sz="1050" dirty="0"/>
              <a:t>1.4* request()</a:t>
            </a:r>
          </a:p>
        </p:txBody>
      </p:sp>
      <p:sp>
        <p:nvSpPr>
          <p:cNvPr id="12" name="Rounded Rectangle 11">
            <a:extLst>
              <a:ext uri="{FF2B5EF4-FFF2-40B4-BE49-F238E27FC236}">
                <a16:creationId xmlns:a16="http://schemas.microsoft.com/office/drawing/2014/main" id="{12036F04-4129-B27E-F555-E3AF56DFA597}"/>
              </a:ext>
            </a:extLst>
          </p:cNvPr>
          <p:cNvSpPr/>
          <p:nvPr/>
        </p:nvSpPr>
        <p:spPr>
          <a:xfrm>
            <a:off x="6950004" y="1575327"/>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3" name="Straight Connector 12">
            <a:extLst>
              <a:ext uri="{FF2B5EF4-FFF2-40B4-BE49-F238E27FC236}">
                <a16:creationId xmlns:a16="http://schemas.microsoft.com/office/drawing/2014/main" id="{9FF6D50D-3145-90FE-1242-A2562A73F9C3}"/>
              </a:ext>
            </a:extLst>
          </p:cNvPr>
          <p:cNvCxnSpPr>
            <a:cxnSpLocks/>
          </p:cNvCxnSpPr>
          <p:nvPr/>
        </p:nvCxnSpPr>
        <p:spPr>
          <a:xfrm>
            <a:off x="5196729" y="2027215"/>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CA5024C-1D44-08F2-35F0-10FAAE8F337F}"/>
              </a:ext>
            </a:extLst>
          </p:cNvPr>
          <p:cNvSpPr txBox="1"/>
          <p:nvPr/>
        </p:nvSpPr>
        <p:spPr>
          <a:xfrm>
            <a:off x="7135189" y="1695507"/>
            <a:ext cx="881743" cy="300082"/>
          </a:xfrm>
          <a:prstGeom prst="rect">
            <a:avLst/>
          </a:prstGeom>
          <a:noFill/>
        </p:spPr>
        <p:txBody>
          <a:bodyPr wrap="square" rtlCol="0">
            <a:spAutoFit/>
          </a:bodyPr>
          <a:lstStyle/>
          <a:p>
            <a:r>
              <a:rPr lang="en-GB" sz="1350" dirty="0"/>
              <a:t>: provider</a:t>
            </a:r>
          </a:p>
        </p:txBody>
      </p:sp>
      <p:cxnSp>
        <p:nvCxnSpPr>
          <p:cNvPr id="15" name="Straight Arrow Connector 14">
            <a:extLst>
              <a:ext uri="{FF2B5EF4-FFF2-40B4-BE49-F238E27FC236}">
                <a16:creationId xmlns:a16="http://schemas.microsoft.com/office/drawing/2014/main" id="{369B326F-82EF-B004-64B3-89708A9662DC}"/>
              </a:ext>
            </a:extLst>
          </p:cNvPr>
          <p:cNvCxnSpPr>
            <a:cxnSpLocks/>
          </p:cNvCxnSpPr>
          <p:nvPr/>
        </p:nvCxnSpPr>
        <p:spPr>
          <a:xfrm>
            <a:off x="5271867" y="1838582"/>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ACAA6A-6AEF-8320-8701-AE89A7065716}"/>
              </a:ext>
            </a:extLst>
          </p:cNvPr>
          <p:cNvCxnSpPr>
            <a:cxnSpLocks/>
          </p:cNvCxnSpPr>
          <p:nvPr/>
        </p:nvCxnSpPr>
        <p:spPr>
          <a:xfrm>
            <a:off x="5179999" y="2510218"/>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1B26C89-B723-5429-16AB-67055D6B0018}"/>
              </a:ext>
            </a:extLst>
          </p:cNvPr>
          <p:cNvCxnSpPr>
            <a:cxnSpLocks/>
          </p:cNvCxnSpPr>
          <p:nvPr/>
        </p:nvCxnSpPr>
        <p:spPr>
          <a:xfrm flipH="1">
            <a:off x="5299751" y="2385992"/>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425D1A1-AEB4-A9E8-00EB-7BFAD611405D}"/>
              </a:ext>
            </a:extLst>
          </p:cNvPr>
          <p:cNvSpPr txBox="1"/>
          <p:nvPr/>
        </p:nvSpPr>
        <p:spPr>
          <a:xfrm>
            <a:off x="5277252" y="2093778"/>
            <a:ext cx="1510925" cy="253916"/>
          </a:xfrm>
          <a:prstGeom prst="rect">
            <a:avLst/>
          </a:prstGeom>
          <a:noFill/>
        </p:spPr>
        <p:txBody>
          <a:bodyPr wrap="square" rtlCol="0">
            <a:spAutoFit/>
          </a:bodyPr>
          <a:lstStyle/>
          <a:p>
            <a:r>
              <a:rPr lang="en-GB" sz="1050" dirty="0"/>
              <a:t>1.5*: reaction()</a:t>
            </a:r>
          </a:p>
        </p:txBody>
      </p:sp>
      <p:sp>
        <p:nvSpPr>
          <p:cNvPr id="25" name="Oval 24">
            <a:extLst>
              <a:ext uri="{FF2B5EF4-FFF2-40B4-BE49-F238E27FC236}">
                <a16:creationId xmlns:a16="http://schemas.microsoft.com/office/drawing/2014/main" id="{CB09CFEC-FBCB-404D-849B-968D45587F6E}"/>
              </a:ext>
            </a:extLst>
          </p:cNvPr>
          <p:cNvSpPr/>
          <p:nvPr/>
        </p:nvSpPr>
        <p:spPr>
          <a:xfrm>
            <a:off x="4219226" y="1421161"/>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4195301" y="4196795"/>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a:endCxn id="30" idx="0"/>
          </p:cNvCxnSpPr>
          <p:nvPr/>
        </p:nvCxnSpPr>
        <p:spPr>
          <a:xfrm flipH="1">
            <a:off x="4320580" y="1592904"/>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E37E4C4-529A-2627-18CD-F72BF18FA619}"/>
              </a:ext>
            </a:extLst>
          </p:cNvPr>
          <p:cNvCxnSpPr>
            <a:cxnSpLocks/>
            <a:stCxn id="30" idx="2"/>
            <a:endCxn id="32" idx="0"/>
          </p:cNvCxnSpPr>
          <p:nvPr/>
        </p:nvCxnSpPr>
        <p:spPr>
          <a:xfrm>
            <a:off x="4320580" y="2533633"/>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610EC18-2A17-D504-B090-46F638D612EB}"/>
              </a:ext>
            </a:extLst>
          </p:cNvPr>
          <p:cNvSpPr txBox="1"/>
          <p:nvPr/>
        </p:nvSpPr>
        <p:spPr>
          <a:xfrm>
            <a:off x="3948993" y="2103427"/>
            <a:ext cx="743173" cy="369332"/>
          </a:xfrm>
          <a:prstGeom prst="rect">
            <a:avLst/>
          </a:prstGeom>
          <a:noFill/>
        </p:spPr>
        <p:txBody>
          <a:bodyPr wrap="square" rtlCol="0">
            <a:spAutoFit/>
          </a:bodyPr>
          <a:lstStyle/>
          <a:p>
            <a:pPr algn="ctr"/>
            <a:r>
              <a:rPr lang="en-GB" sz="900" dirty="0"/>
              <a:t>Waiting for Response</a:t>
            </a:r>
          </a:p>
        </p:txBody>
      </p:sp>
      <p:sp>
        <p:nvSpPr>
          <p:cNvPr id="30" name="Rounded Rectangle 29">
            <a:extLst>
              <a:ext uri="{FF2B5EF4-FFF2-40B4-BE49-F238E27FC236}">
                <a16:creationId xmlns:a16="http://schemas.microsoft.com/office/drawing/2014/main" id="{7821D183-3B64-7368-C9FB-C748D20C4442}"/>
              </a:ext>
            </a:extLst>
          </p:cNvPr>
          <p:cNvSpPr/>
          <p:nvPr/>
        </p:nvSpPr>
        <p:spPr>
          <a:xfrm>
            <a:off x="3879708" y="2051139"/>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TextBox 30">
            <a:extLst>
              <a:ext uri="{FF2B5EF4-FFF2-40B4-BE49-F238E27FC236}">
                <a16:creationId xmlns:a16="http://schemas.microsoft.com/office/drawing/2014/main" id="{4D45FD09-ABD6-CAD5-2BBA-A593DB9D8C6E}"/>
              </a:ext>
            </a:extLst>
          </p:cNvPr>
          <p:cNvSpPr txBox="1"/>
          <p:nvPr/>
        </p:nvSpPr>
        <p:spPr>
          <a:xfrm>
            <a:off x="3956304" y="3581166"/>
            <a:ext cx="743173" cy="369332"/>
          </a:xfrm>
          <a:prstGeom prst="rect">
            <a:avLst/>
          </a:prstGeom>
          <a:noFill/>
        </p:spPr>
        <p:txBody>
          <a:bodyPr wrap="square" rtlCol="0">
            <a:spAutoFit/>
          </a:bodyPr>
          <a:lstStyle/>
          <a:p>
            <a:pPr algn="ctr"/>
            <a:r>
              <a:rPr lang="en-GB" sz="900" dirty="0"/>
              <a:t>Waiting for Response</a:t>
            </a:r>
          </a:p>
        </p:txBody>
      </p:sp>
      <p:sp>
        <p:nvSpPr>
          <p:cNvPr id="32" name="Rounded Rectangle 31">
            <a:extLst>
              <a:ext uri="{FF2B5EF4-FFF2-40B4-BE49-F238E27FC236}">
                <a16:creationId xmlns:a16="http://schemas.microsoft.com/office/drawing/2014/main" id="{87D4EB6D-4D12-A8DF-C8FC-A4C2D9DD7B81}"/>
              </a:ext>
            </a:extLst>
          </p:cNvPr>
          <p:cNvSpPr/>
          <p:nvPr/>
        </p:nvSpPr>
        <p:spPr>
          <a:xfrm>
            <a:off x="3887020" y="3513044"/>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3" name="Straight Arrow Connector 32">
            <a:extLst>
              <a:ext uri="{FF2B5EF4-FFF2-40B4-BE49-F238E27FC236}">
                <a16:creationId xmlns:a16="http://schemas.microsoft.com/office/drawing/2014/main" id="{11613257-F0B3-9D74-43A6-92A63781E4AE}"/>
              </a:ext>
            </a:extLst>
          </p:cNvPr>
          <p:cNvCxnSpPr>
            <a:cxnSpLocks/>
            <a:stCxn id="32" idx="2"/>
            <a:endCxn id="26" idx="0"/>
          </p:cNvCxnSpPr>
          <p:nvPr/>
        </p:nvCxnSpPr>
        <p:spPr>
          <a:xfrm>
            <a:off x="4327892" y="3995538"/>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523138" y="325772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Rounded Rectangle 34">
            <a:extLst>
              <a:ext uri="{FF2B5EF4-FFF2-40B4-BE49-F238E27FC236}">
                <a16:creationId xmlns:a16="http://schemas.microsoft.com/office/drawing/2014/main" id="{FB9E8ACC-B901-CB40-8B84-0D4A5F45C3C3}"/>
              </a:ext>
            </a:extLst>
          </p:cNvPr>
          <p:cNvSpPr/>
          <p:nvPr/>
        </p:nvSpPr>
        <p:spPr>
          <a:xfrm>
            <a:off x="490342" y="224415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TextBox 35">
            <a:extLst>
              <a:ext uri="{FF2B5EF4-FFF2-40B4-BE49-F238E27FC236}">
                <a16:creationId xmlns:a16="http://schemas.microsoft.com/office/drawing/2014/main" id="{B62251CF-9E44-A1F4-3E8C-33E926B0DF86}"/>
              </a:ext>
            </a:extLst>
          </p:cNvPr>
          <p:cNvSpPr txBox="1"/>
          <p:nvPr/>
        </p:nvSpPr>
        <p:spPr>
          <a:xfrm>
            <a:off x="501062" y="2322718"/>
            <a:ext cx="1315662" cy="300082"/>
          </a:xfrm>
          <a:prstGeom prst="rect">
            <a:avLst/>
          </a:prstGeom>
          <a:noFill/>
        </p:spPr>
        <p:txBody>
          <a:bodyPr wrap="square" rtlCol="0">
            <a:spAutoFit/>
          </a:bodyPr>
          <a:lstStyle/>
          <a:p>
            <a:r>
              <a:rPr lang="en-GB" sz="1350" dirty="0"/>
              <a:t>:</a:t>
            </a:r>
            <a:r>
              <a:rPr lang="en-GB" sz="1350" dirty="0" err="1"/>
              <a:t>requestorState</a:t>
            </a:r>
            <a:endParaRPr lang="en-GB" sz="1350" dirty="0"/>
          </a:p>
        </p:txBody>
      </p:sp>
      <p:sp>
        <p:nvSpPr>
          <p:cNvPr id="37" name="TextBox 36">
            <a:extLst>
              <a:ext uri="{FF2B5EF4-FFF2-40B4-BE49-F238E27FC236}">
                <a16:creationId xmlns:a16="http://schemas.microsoft.com/office/drawing/2014/main" id="{B3F68D3A-37B3-040C-6230-3E5ECFEE77C3}"/>
              </a:ext>
            </a:extLst>
          </p:cNvPr>
          <p:cNvSpPr txBox="1"/>
          <p:nvPr/>
        </p:nvSpPr>
        <p:spPr>
          <a:xfrm>
            <a:off x="577072" y="3312011"/>
            <a:ext cx="1239601" cy="300082"/>
          </a:xfrm>
          <a:prstGeom prst="rect">
            <a:avLst/>
          </a:prstGeom>
          <a:noFill/>
        </p:spPr>
        <p:txBody>
          <a:bodyPr wrap="square" rtlCol="0">
            <a:spAutoFit/>
          </a:bodyPr>
          <a:lstStyle/>
          <a:p>
            <a:r>
              <a:rPr lang="en-GB" sz="1350" dirty="0"/>
              <a:t>:</a:t>
            </a:r>
            <a:r>
              <a:rPr lang="en-GB" sz="1350" dirty="0" err="1"/>
              <a:t>sentMessages</a:t>
            </a:r>
            <a:endParaRPr lang="en-GB" sz="1350" dirty="0"/>
          </a:p>
        </p:txBody>
      </p:sp>
      <p:cxnSp>
        <p:nvCxnSpPr>
          <p:cNvPr id="38" name="Straight Arrow Connector 37">
            <a:extLst>
              <a:ext uri="{FF2B5EF4-FFF2-40B4-BE49-F238E27FC236}">
                <a16:creationId xmlns:a16="http://schemas.microsoft.com/office/drawing/2014/main" id="{3BD4E005-BA58-FAD9-DB04-5FD3A12C41B1}"/>
              </a:ext>
            </a:extLst>
          </p:cNvPr>
          <p:cNvCxnSpPr>
            <a:cxnSpLocks/>
          </p:cNvCxnSpPr>
          <p:nvPr/>
        </p:nvCxnSpPr>
        <p:spPr>
          <a:xfrm flipH="1">
            <a:off x="2216776" y="1881447"/>
            <a:ext cx="1345860" cy="5045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B07E4E8-01CD-4F96-D98F-4F7E8AF5BE51}"/>
              </a:ext>
            </a:extLst>
          </p:cNvPr>
          <p:cNvSpPr txBox="1"/>
          <p:nvPr/>
        </p:nvSpPr>
        <p:spPr>
          <a:xfrm rot="20313562">
            <a:off x="2120560" y="1774396"/>
            <a:ext cx="1510925" cy="253916"/>
          </a:xfrm>
          <a:prstGeom prst="rect">
            <a:avLst/>
          </a:prstGeom>
          <a:noFill/>
        </p:spPr>
        <p:txBody>
          <a:bodyPr wrap="square" rtlCol="0">
            <a:spAutoFit/>
          </a:bodyPr>
          <a:lstStyle/>
          <a:p>
            <a:r>
              <a:rPr lang="en-GB" sz="1050" dirty="0"/>
              <a:t>1.2: store activity state()</a:t>
            </a:r>
          </a:p>
        </p:txBody>
      </p:sp>
      <p:cxnSp>
        <p:nvCxnSpPr>
          <p:cNvPr id="43" name="Straight Arrow Connector 42">
            <a:extLst>
              <a:ext uri="{FF2B5EF4-FFF2-40B4-BE49-F238E27FC236}">
                <a16:creationId xmlns:a16="http://schemas.microsoft.com/office/drawing/2014/main" id="{1582E0E1-B9C9-48B9-C7F5-EDB477B73BFF}"/>
              </a:ext>
            </a:extLst>
          </p:cNvPr>
          <p:cNvCxnSpPr>
            <a:cxnSpLocks/>
          </p:cNvCxnSpPr>
          <p:nvPr/>
        </p:nvCxnSpPr>
        <p:spPr>
          <a:xfrm flipH="1">
            <a:off x="2172176" y="2322718"/>
            <a:ext cx="1397772" cy="6032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146ABE5-0D69-B7DD-41ED-3D23166A36DF}"/>
              </a:ext>
            </a:extLst>
          </p:cNvPr>
          <p:cNvSpPr txBox="1"/>
          <p:nvPr/>
        </p:nvSpPr>
        <p:spPr>
          <a:xfrm rot="20251863">
            <a:off x="2104221" y="2271253"/>
            <a:ext cx="1626781" cy="253916"/>
          </a:xfrm>
          <a:prstGeom prst="rect">
            <a:avLst/>
          </a:prstGeom>
          <a:noFill/>
        </p:spPr>
        <p:txBody>
          <a:bodyPr wrap="square" rtlCol="0">
            <a:spAutoFit/>
          </a:bodyPr>
          <a:lstStyle/>
          <a:p>
            <a:r>
              <a:rPr lang="en-GB" sz="1050" dirty="0"/>
              <a:t>1.2: store sent message()</a:t>
            </a:r>
          </a:p>
        </p:txBody>
      </p:sp>
      <p:sp>
        <p:nvSpPr>
          <p:cNvPr id="39" name="Rounded Rectangle 38">
            <a:extLst>
              <a:ext uri="{FF2B5EF4-FFF2-40B4-BE49-F238E27FC236}">
                <a16:creationId xmlns:a16="http://schemas.microsoft.com/office/drawing/2014/main" id="{87E0679F-B8A1-9933-A278-CA8134BEA160}"/>
              </a:ext>
            </a:extLst>
          </p:cNvPr>
          <p:cNvSpPr/>
          <p:nvPr/>
        </p:nvSpPr>
        <p:spPr>
          <a:xfrm>
            <a:off x="233111" y="1695507"/>
            <a:ext cx="1983665" cy="2555634"/>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TextBox 43">
            <a:extLst>
              <a:ext uri="{FF2B5EF4-FFF2-40B4-BE49-F238E27FC236}">
                <a16:creationId xmlns:a16="http://schemas.microsoft.com/office/drawing/2014/main" id="{EE9532CE-AEE4-E710-F24B-883E883DC403}"/>
              </a:ext>
            </a:extLst>
          </p:cNvPr>
          <p:cNvSpPr txBox="1"/>
          <p:nvPr/>
        </p:nvSpPr>
        <p:spPr>
          <a:xfrm>
            <a:off x="276122" y="1766775"/>
            <a:ext cx="1626781" cy="253916"/>
          </a:xfrm>
          <a:prstGeom prst="rect">
            <a:avLst/>
          </a:prstGeom>
          <a:noFill/>
        </p:spPr>
        <p:txBody>
          <a:bodyPr wrap="square" rtlCol="0">
            <a:spAutoFit/>
          </a:bodyPr>
          <a:lstStyle/>
          <a:p>
            <a:r>
              <a:rPr lang="en-GB" sz="1050" dirty="0"/>
              <a:t>Transaction Boundary</a:t>
            </a:r>
          </a:p>
        </p:txBody>
      </p:sp>
      <p:sp>
        <p:nvSpPr>
          <p:cNvPr id="8" name="TextBox 7">
            <a:extLst>
              <a:ext uri="{FF2B5EF4-FFF2-40B4-BE49-F238E27FC236}">
                <a16:creationId xmlns:a16="http://schemas.microsoft.com/office/drawing/2014/main" id="{4CB73602-0665-F5A1-BEFC-B4A7949210D8}"/>
              </a:ext>
            </a:extLst>
          </p:cNvPr>
          <p:cNvSpPr txBox="1"/>
          <p:nvPr/>
        </p:nvSpPr>
        <p:spPr>
          <a:xfrm rot="18633556">
            <a:off x="6197230" y="3576601"/>
            <a:ext cx="949261" cy="253916"/>
          </a:xfrm>
          <a:prstGeom prst="rect">
            <a:avLst/>
          </a:prstGeom>
          <a:noFill/>
        </p:spPr>
        <p:txBody>
          <a:bodyPr wrap="square" rtlCol="0">
            <a:spAutoFit/>
          </a:bodyPr>
          <a:lstStyle/>
          <a:p>
            <a:r>
              <a:rPr lang="en-GB" sz="1050" dirty="0"/>
              <a:t>1.3* request()</a:t>
            </a:r>
          </a:p>
        </p:txBody>
      </p:sp>
      <p:cxnSp>
        <p:nvCxnSpPr>
          <p:cNvPr id="9" name="Straight Connector 8">
            <a:extLst>
              <a:ext uri="{FF2B5EF4-FFF2-40B4-BE49-F238E27FC236}">
                <a16:creationId xmlns:a16="http://schemas.microsoft.com/office/drawing/2014/main" id="{670E5CF2-A731-ACCF-A6F3-0169A6A201F1}"/>
              </a:ext>
            </a:extLst>
          </p:cNvPr>
          <p:cNvCxnSpPr>
            <a:cxnSpLocks/>
          </p:cNvCxnSpPr>
          <p:nvPr/>
        </p:nvCxnSpPr>
        <p:spPr>
          <a:xfrm flipV="1">
            <a:off x="5143162" y="2692073"/>
            <a:ext cx="2538360" cy="288591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FBFFA7C-B4A7-91A9-D0A1-5B21A2178021}"/>
              </a:ext>
            </a:extLst>
          </p:cNvPr>
          <p:cNvCxnSpPr>
            <a:cxnSpLocks/>
          </p:cNvCxnSpPr>
          <p:nvPr/>
        </p:nvCxnSpPr>
        <p:spPr>
          <a:xfrm flipV="1">
            <a:off x="6197500" y="3214749"/>
            <a:ext cx="680129" cy="7681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DC41FEAE-5792-0394-4BE2-23E8E15BF828}"/>
              </a:ext>
            </a:extLst>
          </p:cNvPr>
          <p:cNvSpPr/>
          <p:nvPr/>
        </p:nvSpPr>
        <p:spPr>
          <a:xfrm>
            <a:off x="3735090" y="5021114"/>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TextBox 19">
            <a:extLst>
              <a:ext uri="{FF2B5EF4-FFF2-40B4-BE49-F238E27FC236}">
                <a16:creationId xmlns:a16="http://schemas.microsoft.com/office/drawing/2014/main" id="{11D17912-FA47-F80B-CFA1-2CFE31223589}"/>
              </a:ext>
            </a:extLst>
          </p:cNvPr>
          <p:cNvSpPr txBox="1"/>
          <p:nvPr/>
        </p:nvSpPr>
        <p:spPr>
          <a:xfrm rot="2341168">
            <a:off x="1766763" y="4859962"/>
            <a:ext cx="1314116" cy="253916"/>
          </a:xfrm>
          <a:prstGeom prst="rect">
            <a:avLst/>
          </a:prstGeom>
          <a:noFill/>
        </p:spPr>
        <p:txBody>
          <a:bodyPr wrap="square" rtlCol="0">
            <a:spAutoFit/>
          </a:bodyPr>
          <a:lstStyle/>
          <a:p>
            <a:r>
              <a:rPr lang="en-GB" sz="1050" dirty="0"/>
              <a:t>1.2* read unsent()</a:t>
            </a:r>
          </a:p>
        </p:txBody>
      </p:sp>
      <p:cxnSp>
        <p:nvCxnSpPr>
          <p:cNvPr id="21" name="Straight Arrow Connector 20">
            <a:extLst>
              <a:ext uri="{FF2B5EF4-FFF2-40B4-BE49-F238E27FC236}">
                <a16:creationId xmlns:a16="http://schemas.microsoft.com/office/drawing/2014/main" id="{9877BDDF-D3EB-DF54-3657-688D37849453}"/>
              </a:ext>
            </a:extLst>
          </p:cNvPr>
          <p:cNvCxnSpPr>
            <a:cxnSpLocks/>
            <a:stCxn id="19" idx="1"/>
          </p:cNvCxnSpPr>
          <p:nvPr/>
        </p:nvCxnSpPr>
        <p:spPr>
          <a:xfrm flipH="1" flipV="1">
            <a:off x="1833400" y="4251141"/>
            <a:ext cx="1901690" cy="1318843"/>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A91BD27-AF09-DE53-32EA-8547DAD31732}"/>
              </a:ext>
            </a:extLst>
          </p:cNvPr>
          <p:cNvCxnSpPr>
            <a:cxnSpLocks/>
          </p:cNvCxnSpPr>
          <p:nvPr/>
        </p:nvCxnSpPr>
        <p:spPr>
          <a:xfrm>
            <a:off x="2117446" y="4146705"/>
            <a:ext cx="1617644" cy="1099958"/>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3A866A0-087C-9FB7-1BB9-052BAA7ADCCF}"/>
              </a:ext>
            </a:extLst>
          </p:cNvPr>
          <p:cNvSpPr txBox="1"/>
          <p:nvPr/>
        </p:nvSpPr>
        <p:spPr>
          <a:xfrm rot="2137972">
            <a:off x="2401548" y="4359066"/>
            <a:ext cx="1314116" cy="253916"/>
          </a:xfrm>
          <a:prstGeom prst="rect">
            <a:avLst/>
          </a:prstGeom>
          <a:noFill/>
        </p:spPr>
        <p:txBody>
          <a:bodyPr wrap="square" rtlCol="0">
            <a:spAutoFit/>
          </a:bodyPr>
          <a:lstStyle/>
          <a:p>
            <a:r>
              <a:rPr lang="en-GB" sz="1050" dirty="0"/>
              <a:t>1.4* mark sent()</a:t>
            </a:r>
          </a:p>
        </p:txBody>
      </p:sp>
      <p:sp>
        <p:nvSpPr>
          <p:cNvPr id="50" name="TextBox 49">
            <a:extLst>
              <a:ext uri="{FF2B5EF4-FFF2-40B4-BE49-F238E27FC236}">
                <a16:creationId xmlns:a16="http://schemas.microsoft.com/office/drawing/2014/main" id="{23FC7E93-D6B1-F63A-5DE8-D4AF5ACA5365}"/>
              </a:ext>
            </a:extLst>
          </p:cNvPr>
          <p:cNvSpPr txBox="1"/>
          <p:nvPr/>
        </p:nvSpPr>
        <p:spPr>
          <a:xfrm>
            <a:off x="3998346" y="5083340"/>
            <a:ext cx="952166" cy="300082"/>
          </a:xfrm>
          <a:prstGeom prst="rect">
            <a:avLst/>
          </a:prstGeom>
          <a:noFill/>
        </p:spPr>
        <p:txBody>
          <a:bodyPr wrap="square" rtlCol="0">
            <a:spAutoFit/>
          </a:bodyPr>
          <a:lstStyle/>
          <a:p>
            <a:r>
              <a:rPr lang="en-GB" sz="1350" dirty="0"/>
              <a:t>:sweeper</a:t>
            </a:r>
          </a:p>
        </p:txBody>
      </p:sp>
      <p:sp>
        <p:nvSpPr>
          <p:cNvPr id="5" name="TextBox 4">
            <a:extLst>
              <a:ext uri="{FF2B5EF4-FFF2-40B4-BE49-F238E27FC236}">
                <a16:creationId xmlns:a16="http://schemas.microsoft.com/office/drawing/2014/main" id="{96447434-ABC6-3D5C-B758-C234011237E8}"/>
              </a:ext>
            </a:extLst>
          </p:cNvPr>
          <p:cNvSpPr txBox="1"/>
          <p:nvPr/>
        </p:nvSpPr>
        <p:spPr>
          <a:xfrm>
            <a:off x="5735154" y="5090426"/>
            <a:ext cx="3354440"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sweeper keep trying until we succeed. Because we cannot know if the message failed to send, or the middleware failed to acknowledge our send, we may resend a message that has been sent.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At Least Once.</a:t>
            </a:r>
          </a:p>
        </p:txBody>
      </p:sp>
      <p:cxnSp>
        <p:nvCxnSpPr>
          <p:cNvPr id="7" name="Straight Arrow Connector 6">
            <a:extLst>
              <a:ext uri="{FF2B5EF4-FFF2-40B4-BE49-F238E27FC236}">
                <a16:creationId xmlns:a16="http://schemas.microsoft.com/office/drawing/2014/main" id="{E48746D8-36FD-FA12-3DB4-F3928313A749}"/>
              </a:ext>
            </a:extLst>
          </p:cNvPr>
          <p:cNvCxnSpPr>
            <a:cxnSpLocks/>
            <a:endCxn id="19" idx="3"/>
          </p:cNvCxnSpPr>
          <p:nvPr/>
        </p:nvCxnSpPr>
        <p:spPr>
          <a:xfrm flipH="1" flipV="1">
            <a:off x="5114855" y="5569984"/>
            <a:ext cx="837141" cy="1898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1977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8B3C6E4C-97A5-904E-54D4-1F4F27E928BD}"/>
              </a:ext>
            </a:extLst>
          </p:cNvPr>
          <p:cNvSpPr/>
          <p:nvPr/>
        </p:nvSpPr>
        <p:spPr>
          <a:xfrm>
            <a:off x="2686568" y="1890890"/>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Reliable Messaging - Idempotency</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62</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5748570" y="1646198"/>
            <a:ext cx="1626781" cy="29304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cxnSp>
        <p:nvCxnSpPr>
          <p:cNvPr id="7" name="Straight Connector 6">
            <a:extLst>
              <a:ext uri="{FF2B5EF4-FFF2-40B4-BE49-F238E27FC236}">
                <a16:creationId xmlns:a16="http://schemas.microsoft.com/office/drawing/2014/main" id="{C01736F5-EC55-3015-81EE-12C23DB42F9B}"/>
              </a:ext>
            </a:extLst>
          </p:cNvPr>
          <p:cNvCxnSpPr>
            <a:cxnSpLocks/>
          </p:cNvCxnSpPr>
          <p:nvPr/>
        </p:nvCxnSpPr>
        <p:spPr>
          <a:xfrm>
            <a:off x="4094333" y="2282569"/>
            <a:ext cx="159340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CD75F59-996C-2244-62BA-6745712542DA}"/>
              </a:ext>
            </a:extLst>
          </p:cNvPr>
          <p:cNvCxnSpPr/>
          <p:nvPr/>
        </p:nvCxnSpPr>
        <p:spPr>
          <a:xfrm>
            <a:off x="4367778" y="2098311"/>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6256937-FF21-F411-3081-E996B809F7A4}"/>
              </a:ext>
            </a:extLst>
          </p:cNvPr>
          <p:cNvSpPr txBox="1"/>
          <p:nvPr/>
        </p:nvSpPr>
        <p:spPr>
          <a:xfrm>
            <a:off x="2850032" y="1956622"/>
            <a:ext cx="1020527" cy="300082"/>
          </a:xfrm>
          <a:prstGeom prst="rect">
            <a:avLst/>
          </a:prstGeom>
          <a:noFill/>
        </p:spPr>
        <p:txBody>
          <a:bodyPr wrap="square" rtlCol="0">
            <a:spAutoFit/>
          </a:bodyPr>
          <a:lstStyle/>
          <a:p>
            <a:r>
              <a:rPr lang="en-GB" sz="1350" dirty="0"/>
              <a:t>:requestor</a:t>
            </a:r>
          </a:p>
        </p:txBody>
      </p:sp>
      <p:sp>
        <p:nvSpPr>
          <p:cNvPr id="10" name="TextBox 9">
            <a:extLst>
              <a:ext uri="{FF2B5EF4-FFF2-40B4-BE49-F238E27FC236}">
                <a16:creationId xmlns:a16="http://schemas.microsoft.com/office/drawing/2014/main" id="{85A781DF-AB8C-3BEA-D391-CDA7A46B6330}"/>
              </a:ext>
            </a:extLst>
          </p:cNvPr>
          <p:cNvSpPr txBox="1"/>
          <p:nvPr/>
        </p:nvSpPr>
        <p:spPr>
          <a:xfrm>
            <a:off x="6142342" y="1715933"/>
            <a:ext cx="931564" cy="300082"/>
          </a:xfrm>
          <a:prstGeom prst="rect">
            <a:avLst/>
          </a:prstGeom>
          <a:noFill/>
        </p:spPr>
        <p:txBody>
          <a:bodyPr wrap="square" rtlCol="0">
            <a:spAutoFit/>
          </a:bodyPr>
          <a:lstStyle/>
          <a:p>
            <a:r>
              <a:rPr lang="en-GB" sz="1350" dirty="0"/>
              <a:t>: provider</a:t>
            </a:r>
          </a:p>
        </p:txBody>
      </p:sp>
      <p:sp>
        <p:nvSpPr>
          <p:cNvPr id="11" name="TextBox 10">
            <a:extLst>
              <a:ext uri="{FF2B5EF4-FFF2-40B4-BE49-F238E27FC236}">
                <a16:creationId xmlns:a16="http://schemas.microsoft.com/office/drawing/2014/main" id="{59F96DF5-C6A6-4DF7-7072-BB811B7ED761}"/>
              </a:ext>
            </a:extLst>
          </p:cNvPr>
          <p:cNvSpPr txBox="1"/>
          <p:nvPr/>
        </p:nvSpPr>
        <p:spPr>
          <a:xfrm>
            <a:off x="4292639" y="1814571"/>
            <a:ext cx="1319175" cy="253916"/>
          </a:xfrm>
          <a:prstGeom prst="rect">
            <a:avLst/>
          </a:prstGeom>
          <a:noFill/>
        </p:spPr>
        <p:txBody>
          <a:bodyPr wrap="square" rtlCol="0">
            <a:spAutoFit/>
          </a:bodyPr>
          <a:lstStyle/>
          <a:p>
            <a:r>
              <a:rPr lang="en-GB" sz="1050" dirty="0"/>
              <a:t>1.1* request()</a:t>
            </a:r>
          </a:p>
        </p:txBody>
      </p:sp>
      <p:sp>
        <p:nvSpPr>
          <p:cNvPr id="25" name="Oval 24">
            <a:extLst>
              <a:ext uri="{FF2B5EF4-FFF2-40B4-BE49-F238E27FC236}">
                <a16:creationId xmlns:a16="http://schemas.microsoft.com/office/drawing/2014/main" id="{CB09CFEC-FBCB-404D-849B-968D45587F6E}"/>
              </a:ext>
            </a:extLst>
          </p:cNvPr>
          <p:cNvSpPr/>
          <p:nvPr/>
        </p:nvSpPr>
        <p:spPr>
          <a:xfrm>
            <a:off x="6389087" y="2196698"/>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6356429" y="4249830"/>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p:cNvCxnSpPr>
          <p:nvPr/>
        </p:nvCxnSpPr>
        <p:spPr>
          <a:xfrm>
            <a:off x="6491141" y="2368441"/>
            <a:ext cx="0" cy="185961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BEAA40CC-B63D-6686-F37F-0B88386C5CE2}"/>
              </a:ext>
            </a:extLst>
          </p:cNvPr>
          <p:cNvSpPr txBox="1"/>
          <p:nvPr/>
        </p:nvSpPr>
        <p:spPr>
          <a:xfrm>
            <a:off x="1217560" y="3661695"/>
            <a:ext cx="3354440"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of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At Least Once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we may receive the same message multiple times.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Idempotency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provides reliability when there are no side-affects from us processing that message multiple times.</a:t>
            </a:r>
          </a:p>
        </p:txBody>
      </p:sp>
      <p:cxnSp>
        <p:nvCxnSpPr>
          <p:cNvPr id="49" name="Straight Arrow Connector 48">
            <a:extLst>
              <a:ext uri="{FF2B5EF4-FFF2-40B4-BE49-F238E27FC236}">
                <a16:creationId xmlns:a16="http://schemas.microsoft.com/office/drawing/2014/main" id="{F2C9BBDC-56AC-AB02-C74E-8955FEAD5AC5}"/>
              </a:ext>
            </a:extLst>
          </p:cNvPr>
          <p:cNvCxnSpPr>
            <a:cxnSpLocks/>
            <a:endCxn id="13" idx="2"/>
          </p:cNvCxnSpPr>
          <p:nvPr/>
        </p:nvCxnSpPr>
        <p:spPr>
          <a:xfrm flipV="1">
            <a:off x="2802157" y="2988630"/>
            <a:ext cx="574294" cy="7111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FBA3B40-20AA-F0EB-9913-61DAEC47E177}"/>
              </a:ext>
            </a:extLst>
          </p:cNvPr>
          <p:cNvCxnSpPr/>
          <p:nvPr/>
        </p:nvCxnSpPr>
        <p:spPr>
          <a:xfrm>
            <a:off x="4367778" y="170252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41F909A-A5C2-CEE0-C1D4-99359C2C6392}"/>
              </a:ext>
            </a:extLst>
          </p:cNvPr>
          <p:cNvSpPr txBox="1"/>
          <p:nvPr/>
        </p:nvSpPr>
        <p:spPr>
          <a:xfrm>
            <a:off x="4292639" y="1418785"/>
            <a:ext cx="1319175" cy="253916"/>
          </a:xfrm>
          <a:prstGeom prst="rect">
            <a:avLst/>
          </a:prstGeom>
          <a:noFill/>
        </p:spPr>
        <p:txBody>
          <a:bodyPr wrap="square" rtlCol="0">
            <a:spAutoFit/>
          </a:bodyPr>
          <a:lstStyle/>
          <a:p>
            <a:r>
              <a:rPr lang="en-GB" sz="1050" dirty="0"/>
              <a:t>1.1* request()</a:t>
            </a:r>
          </a:p>
        </p:txBody>
      </p:sp>
    </p:spTree>
    <p:extLst>
      <p:ext uri="{BB962C8B-B14F-4D97-AF65-F5344CB8AC3E}">
        <p14:creationId xmlns:p14="http://schemas.microsoft.com/office/powerpoint/2010/main" val="25165554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Reliable Messaging - Inbox</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63</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5748570" y="1646198"/>
            <a:ext cx="1626781" cy="29304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TextBox 9">
            <a:extLst>
              <a:ext uri="{FF2B5EF4-FFF2-40B4-BE49-F238E27FC236}">
                <a16:creationId xmlns:a16="http://schemas.microsoft.com/office/drawing/2014/main" id="{85A781DF-AB8C-3BEA-D391-CDA7A46B6330}"/>
              </a:ext>
            </a:extLst>
          </p:cNvPr>
          <p:cNvSpPr txBox="1"/>
          <p:nvPr/>
        </p:nvSpPr>
        <p:spPr>
          <a:xfrm>
            <a:off x="6142342" y="1715933"/>
            <a:ext cx="931564" cy="300082"/>
          </a:xfrm>
          <a:prstGeom prst="rect">
            <a:avLst/>
          </a:prstGeom>
          <a:noFill/>
        </p:spPr>
        <p:txBody>
          <a:bodyPr wrap="square" rtlCol="0">
            <a:spAutoFit/>
          </a:bodyPr>
          <a:lstStyle/>
          <a:p>
            <a:r>
              <a:rPr lang="en-GB" sz="1350" dirty="0"/>
              <a:t>: provider</a:t>
            </a:r>
          </a:p>
        </p:txBody>
      </p:sp>
      <p:sp>
        <p:nvSpPr>
          <p:cNvPr id="25" name="Oval 24">
            <a:extLst>
              <a:ext uri="{FF2B5EF4-FFF2-40B4-BE49-F238E27FC236}">
                <a16:creationId xmlns:a16="http://schemas.microsoft.com/office/drawing/2014/main" id="{CB09CFEC-FBCB-404D-849B-968D45587F6E}"/>
              </a:ext>
            </a:extLst>
          </p:cNvPr>
          <p:cNvSpPr/>
          <p:nvPr/>
        </p:nvSpPr>
        <p:spPr>
          <a:xfrm>
            <a:off x="6389087" y="2196698"/>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6356429" y="4249830"/>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p:cNvCxnSpPr>
          <p:nvPr/>
        </p:nvCxnSpPr>
        <p:spPr>
          <a:xfrm>
            <a:off x="6491141" y="2368441"/>
            <a:ext cx="0" cy="185961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2885948" y="4266951"/>
            <a:ext cx="1762136"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7" name="TextBox 36">
            <a:extLst>
              <a:ext uri="{FF2B5EF4-FFF2-40B4-BE49-F238E27FC236}">
                <a16:creationId xmlns:a16="http://schemas.microsoft.com/office/drawing/2014/main" id="{B3F68D3A-37B3-040C-6230-3E5ECFEE77C3}"/>
              </a:ext>
            </a:extLst>
          </p:cNvPr>
          <p:cNvSpPr txBox="1"/>
          <p:nvPr/>
        </p:nvSpPr>
        <p:spPr>
          <a:xfrm>
            <a:off x="2985759" y="4320602"/>
            <a:ext cx="1562513" cy="300082"/>
          </a:xfrm>
          <a:prstGeom prst="rect">
            <a:avLst/>
          </a:prstGeom>
          <a:noFill/>
        </p:spPr>
        <p:txBody>
          <a:bodyPr wrap="square" rtlCol="0">
            <a:spAutoFit/>
          </a:bodyPr>
          <a:lstStyle/>
          <a:p>
            <a:r>
              <a:rPr lang="en-GB" sz="1350" dirty="0"/>
              <a:t>:</a:t>
            </a:r>
            <a:r>
              <a:rPr lang="en-GB" sz="1350" dirty="0" err="1"/>
              <a:t>receivedMessages</a:t>
            </a:r>
            <a:endParaRPr lang="en-GB" sz="1350" dirty="0"/>
          </a:p>
        </p:txBody>
      </p:sp>
      <p:sp>
        <p:nvSpPr>
          <p:cNvPr id="46" name="TextBox 45">
            <a:extLst>
              <a:ext uri="{FF2B5EF4-FFF2-40B4-BE49-F238E27FC236}">
                <a16:creationId xmlns:a16="http://schemas.microsoft.com/office/drawing/2014/main" id="{8146ABE5-0D69-B7DD-41ED-3D23166A36DF}"/>
              </a:ext>
            </a:extLst>
          </p:cNvPr>
          <p:cNvSpPr txBox="1"/>
          <p:nvPr/>
        </p:nvSpPr>
        <p:spPr>
          <a:xfrm rot="19453747">
            <a:off x="3994636" y="3159769"/>
            <a:ext cx="1626781" cy="253916"/>
          </a:xfrm>
          <a:prstGeom prst="rect">
            <a:avLst/>
          </a:prstGeom>
          <a:noFill/>
        </p:spPr>
        <p:txBody>
          <a:bodyPr wrap="square" rtlCol="0">
            <a:spAutoFit/>
          </a:bodyPr>
          <a:lstStyle/>
          <a:p>
            <a:r>
              <a:rPr lang="en-GB" sz="1050" dirty="0"/>
              <a:t>1.2: write message()</a:t>
            </a:r>
          </a:p>
        </p:txBody>
      </p:sp>
      <p:sp>
        <p:nvSpPr>
          <p:cNvPr id="48" name="TextBox 47">
            <a:extLst>
              <a:ext uri="{FF2B5EF4-FFF2-40B4-BE49-F238E27FC236}">
                <a16:creationId xmlns:a16="http://schemas.microsoft.com/office/drawing/2014/main" id="{BEAA40CC-B63D-6686-F37F-0B88386C5CE2}"/>
              </a:ext>
            </a:extLst>
          </p:cNvPr>
          <p:cNvSpPr txBox="1"/>
          <p:nvPr/>
        </p:nvSpPr>
        <p:spPr>
          <a:xfrm>
            <a:off x="522207" y="5247514"/>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of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At Least Once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to ensure that we have not already processed a message, we use a store seen messages, an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Inbox</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49" name="Straight Arrow Connector 48">
            <a:extLst>
              <a:ext uri="{FF2B5EF4-FFF2-40B4-BE49-F238E27FC236}">
                <a16:creationId xmlns:a16="http://schemas.microsoft.com/office/drawing/2014/main" id="{F2C9BBDC-56AC-AB02-C74E-8955FEAD5AC5}"/>
              </a:ext>
            </a:extLst>
          </p:cNvPr>
          <p:cNvCxnSpPr>
            <a:cxnSpLocks/>
            <a:stCxn id="48" idx="0"/>
          </p:cNvCxnSpPr>
          <p:nvPr/>
        </p:nvCxnSpPr>
        <p:spPr>
          <a:xfrm flipV="1">
            <a:off x="2199427" y="4849804"/>
            <a:ext cx="1084255" cy="3977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199A967-179E-7993-452E-D0440D70B4C9}"/>
              </a:ext>
            </a:extLst>
          </p:cNvPr>
          <p:cNvCxnSpPr>
            <a:cxnSpLocks/>
            <a:endCxn id="34" idx="0"/>
          </p:cNvCxnSpPr>
          <p:nvPr/>
        </p:nvCxnSpPr>
        <p:spPr>
          <a:xfrm flipH="1">
            <a:off x="3767016" y="2911139"/>
            <a:ext cx="1970747" cy="1355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B640264F-BC38-199A-9D60-C70B8773FC06}"/>
              </a:ext>
            </a:extLst>
          </p:cNvPr>
          <p:cNvSpPr/>
          <p:nvPr/>
        </p:nvSpPr>
        <p:spPr>
          <a:xfrm>
            <a:off x="2737063" y="1733508"/>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cxnSp>
        <p:nvCxnSpPr>
          <p:cNvPr id="13" name="Straight Connector 12">
            <a:extLst>
              <a:ext uri="{FF2B5EF4-FFF2-40B4-BE49-F238E27FC236}">
                <a16:creationId xmlns:a16="http://schemas.microsoft.com/office/drawing/2014/main" id="{0B679C32-B810-CFE5-B880-6AF4924475AE}"/>
              </a:ext>
            </a:extLst>
          </p:cNvPr>
          <p:cNvCxnSpPr>
            <a:cxnSpLocks/>
          </p:cNvCxnSpPr>
          <p:nvPr/>
        </p:nvCxnSpPr>
        <p:spPr>
          <a:xfrm>
            <a:off x="4144828" y="2125187"/>
            <a:ext cx="159340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76B1AC4-026A-0F02-797F-B8364F57E5A7}"/>
              </a:ext>
            </a:extLst>
          </p:cNvPr>
          <p:cNvCxnSpPr/>
          <p:nvPr/>
        </p:nvCxnSpPr>
        <p:spPr>
          <a:xfrm>
            <a:off x="4418273" y="19409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DE0033-7180-5752-2452-408AAC19D7B6}"/>
              </a:ext>
            </a:extLst>
          </p:cNvPr>
          <p:cNvCxnSpPr/>
          <p:nvPr/>
        </p:nvCxnSpPr>
        <p:spPr>
          <a:xfrm>
            <a:off x="4418273" y="154514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2BD8406-6301-E3D0-35E1-9DAE67FF37D8}"/>
              </a:ext>
            </a:extLst>
          </p:cNvPr>
          <p:cNvSpPr txBox="1"/>
          <p:nvPr/>
        </p:nvSpPr>
        <p:spPr>
          <a:xfrm>
            <a:off x="4343134" y="1261403"/>
            <a:ext cx="1319175" cy="253916"/>
          </a:xfrm>
          <a:prstGeom prst="rect">
            <a:avLst/>
          </a:prstGeom>
          <a:noFill/>
        </p:spPr>
        <p:txBody>
          <a:bodyPr wrap="square" rtlCol="0">
            <a:spAutoFit/>
          </a:bodyPr>
          <a:lstStyle/>
          <a:p>
            <a:r>
              <a:rPr lang="en-GB" sz="1050" dirty="0"/>
              <a:t>1.1* request()</a:t>
            </a:r>
          </a:p>
        </p:txBody>
      </p:sp>
      <p:sp>
        <p:nvSpPr>
          <p:cNvPr id="17" name="TextBox 16">
            <a:extLst>
              <a:ext uri="{FF2B5EF4-FFF2-40B4-BE49-F238E27FC236}">
                <a16:creationId xmlns:a16="http://schemas.microsoft.com/office/drawing/2014/main" id="{9CA79DDE-3A3B-CAD1-6C5B-28BEB1AA98A0}"/>
              </a:ext>
            </a:extLst>
          </p:cNvPr>
          <p:cNvSpPr txBox="1"/>
          <p:nvPr/>
        </p:nvSpPr>
        <p:spPr>
          <a:xfrm>
            <a:off x="2856120" y="1843666"/>
            <a:ext cx="1020527" cy="300082"/>
          </a:xfrm>
          <a:prstGeom prst="rect">
            <a:avLst/>
          </a:prstGeom>
          <a:noFill/>
        </p:spPr>
        <p:txBody>
          <a:bodyPr wrap="square" rtlCol="0">
            <a:spAutoFit/>
          </a:bodyPr>
          <a:lstStyle/>
          <a:p>
            <a:r>
              <a:rPr lang="en-GB" sz="1350" dirty="0"/>
              <a:t>:requestor</a:t>
            </a:r>
          </a:p>
        </p:txBody>
      </p:sp>
      <p:sp>
        <p:nvSpPr>
          <p:cNvPr id="18" name="TextBox 17">
            <a:extLst>
              <a:ext uri="{FF2B5EF4-FFF2-40B4-BE49-F238E27FC236}">
                <a16:creationId xmlns:a16="http://schemas.microsoft.com/office/drawing/2014/main" id="{B17D3653-8958-CA14-D11A-9FA4E3A4FBCF}"/>
              </a:ext>
            </a:extLst>
          </p:cNvPr>
          <p:cNvSpPr txBox="1"/>
          <p:nvPr/>
        </p:nvSpPr>
        <p:spPr>
          <a:xfrm>
            <a:off x="4298727" y="1701615"/>
            <a:ext cx="1319175" cy="253916"/>
          </a:xfrm>
          <a:prstGeom prst="rect">
            <a:avLst/>
          </a:prstGeom>
          <a:noFill/>
        </p:spPr>
        <p:txBody>
          <a:bodyPr wrap="square" rtlCol="0">
            <a:spAutoFit/>
          </a:bodyPr>
          <a:lstStyle/>
          <a:p>
            <a:r>
              <a:rPr lang="en-GB" sz="1050" dirty="0"/>
              <a:t>1.4* request()</a:t>
            </a:r>
          </a:p>
        </p:txBody>
      </p:sp>
      <p:cxnSp>
        <p:nvCxnSpPr>
          <p:cNvPr id="22" name="Straight Arrow Connector 21">
            <a:extLst>
              <a:ext uri="{FF2B5EF4-FFF2-40B4-BE49-F238E27FC236}">
                <a16:creationId xmlns:a16="http://schemas.microsoft.com/office/drawing/2014/main" id="{AB734304-60E2-F12A-370E-D016029058C6}"/>
              </a:ext>
            </a:extLst>
          </p:cNvPr>
          <p:cNvCxnSpPr>
            <a:cxnSpLocks/>
          </p:cNvCxnSpPr>
          <p:nvPr/>
        </p:nvCxnSpPr>
        <p:spPr>
          <a:xfrm flipV="1">
            <a:off x="4179771" y="3224863"/>
            <a:ext cx="1591572" cy="10249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8989F07-EBF7-E380-7731-FF5E7DEC6E79}"/>
              </a:ext>
            </a:extLst>
          </p:cNvPr>
          <p:cNvSpPr txBox="1"/>
          <p:nvPr/>
        </p:nvSpPr>
        <p:spPr>
          <a:xfrm rot="19453747">
            <a:off x="4419779" y="3706203"/>
            <a:ext cx="1626781" cy="253916"/>
          </a:xfrm>
          <a:prstGeom prst="rect">
            <a:avLst/>
          </a:prstGeom>
          <a:noFill/>
        </p:spPr>
        <p:txBody>
          <a:bodyPr wrap="square" rtlCol="0">
            <a:spAutoFit/>
          </a:bodyPr>
          <a:lstStyle/>
          <a:p>
            <a:r>
              <a:rPr lang="en-GB" sz="1050" dirty="0"/>
              <a:t>1.3: lookup message()</a:t>
            </a:r>
          </a:p>
        </p:txBody>
      </p:sp>
    </p:spTree>
    <p:extLst>
      <p:ext uri="{BB962C8B-B14F-4D97-AF65-F5344CB8AC3E}">
        <p14:creationId xmlns:p14="http://schemas.microsoft.com/office/powerpoint/2010/main" val="36347722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Reliable Messaging – Once Only</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64</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5748570" y="1646198"/>
            <a:ext cx="1626781" cy="29304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TextBox 9">
            <a:extLst>
              <a:ext uri="{FF2B5EF4-FFF2-40B4-BE49-F238E27FC236}">
                <a16:creationId xmlns:a16="http://schemas.microsoft.com/office/drawing/2014/main" id="{85A781DF-AB8C-3BEA-D391-CDA7A46B6330}"/>
              </a:ext>
            </a:extLst>
          </p:cNvPr>
          <p:cNvSpPr txBox="1"/>
          <p:nvPr/>
        </p:nvSpPr>
        <p:spPr>
          <a:xfrm>
            <a:off x="6142342" y="1715933"/>
            <a:ext cx="931564" cy="300082"/>
          </a:xfrm>
          <a:prstGeom prst="rect">
            <a:avLst/>
          </a:prstGeom>
          <a:noFill/>
        </p:spPr>
        <p:txBody>
          <a:bodyPr wrap="square" rtlCol="0">
            <a:spAutoFit/>
          </a:bodyPr>
          <a:lstStyle/>
          <a:p>
            <a:r>
              <a:rPr lang="en-GB" sz="1350" dirty="0"/>
              <a:t>: provider</a:t>
            </a:r>
          </a:p>
        </p:txBody>
      </p:sp>
      <p:sp>
        <p:nvSpPr>
          <p:cNvPr id="25" name="Oval 24">
            <a:extLst>
              <a:ext uri="{FF2B5EF4-FFF2-40B4-BE49-F238E27FC236}">
                <a16:creationId xmlns:a16="http://schemas.microsoft.com/office/drawing/2014/main" id="{CB09CFEC-FBCB-404D-849B-968D45587F6E}"/>
              </a:ext>
            </a:extLst>
          </p:cNvPr>
          <p:cNvSpPr/>
          <p:nvPr/>
        </p:nvSpPr>
        <p:spPr>
          <a:xfrm>
            <a:off x="6389087" y="2196698"/>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6356429" y="4249830"/>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p:cNvCxnSpPr>
          <p:nvPr/>
        </p:nvCxnSpPr>
        <p:spPr>
          <a:xfrm>
            <a:off x="6491141" y="2368441"/>
            <a:ext cx="0" cy="185961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2885948" y="4266951"/>
            <a:ext cx="1762136"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7" name="TextBox 36">
            <a:extLst>
              <a:ext uri="{FF2B5EF4-FFF2-40B4-BE49-F238E27FC236}">
                <a16:creationId xmlns:a16="http://schemas.microsoft.com/office/drawing/2014/main" id="{B3F68D3A-37B3-040C-6230-3E5ECFEE77C3}"/>
              </a:ext>
            </a:extLst>
          </p:cNvPr>
          <p:cNvSpPr txBox="1"/>
          <p:nvPr/>
        </p:nvSpPr>
        <p:spPr>
          <a:xfrm>
            <a:off x="2985759" y="4320602"/>
            <a:ext cx="1562513" cy="300082"/>
          </a:xfrm>
          <a:prstGeom prst="rect">
            <a:avLst/>
          </a:prstGeom>
          <a:noFill/>
        </p:spPr>
        <p:txBody>
          <a:bodyPr wrap="square" rtlCol="0">
            <a:spAutoFit/>
          </a:bodyPr>
          <a:lstStyle/>
          <a:p>
            <a:r>
              <a:rPr lang="en-GB" sz="1350" dirty="0"/>
              <a:t>:</a:t>
            </a:r>
            <a:r>
              <a:rPr lang="en-GB" sz="1350" dirty="0" err="1"/>
              <a:t>receivedMessages</a:t>
            </a:r>
            <a:endParaRPr lang="en-GB" sz="1350" dirty="0"/>
          </a:p>
        </p:txBody>
      </p:sp>
      <p:sp>
        <p:nvSpPr>
          <p:cNvPr id="46" name="TextBox 45">
            <a:extLst>
              <a:ext uri="{FF2B5EF4-FFF2-40B4-BE49-F238E27FC236}">
                <a16:creationId xmlns:a16="http://schemas.microsoft.com/office/drawing/2014/main" id="{8146ABE5-0D69-B7DD-41ED-3D23166A36DF}"/>
              </a:ext>
            </a:extLst>
          </p:cNvPr>
          <p:cNvSpPr txBox="1"/>
          <p:nvPr/>
        </p:nvSpPr>
        <p:spPr>
          <a:xfrm rot="19453747">
            <a:off x="3994636" y="3159769"/>
            <a:ext cx="1626781" cy="253916"/>
          </a:xfrm>
          <a:prstGeom prst="rect">
            <a:avLst/>
          </a:prstGeom>
          <a:noFill/>
        </p:spPr>
        <p:txBody>
          <a:bodyPr wrap="square" rtlCol="0">
            <a:spAutoFit/>
          </a:bodyPr>
          <a:lstStyle/>
          <a:p>
            <a:r>
              <a:rPr lang="en-GB" sz="1050" dirty="0"/>
              <a:t>1.2: write message()</a:t>
            </a:r>
          </a:p>
        </p:txBody>
      </p:sp>
      <p:sp>
        <p:nvSpPr>
          <p:cNvPr id="48" name="TextBox 47">
            <a:extLst>
              <a:ext uri="{FF2B5EF4-FFF2-40B4-BE49-F238E27FC236}">
                <a16:creationId xmlns:a16="http://schemas.microsoft.com/office/drawing/2014/main" id="{BEAA40CC-B63D-6686-F37F-0B88386C5CE2}"/>
              </a:ext>
            </a:extLst>
          </p:cNvPr>
          <p:cNvSpPr txBox="1"/>
          <p:nvPr/>
        </p:nvSpPr>
        <p:spPr>
          <a:xfrm>
            <a:off x="522207" y="5247514"/>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an Inbox filters out duplicates, we can turn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At Least Once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into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Once Only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49" name="Straight Arrow Connector 48">
            <a:extLst>
              <a:ext uri="{FF2B5EF4-FFF2-40B4-BE49-F238E27FC236}">
                <a16:creationId xmlns:a16="http://schemas.microsoft.com/office/drawing/2014/main" id="{F2C9BBDC-56AC-AB02-C74E-8955FEAD5AC5}"/>
              </a:ext>
            </a:extLst>
          </p:cNvPr>
          <p:cNvCxnSpPr>
            <a:cxnSpLocks/>
            <a:stCxn id="48" idx="0"/>
          </p:cNvCxnSpPr>
          <p:nvPr/>
        </p:nvCxnSpPr>
        <p:spPr>
          <a:xfrm flipV="1">
            <a:off x="2199427" y="4849804"/>
            <a:ext cx="1084255" cy="3977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199A967-179E-7993-452E-D0440D70B4C9}"/>
              </a:ext>
            </a:extLst>
          </p:cNvPr>
          <p:cNvCxnSpPr>
            <a:cxnSpLocks/>
            <a:endCxn id="34" idx="0"/>
          </p:cNvCxnSpPr>
          <p:nvPr/>
        </p:nvCxnSpPr>
        <p:spPr>
          <a:xfrm flipH="1">
            <a:off x="3767016" y="2911139"/>
            <a:ext cx="1970747" cy="1355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B640264F-BC38-199A-9D60-C70B8773FC06}"/>
              </a:ext>
            </a:extLst>
          </p:cNvPr>
          <p:cNvSpPr/>
          <p:nvPr/>
        </p:nvSpPr>
        <p:spPr>
          <a:xfrm>
            <a:off x="2737063" y="1733508"/>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cxnSp>
        <p:nvCxnSpPr>
          <p:cNvPr id="13" name="Straight Connector 12">
            <a:extLst>
              <a:ext uri="{FF2B5EF4-FFF2-40B4-BE49-F238E27FC236}">
                <a16:creationId xmlns:a16="http://schemas.microsoft.com/office/drawing/2014/main" id="{0B679C32-B810-CFE5-B880-6AF4924475AE}"/>
              </a:ext>
            </a:extLst>
          </p:cNvPr>
          <p:cNvCxnSpPr>
            <a:cxnSpLocks/>
          </p:cNvCxnSpPr>
          <p:nvPr/>
        </p:nvCxnSpPr>
        <p:spPr>
          <a:xfrm>
            <a:off x="4144828" y="2125187"/>
            <a:ext cx="159340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76B1AC4-026A-0F02-797F-B8364F57E5A7}"/>
              </a:ext>
            </a:extLst>
          </p:cNvPr>
          <p:cNvCxnSpPr/>
          <p:nvPr/>
        </p:nvCxnSpPr>
        <p:spPr>
          <a:xfrm>
            <a:off x="4418273" y="19409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DE0033-7180-5752-2452-408AAC19D7B6}"/>
              </a:ext>
            </a:extLst>
          </p:cNvPr>
          <p:cNvCxnSpPr/>
          <p:nvPr/>
        </p:nvCxnSpPr>
        <p:spPr>
          <a:xfrm>
            <a:off x="4418273" y="154514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2BD8406-6301-E3D0-35E1-9DAE67FF37D8}"/>
              </a:ext>
            </a:extLst>
          </p:cNvPr>
          <p:cNvSpPr txBox="1"/>
          <p:nvPr/>
        </p:nvSpPr>
        <p:spPr>
          <a:xfrm>
            <a:off x="4343134" y="1261403"/>
            <a:ext cx="1319175" cy="253916"/>
          </a:xfrm>
          <a:prstGeom prst="rect">
            <a:avLst/>
          </a:prstGeom>
          <a:noFill/>
        </p:spPr>
        <p:txBody>
          <a:bodyPr wrap="square" rtlCol="0">
            <a:spAutoFit/>
          </a:bodyPr>
          <a:lstStyle/>
          <a:p>
            <a:r>
              <a:rPr lang="en-GB" sz="1050" dirty="0"/>
              <a:t>1.1* request()</a:t>
            </a:r>
          </a:p>
        </p:txBody>
      </p:sp>
      <p:sp>
        <p:nvSpPr>
          <p:cNvPr id="17" name="TextBox 16">
            <a:extLst>
              <a:ext uri="{FF2B5EF4-FFF2-40B4-BE49-F238E27FC236}">
                <a16:creationId xmlns:a16="http://schemas.microsoft.com/office/drawing/2014/main" id="{9CA79DDE-3A3B-CAD1-6C5B-28BEB1AA98A0}"/>
              </a:ext>
            </a:extLst>
          </p:cNvPr>
          <p:cNvSpPr txBox="1"/>
          <p:nvPr/>
        </p:nvSpPr>
        <p:spPr>
          <a:xfrm>
            <a:off x="2856120" y="1843666"/>
            <a:ext cx="1020527" cy="300082"/>
          </a:xfrm>
          <a:prstGeom prst="rect">
            <a:avLst/>
          </a:prstGeom>
          <a:noFill/>
        </p:spPr>
        <p:txBody>
          <a:bodyPr wrap="square" rtlCol="0">
            <a:spAutoFit/>
          </a:bodyPr>
          <a:lstStyle/>
          <a:p>
            <a:r>
              <a:rPr lang="en-GB" sz="1350" dirty="0"/>
              <a:t>:requestor</a:t>
            </a:r>
          </a:p>
        </p:txBody>
      </p:sp>
      <p:sp>
        <p:nvSpPr>
          <p:cNvPr id="18" name="TextBox 17">
            <a:extLst>
              <a:ext uri="{FF2B5EF4-FFF2-40B4-BE49-F238E27FC236}">
                <a16:creationId xmlns:a16="http://schemas.microsoft.com/office/drawing/2014/main" id="{B17D3653-8958-CA14-D11A-9FA4E3A4FBCF}"/>
              </a:ext>
            </a:extLst>
          </p:cNvPr>
          <p:cNvSpPr txBox="1"/>
          <p:nvPr/>
        </p:nvSpPr>
        <p:spPr>
          <a:xfrm>
            <a:off x="4298727" y="1701615"/>
            <a:ext cx="1319175" cy="253916"/>
          </a:xfrm>
          <a:prstGeom prst="rect">
            <a:avLst/>
          </a:prstGeom>
          <a:noFill/>
        </p:spPr>
        <p:txBody>
          <a:bodyPr wrap="square" rtlCol="0">
            <a:spAutoFit/>
          </a:bodyPr>
          <a:lstStyle/>
          <a:p>
            <a:r>
              <a:rPr lang="en-GB" sz="1050" dirty="0"/>
              <a:t>1.4* request()</a:t>
            </a:r>
          </a:p>
        </p:txBody>
      </p:sp>
      <p:cxnSp>
        <p:nvCxnSpPr>
          <p:cNvPr id="22" name="Straight Arrow Connector 21">
            <a:extLst>
              <a:ext uri="{FF2B5EF4-FFF2-40B4-BE49-F238E27FC236}">
                <a16:creationId xmlns:a16="http://schemas.microsoft.com/office/drawing/2014/main" id="{AB734304-60E2-F12A-370E-D016029058C6}"/>
              </a:ext>
            </a:extLst>
          </p:cNvPr>
          <p:cNvCxnSpPr>
            <a:cxnSpLocks/>
          </p:cNvCxnSpPr>
          <p:nvPr/>
        </p:nvCxnSpPr>
        <p:spPr>
          <a:xfrm flipV="1">
            <a:off x="4179771" y="3224863"/>
            <a:ext cx="1591572" cy="10249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8989F07-EBF7-E380-7731-FF5E7DEC6E79}"/>
              </a:ext>
            </a:extLst>
          </p:cNvPr>
          <p:cNvSpPr txBox="1"/>
          <p:nvPr/>
        </p:nvSpPr>
        <p:spPr>
          <a:xfrm rot="19453747">
            <a:off x="4419779" y="3706203"/>
            <a:ext cx="1626781" cy="253916"/>
          </a:xfrm>
          <a:prstGeom prst="rect">
            <a:avLst/>
          </a:prstGeom>
          <a:noFill/>
        </p:spPr>
        <p:txBody>
          <a:bodyPr wrap="square" rtlCol="0">
            <a:spAutoFit/>
          </a:bodyPr>
          <a:lstStyle/>
          <a:p>
            <a:r>
              <a:rPr lang="en-GB" sz="1050" dirty="0"/>
              <a:t>1.3: lookup message()</a:t>
            </a:r>
          </a:p>
        </p:txBody>
      </p:sp>
    </p:spTree>
    <p:extLst>
      <p:ext uri="{BB962C8B-B14F-4D97-AF65-F5344CB8AC3E}">
        <p14:creationId xmlns:p14="http://schemas.microsoft.com/office/powerpoint/2010/main" val="6155567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ounded Rectangle 45">
            <a:extLst>
              <a:ext uri="{FF2B5EF4-FFF2-40B4-BE49-F238E27FC236}">
                <a16:creationId xmlns:a16="http://schemas.microsoft.com/office/drawing/2014/main" id="{045044D2-0B42-5BF6-5698-F4EF5701B263}"/>
              </a:ext>
            </a:extLst>
          </p:cNvPr>
          <p:cNvSpPr/>
          <p:nvPr/>
        </p:nvSpPr>
        <p:spPr>
          <a:xfrm>
            <a:off x="3101539" y="719407"/>
            <a:ext cx="1438899" cy="391650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dirty="0"/>
          </a:p>
        </p:txBody>
      </p:sp>
      <p:sp>
        <p:nvSpPr>
          <p:cNvPr id="2" name="Slide Number Placeholder 1">
            <a:extLst>
              <a:ext uri="{FF2B5EF4-FFF2-40B4-BE49-F238E27FC236}">
                <a16:creationId xmlns:a16="http://schemas.microsoft.com/office/drawing/2014/main" id="{9965453F-0A69-E1DA-F8DD-D6197DDB18B3}"/>
              </a:ext>
            </a:extLst>
          </p:cNvPr>
          <p:cNvSpPr>
            <a:spLocks noGrp="1"/>
          </p:cNvSpPr>
          <p:nvPr>
            <p:ph type="sldNum" sz="quarter" idx="12"/>
          </p:nvPr>
        </p:nvSpPr>
        <p:spPr/>
        <p:txBody>
          <a:bodyPr/>
          <a:lstStyle/>
          <a:p>
            <a:fld id="{867D4A06-35AE-BD4A-84A9-613A26F3D41D}" type="slidenum">
              <a:rPr lang="en-US" smtClean="0"/>
              <a:pPr/>
              <a:t>65</a:t>
            </a:fld>
            <a:endParaRPr lang="en-US"/>
          </a:p>
        </p:txBody>
      </p:sp>
      <p:sp>
        <p:nvSpPr>
          <p:cNvPr id="4" name="Rounded Rectangle 3">
            <a:extLst>
              <a:ext uri="{FF2B5EF4-FFF2-40B4-BE49-F238E27FC236}">
                <a16:creationId xmlns:a16="http://schemas.microsoft.com/office/drawing/2014/main" id="{22CBB51E-254F-4765-9B36-9212E14E1AE2}"/>
              </a:ext>
            </a:extLst>
          </p:cNvPr>
          <p:cNvSpPr/>
          <p:nvPr/>
        </p:nvSpPr>
        <p:spPr>
          <a:xfrm>
            <a:off x="6576705" y="2502713"/>
            <a:ext cx="1208112" cy="2573646"/>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 name="TextBox 7">
            <a:extLst>
              <a:ext uri="{FF2B5EF4-FFF2-40B4-BE49-F238E27FC236}">
                <a16:creationId xmlns:a16="http://schemas.microsoft.com/office/drawing/2014/main" id="{F8F13681-FFB3-DD89-E994-B9D5FFAFFA38}"/>
              </a:ext>
            </a:extLst>
          </p:cNvPr>
          <p:cNvSpPr txBox="1"/>
          <p:nvPr/>
        </p:nvSpPr>
        <p:spPr>
          <a:xfrm>
            <a:off x="6710169" y="2514838"/>
            <a:ext cx="921403" cy="300082"/>
          </a:xfrm>
          <a:prstGeom prst="rect">
            <a:avLst/>
          </a:prstGeom>
          <a:noFill/>
        </p:spPr>
        <p:txBody>
          <a:bodyPr wrap="square" rtlCol="0">
            <a:spAutoFit/>
          </a:bodyPr>
          <a:lstStyle/>
          <a:p>
            <a:r>
              <a:rPr lang="en-GB" sz="1350" dirty="0"/>
              <a:t>: </a:t>
            </a:r>
            <a:r>
              <a:rPr lang="en-GB" sz="1200" dirty="0"/>
              <a:t>payments</a:t>
            </a:r>
          </a:p>
        </p:txBody>
      </p:sp>
      <p:sp>
        <p:nvSpPr>
          <p:cNvPr id="10" name="Oval 9">
            <a:extLst>
              <a:ext uri="{FF2B5EF4-FFF2-40B4-BE49-F238E27FC236}">
                <a16:creationId xmlns:a16="http://schemas.microsoft.com/office/drawing/2014/main" id="{FFF252EB-7754-5787-9B6C-2CA042A400EC}"/>
              </a:ext>
            </a:extLst>
          </p:cNvPr>
          <p:cNvSpPr/>
          <p:nvPr/>
        </p:nvSpPr>
        <p:spPr>
          <a:xfrm>
            <a:off x="7140045" y="2903631"/>
            <a:ext cx="142927" cy="1490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 name="Oval 10">
            <a:extLst>
              <a:ext uri="{FF2B5EF4-FFF2-40B4-BE49-F238E27FC236}">
                <a16:creationId xmlns:a16="http://schemas.microsoft.com/office/drawing/2014/main" id="{01853B6A-9F33-9434-384C-333E65B174BB}"/>
              </a:ext>
            </a:extLst>
          </p:cNvPr>
          <p:cNvSpPr/>
          <p:nvPr/>
        </p:nvSpPr>
        <p:spPr>
          <a:xfrm>
            <a:off x="7116440" y="4751127"/>
            <a:ext cx="188664" cy="1901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Arrow Connector 11">
            <a:extLst>
              <a:ext uri="{FF2B5EF4-FFF2-40B4-BE49-F238E27FC236}">
                <a16:creationId xmlns:a16="http://schemas.microsoft.com/office/drawing/2014/main" id="{45AC16C5-4919-759E-F02A-61BC6CE5F363}"/>
              </a:ext>
            </a:extLst>
          </p:cNvPr>
          <p:cNvCxnSpPr>
            <a:cxnSpLocks/>
            <a:stCxn id="10" idx="4"/>
            <a:endCxn id="15" idx="0"/>
          </p:cNvCxnSpPr>
          <p:nvPr/>
        </p:nvCxnSpPr>
        <p:spPr>
          <a:xfrm flipH="1">
            <a:off x="7195734" y="3052685"/>
            <a:ext cx="15775" cy="59884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2DC4EC8-3370-03D4-DCF6-8904418F48FB}"/>
              </a:ext>
            </a:extLst>
          </p:cNvPr>
          <p:cNvCxnSpPr>
            <a:cxnSpLocks/>
            <a:stCxn id="15" idx="2"/>
            <a:endCxn id="11" idx="0"/>
          </p:cNvCxnSpPr>
          <p:nvPr/>
        </p:nvCxnSpPr>
        <p:spPr>
          <a:xfrm>
            <a:off x="7195734" y="4373012"/>
            <a:ext cx="15038" cy="3781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AE0B156-BD1B-981B-C268-BECBD21297B0}"/>
              </a:ext>
            </a:extLst>
          </p:cNvPr>
          <p:cNvSpPr txBox="1"/>
          <p:nvPr/>
        </p:nvSpPr>
        <p:spPr>
          <a:xfrm>
            <a:off x="6831527" y="3648486"/>
            <a:ext cx="758490" cy="707886"/>
          </a:xfrm>
          <a:prstGeom prst="rect">
            <a:avLst/>
          </a:prstGeom>
          <a:noFill/>
        </p:spPr>
        <p:txBody>
          <a:bodyPr wrap="square" rtlCol="0">
            <a:spAutoFit/>
          </a:bodyPr>
          <a:lstStyle/>
          <a:p>
            <a:pPr algn="ctr"/>
            <a:r>
              <a:rPr lang="en-GB" sz="1000" dirty="0"/>
              <a:t>Waiting for</a:t>
            </a:r>
          </a:p>
          <a:p>
            <a:pPr algn="ctr"/>
            <a:r>
              <a:rPr lang="en-GB" sz="1000" dirty="0"/>
              <a:t>Provider Response</a:t>
            </a:r>
          </a:p>
        </p:txBody>
      </p:sp>
      <p:sp>
        <p:nvSpPr>
          <p:cNvPr id="15" name="Rounded Rectangle 14">
            <a:extLst>
              <a:ext uri="{FF2B5EF4-FFF2-40B4-BE49-F238E27FC236}">
                <a16:creationId xmlns:a16="http://schemas.microsoft.com/office/drawing/2014/main" id="{0E168876-EC72-DC53-F2A8-A1B183523325}"/>
              </a:ext>
            </a:extLst>
          </p:cNvPr>
          <p:cNvSpPr/>
          <p:nvPr/>
        </p:nvSpPr>
        <p:spPr>
          <a:xfrm>
            <a:off x="6735032" y="3651526"/>
            <a:ext cx="921403" cy="72148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 name="Rounded Rectangle 18">
            <a:extLst>
              <a:ext uri="{FF2B5EF4-FFF2-40B4-BE49-F238E27FC236}">
                <a16:creationId xmlns:a16="http://schemas.microsoft.com/office/drawing/2014/main" id="{B9F915DA-0931-EC32-8BC9-BE096FFCA7F3}"/>
              </a:ext>
            </a:extLst>
          </p:cNvPr>
          <p:cNvSpPr/>
          <p:nvPr/>
        </p:nvSpPr>
        <p:spPr>
          <a:xfrm>
            <a:off x="5140713" y="5281001"/>
            <a:ext cx="1401874" cy="45396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 name="TextBox 19">
            <a:extLst>
              <a:ext uri="{FF2B5EF4-FFF2-40B4-BE49-F238E27FC236}">
                <a16:creationId xmlns:a16="http://schemas.microsoft.com/office/drawing/2014/main" id="{1EFDA6E0-D72D-8FE3-4DCF-04BEC63A3F7D}"/>
              </a:ext>
            </a:extLst>
          </p:cNvPr>
          <p:cNvSpPr txBox="1"/>
          <p:nvPr/>
        </p:nvSpPr>
        <p:spPr>
          <a:xfrm>
            <a:off x="5244086" y="5328628"/>
            <a:ext cx="1195128" cy="300082"/>
          </a:xfrm>
          <a:prstGeom prst="rect">
            <a:avLst/>
          </a:prstGeom>
          <a:noFill/>
        </p:spPr>
        <p:txBody>
          <a:bodyPr wrap="square" rtlCol="0">
            <a:spAutoFit/>
          </a:bodyPr>
          <a:lstStyle/>
          <a:p>
            <a:r>
              <a:rPr lang="en-GB" sz="1350" dirty="0"/>
              <a:t>:</a:t>
            </a:r>
            <a:r>
              <a:rPr lang="en-GB" sz="1000" dirty="0" err="1"/>
              <a:t>receivedMessages</a:t>
            </a:r>
            <a:endParaRPr lang="en-GB" sz="1000" dirty="0"/>
          </a:p>
        </p:txBody>
      </p:sp>
      <p:sp>
        <p:nvSpPr>
          <p:cNvPr id="22" name="TextBox 21">
            <a:extLst>
              <a:ext uri="{FF2B5EF4-FFF2-40B4-BE49-F238E27FC236}">
                <a16:creationId xmlns:a16="http://schemas.microsoft.com/office/drawing/2014/main" id="{417757D8-24AF-DEB8-E608-F3C9FD13D0D2}"/>
              </a:ext>
            </a:extLst>
          </p:cNvPr>
          <p:cNvSpPr txBox="1"/>
          <p:nvPr/>
        </p:nvSpPr>
        <p:spPr>
          <a:xfrm rot="18198741">
            <a:off x="5358745" y="4366906"/>
            <a:ext cx="1482537" cy="246221"/>
          </a:xfrm>
          <a:prstGeom prst="rect">
            <a:avLst/>
          </a:prstGeom>
          <a:noFill/>
        </p:spPr>
        <p:txBody>
          <a:bodyPr wrap="square" rtlCol="0">
            <a:spAutoFit/>
          </a:bodyPr>
          <a:lstStyle/>
          <a:p>
            <a:r>
              <a:rPr lang="en-GB" sz="1000" dirty="0"/>
              <a:t>1.5: lookup message()</a:t>
            </a:r>
          </a:p>
        </p:txBody>
      </p:sp>
      <p:cxnSp>
        <p:nvCxnSpPr>
          <p:cNvPr id="24" name="Straight Arrow Connector 23">
            <a:extLst>
              <a:ext uri="{FF2B5EF4-FFF2-40B4-BE49-F238E27FC236}">
                <a16:creationId xmlns:a16="http://schemas.microsoft.com/office/drawing/2014/main" id="{52C1C30A-EB13-678C-FE86-22BDC439C951}"/>
              </a:ext>
            </a:extLst>
          </p:cNvPr>
          <p:cNvCxnSpPr>
            <a:cxnSpLocks/>
            <a:endCxn id="19" idx="0"/>
          </p:cNvCxnSpPr>
          <p:nvPr/>
        </p:nvCxnSpPr>
        <p:spPr>
          <a:xfrm flipH="1">
            <a:off x="5841650" y="4115317"/>
            <a:ext cx="735055" cy="11656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3E79BFB-F29C-BAD4-6CA4-DCEA66E97CF2}"/>
              </a:ext>
            </a:extLst>
          </p:cNvPr>
          <p:cNvSpPr txBox="1"/>
          <p:nvPr/>
        </p:nvSpPr>
        <p:spPr>
          <a:xfrm>
            <a:off x="3452066" y="786022"/>
            <a:ext cx="792733" cy="276999"/>
          </a:xfrm>
          <a:prstGeom prst="rect">
            <a:avLst/>
          </a:prstGeom>
          <a:noFill/>
        </p:spPr>
        <p:txBody>
          <a:bodyPr wrap="square" rtlCol="0">
            <a:spAutoFit/>
          </a:bodyPr>
          <a:lstStyle/>
          <a:p>
            <a:r>
              <a:rPr lang="en-GB" sz="800" dirty="0"/>
              <a:t>:</a:t>
            </a:r>
            <a:r>
              <a:rPr lang="en-GB" sz="1200" dirty="0"/>
              <a:t>basket</a:t>
            </a:r>
          </a:p>
        </p:txBody>
      </p:sp>
      <p:sp>
        <p:nvSpPr>
          <p:cNvPr id="48" name="TextBox 47">
            <a:extLst>
              <a:ext uri="{FF2B5EF4-FFF2-40B4-BE49-F238E27FC236}">
                <a16:creationId xmlns:a16="http://schemas.microsoft.com/office/drawing/2014/main" id="{4B180762-2947-04B6-4643-97EDB724A278}"/>
              </a:ext>
            </a:extLst>
          </p:cNvPr>
          <p:cNvSpPr txBox="1"/>
          <p:nvPr/>
        </p:nvSpPr>
        <p:spPr>
          <a:xfrm rot="19121831">
            <a:off x="4806829" y="3828624"/>
            <a:ext cx="1453409" cy="246221"/>
          </a:xfrm>
          <a:prstGeom prst="rect">
            <a:avLst/>
          </a:prstGeom>
          <a:noFill/>
        </p:spPr>
        <p:txBody>
          <a:bodyPr wrap="square" rtlCol="0">
            <a:spAutoFit/>
          </a:bodyPr>
          <a:lstStyle/>
          <a:p>
            <a:r>
              <a:rPr lang="en-GB" sz="1000" dirty="0"/>
              <a:t>1.3* request payment()</a:t>
            </a:r>
          </a:p>
        </p:txBody>
      </p:sp>
      <p:cxnSp>
        <p:nvCxnSpPr>
          <p:cNvPr id="50" name="Straight Connector 49">
            <a:extLst>
              <a:ext uri="{FF2B5EF4-FFF2-40B4-BE49-F238E27FC236}">
                <a16:creationId xmlns:a16="http://schemas.microsoft.com/office/drawing/2014/main" id="{067519B5-F994-283E-9791-D621AAE30825}"/>
              </a:ext>
            </a:extLst>
          </p:cNvPr>
          <p:cNvCxnSpPr>
            <a:cxnSpLocks/>
            <a:stCxn id="77" idx="3"/>
          </p:cNvCxnSpPr>
          <p:nvPr/>
        </p:nvCxnSpPr>
        <p:spPr>
          <a:xfrm flipV="1">
            <a:off x="4520435" y="3577902"/>
            <a:ext cx="2067130" cy="197914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E59EDD65-0675-3126-6021-5B9127F3899D}"/>
              </a:ext>
            </a:extLst>
          </p:cNvPr>
          <p:cNvSpPr/>
          <p:nvPr/>
        </p:nvSpPr>
        <p:spPr>
          <a:xfrm>
            <a:off x="3735357" y="1127534"/>
            <a:ext cx="119159" cy="10780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57" name="Oval 56">
            <a:extLst>
              <a:ext uri="{FF2B5EF4-FFF2-40B4-BE49-F238E27FC236}">
                <a16:creationId xmlns:a16="http://schemas.microsoft.com/office/drawing/2014/main" id="{05B97CC6-8F35-1DB0-69D2-CE3368175586}"/>
              </a:ext>
            </a:extLst>
          </p:cNvPr>
          <p:cNvSpPr/>
          <p:nvPr/>
        </p:nvSpPr>
        <p:spPr>
          <a:xfrm>
            <a:off x="3726400" y="4334263"/>
            <a:ext cx="157290" cy="13754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cxnSp>
        <p:nvCxnSpPr>
          <p:cNvPr id="58" name="Straight Arrow Connector 57">
            <a:extLst>
              <a:ext uri="{FF2B5EF4-FFF2-40B4-BE49-F238E27FC236}">
                <a16:creationId xmlns:a16="http://schemas.microsoft.com/office/drawing/2014/main" id="{8CB2F0E0-D1CE-B3CD-8C67-8CE32E228B8F}"/>
              </a:ext>
            </a:extLst>
          </p:cNvPr>
          <p:cNvCxnSpPr>
            <a:cxnSpLocks/>
            <a:stCxn id="56" idx="4"/>
            <a:endCxn id="61" idx="0"/>
          </p:cNvCxnSpPr>
          <p:nvPr/>
        </p:nvCxnSpPr>
        <p:spPr>
          <a:xfrm>
            <a:off x="3794937" y="1235338"/>
            <a:ext cx="10109" cy="53475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E121C6F-B764-0EBC-15A7-C33DE8A2AF41}"/>
              </a:ext>
            </a:extLst>
          </p:cNvPr>
          <p:cNvCxnSpPr>
            <a:cxnSpLocks/>
            <a:stCxn id="61" idx="2"/>
            <a:endCxn id="57" idx="0"/>
          </p:cNvCxnSpPr>
          <p:nvPr/>
        </p:nvCxnSpPr>
        <p:spPr>
          <a:xfrm flipH="1">
            <a:off x="3805045" y="2670174"/>
            <a:ext cx="1" cy="166408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FAE13A71-0E61-1B6B-911A-7629D11AB43A}"/>
              </a:ext>
            </a:extLst>
          </p:cNvPr>
          <p:cNvSpPr txBox="1"/>
          <p:nvPr/>
        </p:nvSpPr>
        <p:spPr>
          <a:xfrm>
            <a:off x="3461338" y="1871459"/>
            <a:ext cx="688608" cy="707886"/>
          </a:xfrm>
          <a:prstGeom prst="rect">
            <a:avLst/>
          </a:prstGeom>
          <a:noFill/>
        </p:spPr>
        <p:txBody>
          <a:bodyPr wrap="square" rtlCol="0">
            <a:spAutoFit/>
          </a:bodyPr>
          <a:lstStyle/>
          <a:p>
            <a:pPr algn="ctr"/>
            <a:r>
              <a:rPr lang="en-GB" sz="1000" dirty="0"/>
              <a:t>Waiting for</a:t>
            </a:r>
          </a:p>
          <a:p>
            <a:pPr algn="ctr"/>
            <a:r>
              <a:rPr lang="en-GB" sz="1000" dirty="0"/>
              <a:t>Payment Response</a:t>
            </a:r>
          </a:p>
        </p:txBody>
      </p:sp>
      <p:sp>
        <p:nvSpPr>
          <p:cNvPr id="61" name="Rounded Rectangle 60">
            <a:extLst>
              <a:ext uri="{FF2B5EF4-FFF2-40B4-BE49-F238E27FC236}">
                <a16:creationId xmlns:a16="http://schemas.microsoft.com/office/drawing/2014/main" id="{8F857626-CC5F-45F5-A9D6-16B1218E1E38}"/>
              </a:ext>
            </a:extLst>
          </p:cNvPr>
          <p:cNvSpPr/>
          <p:nvPr/>
        </p:nvSpPr>
        <p:spPr>
          <a:xfrm>
            <a:off x="3331013" y="1770097"/>
            <a:ext cx="948065" cy="90007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65" name="Rounded Rectangle 64">
            <a:extLst>
              <a:ext uri="{FF2B5EF4-FFF2-40B4-BE49-F238E27FC236}">
                <a16:creationId xmlns:a16="http://schemas.microsoft.com/office/drawing/2014/main" id="{184F376E-6B96-BD57-9210-C4BB641CAEF2}"/>
              </a:ext>
            </a:extLst>
          </p:cNvPr>
          <p:cNvSpPr/>
          <p:nvPr/>
        </p:nvSpPr>
        <p:spPr>
          <a:xfrm>
            <a:off x="771961" y="3887142"/>
            <a:ext cx="1229273"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66" name="Rounded Rectangle 65">
            <a:extLst>
              <a:ext uri="{FF2B5EF4-FFF2-40B4-BE49-F238E27FC236}">
                <a16:creationId xmlns:a16="http://schemas.microsoft.com/office/drawing/2014/main" id="{1E98BBA5-76D4-2EC9-B944-57555C8B6411}"/>
              </a:ext>
            </a:extLst>
          </p:cNvPr>
          <p:cNvSpPr/>
          <p:nvPr/>
        </p:nvSpPr>
        <p:spPr>
          <a:xfrm>
            <a:off x="725412" y="3025399"/>
            <a:ext cx="1063404"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67" name="TextBox 66">
            <a:extLst>
              <a:ext uri="{FF2B5EF4-FFF2-40B4-BE49-F238E27FC236}">
                <a16:creationId xmlns:a16="http://schemas.microsoft.com/office/drawing/2014/main" id="{0BAE1174-63B1-CAD9-54BB-FC7688F60B06}"/>
              </a:ext>
            </a:extLst>
          </p:cNvPr>
          <p:cNvSpPr txBox="1"/>
          <p:nvPr/>
        </p:nvSpPr>
        <p:spPr>
          <a:xfrm>
            <a:off x="771961" y="3098977"/>
            <a:ext cx="1024588" cy="246221"/>
          </a:xfrm>
          <a:prstGeom prst="rect">
            <a:avLst/>
          </a:prstGeom>
          <a:noFill/>
        </p:spPr>
        <p:txBody>
          <a:bodyPr wrap="square" rtlCol="0">
            <a:spAutoFit/>
          </a:bodyPr>
          <a:lstStyle/>
          <a:p>
            <a:r>
              <a:rPr lang="en-GB" sz="800" dirty="0"/>
              <a:t>:</a:t>
            </a:r>
            <a:r>
              <a:rPr lang="en-GB" sz="1000" dirty="0" err="1"/>
              <a:t>basketState</a:t>
            </a:r>
            <a:endParaRPr lang="en-GB" sz="1000" dirty="0"/>
          </a:p>
        </p:txBody>
      </p:sp>
      <p:sp>
        <p:nvSpPr>
          <p:cNvPr id="68" name="TextBox 67">
            <a:extLst>
              <a:ext uri="{FF2B5EF4-FFF2-40B4-BE49-F238E27FC236}">
                <a16:creationId xmlns:a16="http://schemas.microsoft.com/office/drawing/2014/main" id="{04CF998A-4BD3-4AD1-0A29-D3A1E4CB3363}"/>
              </a:ext>
            </a:extLst>
          </p:cNvPr>
          <p:cNvSpPr txBox="1"/>
          <p:nvPr/>
        </p:nvSpPr>
        <p:spPr>
          <a:xfrm>
            <a:off x="839941" y="3925995"/>
            <a:ext cx="1103676" cy="246221"/>
          </a:xfrm>
          <a:prstGeom prst="rect">
            <a:avLst/>
          </a:prstGeom>
          <a:noFill/>
        </p:spPr>
        <p:txBody>
          <a:bodyPr wrap="square" rtlCol="0">
            <a:spAutoFit/>
          </a:bodyPr>
          <a:lstStyle/>
          <a:p>
            <a:r>
              <a:rPr lang="en-GB" sz="800" dirty="0"/>
              <a:t>:</a:t>
            </a:r>
            <a:r>
              <a:rPr lang="en-GB" sz="1000" dirty="0" err="1"/>
              <a:t>sentMessages</a:t>
            </a:r>
            <a:endParaRPr lang="en-GB" sz="1000" dirty="0"/>
          </a:p>
        </p:txBody>
      </p:sp>
      <p:cxnSp>
        <p:nvCxnSpPr>
          <p:cNvPr id="69" name="Straight Arrow Connector 68">
            <a:extLst>
              <a:ext uri="{FF2B5EF4-FFF2-40B4-BE49-F238E27FC236}">
                <a16:creationId xmlns:a16="http://schemas.microsoft.com/office/drawing/2014/main" id="{5F7E49E3-56D4-0D11-6CE4-7085DD8B16DE}"/>
              </a:ext>
            </a:extLst>
          </p:cNvPr>
          <p:cNvCxnSpPr>
            <a:cxnSpLocks/>
            <a:stCxn id="61" idx="0"/>
          </p:cNvCxnSpPr>
          <p:nvPr/>
        </p:nvCxnSpPr>
        <p:spPr>
          <a:xfrm flipH="1">
            <a:off x="2113043" y="1770097"/>
            <a:ext cx="1692003" cy="1240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B3E6D7EC-D38D-D0F8-EDF7-2CD1B74CED31}"/>
              </a:ext>
            </a:extLst>
          </p:cNvPr>
          <p:cNvSpPr txBox="1"/>
          <p:nvPr/>
        </p:nvSpPr>
        <p:spPr>
          <a:xfrm rot="19340069">
            <a:off x="1681012" y="2393643"/>
            <a:ext cx="1539246" cy="246221"/>
          </a:xfrm>
          <a:prstGeom prst="rect">
            <a:avLst/>
          </a:prstGeom>
          <a:noFill/>
        </p:spPr>
        <p:txBody>
          <a:bodyPr wrap="square" rtlCol="0">
            <a:spAutoFit/>
          </a:bodyPr>
          <a:lstStyle/>
          <a:p>
            <a:r>
              <a:rPr lang="en-GB" sz="1000" dirty="0"/>
              <a:t>1.1: store basket state()</a:t>
            </a:r>
          </a:p>
        </p:txBody>
      </p:sp>
      <p:cxnSp>
        <p:nvCxnSpPr>
          <p:cNvPr id="71" name="Straight Arrow Connector 70">
            <a:extLst>
              <a:ext uri="{FF2B5EF4-FFF2-40B4-BE49-F238E27FC236}">
                <a16:creationId xmlns:a16="http://schemas.microsoft.com/office/drawing/2014/main" id="{B9FA1D7B-0B69-B735-984C-5CFDA72C9ED2}"/>
              </a:ext>
            </a:extLst>
          </p:cNvPr>
          <p:cNvCxnSpPr>
            <a:cxnSpLocks/>
            <a:stCxn id="61" idx="0"/>
          </p:cNvCxnSpPr>
          <p:nvPr/>
        </p:nvCxnSpPr>
        <p:spPr>
          <a:xfrm flipH="1">
            <a:off x="2166661" y="1770097"/>
            <a:ext cx="1638385" cy="14459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D3F601A1-0600-E441-68A0-F2A15F561469}"/>
              </a:ext>
            </a:extLst>
          </p:cNvPr>
          <p:cNvSpPr txBox="1"/>
          <p:nvPr/>
        </p:nvSpPr>
        <p:spPr>
          <a:xfrm rot="19114495">
            <a:off x="1970789" y="2907831"/>
            <a:ext cx="1505952" cy="246221"/>
          </a:xfrm>
          <a:prstGeom prst="rect">
            <a:avLst/>
          </a:prstGeom>
          <a:noFill/>
        </p:spPr>
        <p:txBody>
          <a:bodyPr wrap="square" rtlCol="0">
            <a:spAutoFit/>
          </a:bodyPr>
          <a:lstStyle/>
          <a:p>
            <a:r>
              <a:rPr lang="en-GB" sz="1000" dirty="0"/>
              <a:t>1.1: store sent message()</a:t>
            </a:r>
          </a:p>
        </p:txBody>
      </p:sp>
      <p:sp>
        <p:nvSpPr>
          <p:cNvPr id="75" name="Rounded Rectangle 74">
            <a:extLst>
              <a:ext uri="{FF2B5EF4-FFF2-40B4-BE49-F238E27FC236}">
                <a16:creationId xmlns:a16="http://schemas.microsoft.com/office/drawing/2014/main" id="{CF076F46-7016-099D-E603-9BD3D5E88E5F}"/>
              </a:ext>
            </a:extLst>
          </p:cNvPr>
          <p:cNvSpPr/>
          <p:nvPr/>
        </p:nvSpPr>
        <p:spPr>
          <a:xfrm>
            <a:off x="508846" y="2849292"/>
            <a:ext cx="1688149" cy="160418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6" name="TextBox 75">
            <a:extLst>
              <a:ext uri="{FF2B5EF4-FFF2-40B4-BE49-F238E27FC236}">
                <a16:creationId xmlns:a16="http://schemas.microsoft.com/office/drawing/2014/main" id="{D242477C-1808-52C0-7419-59500098E926}"/>
              </a:ext>
            </a:extLst>
          </p:cNvPr>
          <p:cNvSpPr txBox="1"/>
          <p:nvPr/>
        </p:nvSpPr>
        <p:spPr>
          <a:xfrm>
            <a:off x="357153" y="2388591"/>
            <a:ext cx="1172763" cy="400110"/>
          </a:xfrm>
          <a:prstGeom prst="rect">
            <a:avLst/>
          </a:prstGeom>
          <a:noFill/>
        </p:spPr>
        <p:txBody>
          <a:bodyPr wrap="square" rtlCol="0">
            <a:spAutoFit/>
          </a:bodyPr>
          <a:lstStyle/>
          <a:p>
            <a:r>
              <a:rPr lang="en-GB" sz="1000" dirty="0"/>
              <a:t>Transaction Boundary</a:t>
            </a:r>
          </a:p>
        </p:txBody>
      </p:sp>
      <p:sp>
        <p:nvSpPr>
          <p:cNvPr id="77" name="Rounded Rectangle 76">
            <a:extLst>
              <a:ext uri="{FF2B5EF4-FFF2-40B4-BE49-F238E27FC236}">
                <a16:creationId xmlns:a16="http://schemas.microsoft.com/office/drawing/2014/main" id="{2D8C535C-72E0-D649-6F9F-24B9CEF92B1B}"/>
              </a:ext>
            </a:extLst>
          </p:cNvPr>
          <p:cNvSpPr/>
          <p:nvPr/>
        </p:nvSpPr>
        <p:spPr>
          <a:xfrm>
            <a:off x="3118561" y="5191913"/>
            <a:ext cx="1401874" cy="73025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dirty="0"/>
          </a:p>
        </p:txBody>
      </p:sp>
      <p:sp>
        <p:nvSpPr>
          <p:cNvPr id="78" name="TextBox 77">
            <a:extLst>
              <a:ext uri="{FF2B5EF4-FFF2-40B4-BE49-F238E27FC236}">
                <a16:creationId xmlns:a16="http://schemas.microsoft.com/office/drawing/2014/main" id="{CCB8ADD3-1424-9281-04EC-121AB9854C87}"/>
              </a:ext>
            </a:extLst>
          </p:cNvPr>
          <p:cNvSpPr txBox="1"/>
          <p:nvPr/>
        </p:nvSpPr>
        <p:spPr>
          <a:xfrm>
            <a:off x="3476313" y="5281001"/>
            <a:ext cx="687143" cy="246221"/>
          </a:xfrm>
          <a:prstGeom prst="rect">
            <a:avLst/>
          </a:prstGeom>
          <a:noFill/>
        </p:spPr>
        <p:txBody>
          <a:bodyPr wrap="square" rtlCol="0">
            <a:spAutoFit/>
          </a:bodyPr>
          <a:lstStyle/>
          <a:p>
            <a:r>
              <a:rPr lang="en-GB" sz="800" dirty="0"/>
              <a:t>:</a:t>
            </a:r>
            <a:r>
              <a:rPr lang="en-GB" sz="1000" dirty="0"/>
              <a:t>sweeper</a:t>
            </a:r>
          </a:p>
        </p:txBody>
      </p:sp>
      <p:sp>
        <p:nvSpPr>
          <p:cNvPr id="79" name="TextBox 78">
            <a:extLst>
              <a:ext uri="{FF2B5EF4-FFF2-40B4-BE49-F238E27FC236}">
                <a16:creationId xmlns:a16="http://schemas.microsoft.com/office/drawing/2014/main" id="{F2508114-65D7-7B67-BB8E-9C123D80412C}"/>
              </a:ext>
            </a:extLst>
          </p:cNvPr>
          <p:cNvSpPr txBox="1"/>
          <p:nvPr/>
        </p:nvSpPr>
        <p:spPr>
          <a:xfrm rot="2303937">
            <a:off x="1525854" y="5108921"/>
            <a:ext cx="1183905" cy="246221"/>
          </a:xfrm>
          <a:prstGeom prst="rect">
            <a:avLst/>
          </a:prstGeom>
          <a:noFill/>
        </p:spPr>
        <p:txBody>
          <a:bodyPr wrap="square" rtlCol="0">
            <a:spAutoFit/>
          </a:bodyPr>
          <a:lstStyle/>
          <a:p>
            <a:r>
              <a:rPr lang="en-GB" sz="1000" dirty="0"/>
              <a:t>1.2* read unsent()</a:t>
            </a:r>
          </a:p>
        </p:txBody>
      </p:sp>
      <p:cxnSp>
        <p:nvCxnSpPr>
          <p:cNvPr id="80" name="Straight Arrow Connector 79">
            <a:extLst>
              <a:ext uri="{FF2B5EF4-FFF2-40B4-BE49-F238E27FC236}">
                <a16:creationId xmlns:a16="http://schemas.microsoft.com/office/drawing/2014/main" id="{83074133-738A-226C-D15F-4574A79C65E2}"/>
              </a:ext>
            </a:extLst>
          </p:cNvPr>
          <p:cNvCxnSpPr>
            <a:cxnSpLocks/>
          </p:cNvCxnSpPr>
          <p:nvPr/>
        </p:nvCxnSpPr>
        <p:spPr>
          <a:xfrm flipH="1" flipV="1">
            <a:off x="1527893" y="4453481"/>
            <a:ext cx="1603876" cy="1281489"/>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E145F4F8-B443-D7E4-6D7B-6B1D754868C8}"/>
              </a:ext>
            </a:extLst>
          </p:cNvPr>
          <p:cNvCxnSpPr>
            <a:cxnSpLocks/>
          </p:cNvCxnSpPr>
          <p:nvPr/>
        </p:nvCxnSpPr>
        <p:spPr>
          <a:xfrm>
            <a:off x="1879232" y="4450957"/>
            <a:ext cx="1245742" cy="974665"/>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ADD7A6E6-71E9-D666-2404-8AAAF5879E5C}"/>
              </a:ext>
            </a:extLst>
          </p:cNvPr>
          <p:cNvSpPr txBox="1"/>
          <p:nvPr/>
        </p:nvSpPr>
        <p:spPr>
          <a:xfrm rot="2495219">
            <a:off x="2087948" y="4680963"/>
            <a:ext cx="1040871" cy="246221"/>
          </a:xfrm>
          <a:prstGeom prst="rect">
            <a:avLst/>
          </a:prstGeom>
          <a:noFill/>
        </p:spPr>
        <p:txBody>
          <a:bodyPr wrap="square" rtlCol="0">
            <a:spAutoFit/>
          </a:bodyPr>
          <a:lstStyle/>
          <a:p>
            <a:r>
              <a:rPr lang="en-GB" sz="1000" dirty="0"/>
              <a:t>1.4* mark sent()</a:t>
            </a:r>
          </a:p>
        </p:txBody>
      </p:sp>
      <p:sp>
        <p:nvSpPr>
          <p:cNvPr id="152" name="Google Shape;104;p25">
            <a:extLst>
              <a:ext uri="{FF2B5EF4-FFF2-40B4-BE49-F238E27FC236}">
                <a16:creationId xmlns:a16="http://schemas.microsoft.com/office/drawing/2014/main" id="{A8C152B8-2B63-28E0-3753-79930EE2347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Reliable Messaging</a:t>
            </a:r>
            <a:endParaRPr dirty="0"/>
          </a:p>
        </p:txBody>
      </p:sp>
      <p:sp>
        <p:nvSpPr>
          <p:cNvPr id="156" name="Rounded Rectangle 155">
            <a:extLst>
              <a:ext uri="{FF2B5EF4-FFF2-40B4-BE49-F238E27FC236}">
                <a16:creationId xmlns:a16="http://schemas.microsoft.com/office/drawing/2014/main" id="{A1BE195D-846A-D3E2-A49D-FAEA924920AE}"/>
              </a:ext>
            </a:extLst>
          </p:cNvPr>
          <p:cNvSpPr/>
          <p:nvPr/>
        </p:nvSpPr>
        <p:spPr>
          <a:xfrm>
            <a:off x="7016560" y="336279"/>
            <a:ext cx="1803442" cy="730257"/>
          </a:xfrm>
          <a:prstGeom prst="roundRect">
            <a:avLst/>
          </a:prstGeom>
          <a:pattFill prst="wdUpDiag">
            <a:fgClr>
              <a:schemeClr val="accent3"/>
            </a:fgClr>
            <a:bgClr>
              <a:schemeClr val="bg1"/>
            </a:bgClr>
          </a:patt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dirty="0"/>
          </a:p>
        </p:txBody>
      </p:sp>
      <p:sp>
        <p:nvSpPr>
          <p:cNvPr id="157" name="TextBox 156">
            <a:extLst>
              <a:ext uri="{FF2B5EF4-FFF2-40B4-BE49-F238E27FC236}">
                <a16:creationId xmlns:a16="http://schemas.microsoft.com/office/drawing/2014/main" id="{1FD14AA4-C53B-DA76-5684-0C685FF86EA2}"/>
              </a:ext>
            </a:extLst>
          </p:cNvPr>
          <p:cNvSpPr txBox="1"/>
          <p:nvPr/>
        </p:nvSpPr>
        <p:spPr>
          <a:xfrm>
            <a:off x="7202543" y="561812"/>
            <a:ext cx="1520369" cy="300082"/>
          </a:xfrm>
          <a:prstGeom prst="rect">
            <a:avLst/>
          </a:prstGeom>
          <a:noFill/>
        </p:spPr>
        <p:txBody>
          <a:bodyPr wrap="square" rtlCol="0">
            <a:spAutoFit/>
          </a:bodyPr>
          <a:lstStyle/>
          <a:p>
            <a:r>
              <a:rPr lang="en-GB" sz="1350" dirty="0"/>
              <a:t>: </a:t>
            </a:r>
            <a:r>
              <a:rPr lang="en-GB" sz="1200" dirty="0"/>
              <a:t>payment provider</a:t>
            </a:r>
          </a:p>
        </p:txBody>
      </p:sp>
      <p:cxnSp>
        <p:nvCxnSpPr>
          <p:cNvPr id="158" name="Straight Arrow Connector 157">
            <a:extLst>
              <a:ext uri="{FF2B5EF4-FFF2-40B4-BE49-F238E27FC236}">
                <a16:creationId xmlns:a16="http://schemas.microsoft.com/office/drawing/2014/main" id="{FD6C0AED-80D1-4AE6-C8E8-1A68FD1026D1}"/>
              </a:ext>
            </a:extLst>
          </p:cNvPr>
          <p:cNvCxnSpPr>
            <a:cxnSpLocks/>
          </p:cNvCxnSpPr>
          <p:nvPr/>
        </p:nvCxnSpPr>
        <p:spPr>
          <a:xfrm flipV="1">
            <a:off x="7431581" y="1082714"/>
            <a:ext cx="317381" cy="14260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134DC9F-7693-778A-B3F1-C80872496B06}"/>
              </a:ext>
            </a:extLst>
          </p:cNvPr>
          <p:cNvSpPr txBox="1"/>
          <p:nvPr/>
        </p:nvSpPr>
        <p:spPr>
          <a:xfrm rot="16976679">
            <a:off x="6708077" y="1649851"/>
            <a:ext cx="1453409" cy="246221"/>
          </a:xfrm>
          <a:prstGeom prst="rect">
            <a:avLst/>
          </a:prstGeom>
          <a:noFill/>
        </p:spPr>
        <p:txBody>
          <a:bodyPr wrap="square" rtlCol="0">
            <a:spAutoFit/>
          </a:bodyPr>
          <a:lstStyle/>
          <a:p>
            <a:r>
              <a:rPr lang="en-GB" sz="1000" dirty="0"/>
              <a:t>1.6* take payment()</a:t>
            </a:r>
          </a:p>
        </p:txBody>
      </p:sp>
      <p:cxnSp>
        <p:nvCxnSpPr>
          <p:cNvPr id="165" name="Straight Arrow Connector 164">
            <a:extLst>
              <a:ext uri="{FF2B5EF4-FFF2-40B4-BE49-F238E27FC236}">
                <a16:creationId xmlns:a16="http://schemas.microsoft.com/office/drawing/2014/main" id="{1C5C5D9B-EE22-5F4E-1B4B-E202D8FBAED6}"/>
              </a:ext>
            </a:extLst>
          </p:cNvPr>
          <p:cNvCxnSpPr>
            <a:cxnSpLocks/>
          </p:cNvCxnSpPr>
          <p:nvPr/>
        </p:nvCxnSpPr>
        <p:spPr>
          <a:xfrm flipH="1">
            <a:off x="7748962" y="1095926"/>
            <a:ext cx="324451" cy="15689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E139D559-0E7F-300D-6A09-CE957A5730B0}"/>
              </a:ext>
            </a:extLst>
          </p:cNvPr>
          <p:cNvSpPr txBox="1"/>
          <p:nvPr/>
        </p:nvSpPr>
        <p:spPr>
          <a:xfrm rot="16976679">
            <a:off x="7387099" y="1811248"/>
            <a:ext cx="1453409" cy="246221"/>
          </a:xfrm>
          <a:prstGeom prst="rect">
            <a:avLst/>
          </a:prstGeom>
          <a:noFill/>
        </p:spPr>
        <p:txBody>
          <a:bodyPr wrap="square" rtlCol="0">
            <a:spAutoFit/>
          </a:bodyPr>
          <a:lstStyle/>
          <a:p>
            <a:r>
              <a:rPr lang="en-GB" sz="1000" dirty="0"/>
              <a:t>1.7* payment taken()</a:t>
            </a:r>
          </a:p>
        </p:txBody>
      </p:sp>
      <p:cxnSp>
        <p:nvCxnSpPr>
          <p:cNvPr id="172" name="Straight Arrow Connector 171">
            <a:extLst>
              <a:ext uri="{FF2B5EF4-FFF2-40B4-BE49-F238E27FC236}">
                <a16:creationId xmlns:a16="http://schemas.microsoft.com/office/drawing/2014/main" id="{37BA34BC-0D3B-27A5-79BB-58809E8C9647}"/>
              </a:ext>
            </a:extLst>
          </p:cNvPr>
          <p:cNvCxnSpPr>
            <a:cxnSpLocks/>
          </p:cNvCxnSpPr>
          <p:nvPr/>
        </p:nvCxnSpPr>
        <p:spPr>
          <a:xfrm flipV="1">
            <a:off x="5015691" y="3557525"/>
            <a:ext cx="1244520" cy="11544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781F1AA8-C570-47C1-7D64-4EA1C7CCAD16}"/>
              </a:ext>
            </a:extLst>
          </p:cNvPr>
          <p:cNvCxnSpPr>
            <a:cxnSpLocks/>
          </p:cNvCxnSpPr>
          <p:nvPr/>
        </p:nvCxnSpPr>
        <p:spPr>
          <a:xfrm flipV="1">
            <a:off x="7604318" y="1063021"/>
            <a:ext cx="323435" cy="14386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4CCA7977-7933-7276-8477-825375BA7573}"/>
              </a:ext>
            </a:extLst>
          </p:cNvPr>
          <p:cNvCxnSpPr>
            <a:cxnSpLocks/>
          </p:cNvCxnSpPr>
          <p:nvPr/>
        </p:nvCxnSpPr>
        <p:spPr>
          <a:xfrm flipV="1">
            <a:off x="4555935" y="2880253"/>
            <a:ext cx="1995962" cy="35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6D74B0AB-3614-DDF1-7324-D94F6D23A4F8}"/>
              </a:ext>
            </a:extLst>
          </p:cNvPr>
          <p:cNvCxnSpPr>
            <a:cxnSpLocks/>
          </p:cNvCxnSpPr>
          <p:nvPr/>
        </p:nvCxnSpPr>
        <p:spPr>
          <a:xfrm flipH="1">
            <a:off x="4906352" y="2677658"/>
            <a:ext cx="139863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6" name="TextBox 205">
            <a:extLst>
              <a:ext uri="{FF2B5EF4-FFF2-40B4-BE49-F238E27FC236}">
                <a16:creationId xmlns:a16="http://schemas.microsoft.com/office/drawing/2014/main" id="{6C2BEF5B-90CB-013F-0261-6988091D0280}"/>
              </a:ext>
            </a:extLst>
          </p:cNvPr>
          <p:cNvSpPr txBox="1"/>
          <p:nvPr/>
        </p:nvSpPr>
        <p:spPr>
          <a:xfrm>
            <a:off x="4982279" y="2349535"/>
            <a:ext cx="1453409" cy="246221"/>
          </a:xfrm>
          <a:prstGeom prst="rect">
            <a:avLst/>
          </a:prstGeom>
          <a:noFill/>
        </p:spPr>
        <p:txBody>
          <a:bodyPr wrap="square" rtlCol="0">
            <a:spAutoFit/>
          </a:bodyPr>
          <a:lstStyle/>
          <a:p>
            <a:r>
              <a:rPr lang="en-GB" sz="1000" dirty="0"/>
              <a:t>1.8* payment MADE()</a:t>
            </a:r>
          </a:p>
        </p:txBody>
      </p:sp>
    </p:spTree>
    <p:extLst>
      <p:ext uri="{BB962C8B-B14F-4D97-AF65-F5344CB8AC3E}">
        <p14:creationId xmlns:p14="http://schemas.microsoft.com/office/powerpoint/2010/main" val="1379748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5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6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7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6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0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2" grpId="0"/>
      <p:bldP spid="48" grpId="0"/>
      <p:bldP spid="65" grpId="0" animBg="1"/>
      <p:bldP spid="66" grpId="0" animBg="1"/>
      <p:bldP spid="67" grpId="0"/>
      <p:bldP spid="68" grpId="0"/>
      <p:bldP spid="70" grpId="0"/>
      <p:bldP spid="72" grpId="0"/>
      <p:bldP spid="75" grpId="0" animBg="1"/>
      <p:bldP spid="76" grpId="0"/>
      <p:bldP spid="77" grpId="0" animBg="1"/>
      <p:bldP spid="78" grpId="0"/>
      <p:bldP spid="79" grpId="0"/>
      <p:bldP spid="82" grpId="0"/>
      <p:bldP spid="162" grpId="0"/>
      <p:bldP spid="170" grpId="0"/>
      <p:bldP spid="20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D82B09-5968-4847-902A-5818E8394F57}"/>
              </a:ext>
            </a:extLst>
          </p:cNvPr>
          <p:cNvSpPr>
            <a:spLocks noGrp="1"/>
          </p:cNvSpPr>
          <p:nvPr>
            <p:ph type="title"/>
          </p:nvPr>
        </p:nvSpPr>
        <p:spPr/>
        <p:txBody>
          <a:bodyPr/>
          <a:lstStyle/>
          <a:p>
            <a:r>
              <a:rPr lang="en-US" dirty="0"/>
              <a:t>Fat AND Skinny</a:t>
            </a:r>
          </a:p>
        </p:txBody>
      </p:sp>
      <p:sp>
        <p:nvSpPr>
          <p:cNvPr id="5" name="Text Placeholder 4">
            <a:extLst>
              <a:ext uri="{FF2B5EF4-FFF2-40B4-BE49-F238E27FC236}">
                <a16:creationId xmlns:a16="http://schemas.microsoft.com/office/drawing/2014/main" id="{CF15BB39-BDBA-A349-AC53-4CBFDE3878FF}"/>
              </a:ext>
            </a:extLst>
          </p:cNvPr>
          <p:cNvSpPr>
            <a:spLocks noGrp="1"/>
          </p:cNvSpPr>
          <p:nvPr>
            <p:ph type="body" idx="1"/>
          </p:nvPr>
        </p:nvSpPr>
        <p:spPr/>
        <p:txBody>
          <a:bodyPr/>
          <a:lstStyle/>
          <a:p>
            <a:endParaRPr lang="en-US" dirty="0"/>
          </a:p>
        </p:txBody>
      </p:sp>
      <p:sp>
        <p:nvSpPr>
          <p:cNvPr id="3" name="Footer Placeholder 2">
            <a:extLst>
              <a:ext uri="{FF2B5EF4-FFF2-40B4-BE49-F238E27FC236}">
                <a16:creationId xmlns:a16="http://schemas.microsoft.com/office/drawing/2014/main" id="{C16D1660-0133-B540-9674-D842A828B61C}"/>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7FD1EC07-FF63-1B41-96A0-2A2A7F58AF24}"/>
              </a:ext>
            </a:extLst>
          </p:cNvPr>
          <p:cNvSpPr>
            <a:spLocks noGrp="1"/>
          </p:cNvSpPr>
          <p:nvPr>
            <p:ph type="sldNum" sz="quarter" idx="12"/>
          </p:nvPr>
        </p:nvSpPr>
        <p:spPr/>
        <p:txBody>
          <a:bodyPr/>
          <a:lstStyle/>
          <a:p>
            <a:fld id="{53C7D256-7CB4-8D4B-B359-120D79D46DFF}" type="slidenum">
              <a:rPr lang="en-US" smtClean="0"/>
              <a:t>66</a:t>
            </a:fld>
            <a:endParaRPr lang="en-US"/>
          </a:p>
        </p:txBody>
      </p:sp>
    </p:spTree>
    <p:extLst>
      <p:ext uri="{BB962C8B-B14F-4D97-AF65-F5344CB8AC3E}">
        <p14:creationId xmlns:p14="http://schemas.microsoft.com/office/powerpoint/2010/main" val="2192176189"/>
      </p:ext>
    </p:extLst>
  </p:cSld>
  <p:clrMapOvr>
    <a:masterClrMapping/>
  </p:clrMapOvr>
  <mc:AlternateContent xmlns:mc="http://schemas.openxmlformats.org/markup-compatibility/2006" xmlns:p14="http://schemas.microsoft.com/office/powerpoint/2010/main">
    <mc:Choice Requires="p14">
      <p:transition spd="slow" p14:dur="2000" advTm="878"/>
    </mc:Choice>
    <mc:Fallback xmlns="">
      <p:transition spd="slow" advTm="878"/>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Fat Message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67</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744911" y="304193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65121" y="3132032"/>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677812" y="304192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26823" y="313202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195875" y="3270529"/>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828601" y="3041929"/>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97997" y="2764862"/>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242047" y="1805538"/>
            <a:ext cx="202717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all external the information that the provider needs to act</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255635" y="2728868"/>
            <a:ext cx="489276"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269223" y="2267203"/>
            <a:ext cx="4098472" cy="7747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098273" y="1492671"/>
            <a:ext cx="166551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document message may be large (Claim Check can help here)</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347033" y="2058211"/>
            <a:ext cx="1751240" cy="7066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415280" y="3971562"/>
            <a:ext cx="300588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Fat Message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sends across all the external information a provider may need to perform the operation.</a:t>
            </a:r>
          </a:p>
        </p:txBody>
      </p:sp>
    </p:spTree>
    <p:extLst>
      <p:ext uri="{BB962C8B-B14F-4D97-AF65-F5344CB8AC3E}">
        <p14:creationId xmlns:p14="http://schemas.microsoft.com/office/powerpoint/2010/main" val="1314470205"/>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Fat Message Example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68</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702742" y="3534991"/>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773941" y="3625091"/>
            <a:ext cx="1379765" cy="300082"/>
          </a:xfrm>
          <a:prstGeom prst="rect">
            <a:avLst/>
          </a:prstGeom>
          <a:noFill/>
        </p:spPr>
        <p:txBody>
          <a:bodyPr wrap="square" rtlCol="0">
            <a:spAutoFit/>
          </a:bodyPr>
          <a:lstStyle/>
          <a:p>
            <a:r>
              <a:rPr lang="en-GB" sz="1350" dirty="0"/>
              <a:t>:order fulfilment</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635643" y="3534988"/>
            <a:ext cx="2029722"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884654" y="3625088"/>
            <a:ext cx="1657318"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153706" y="3763588"/>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786432" y="3534988"/>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55828" y="3257921"/>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400538" y="2298597"/>
            <a:ext cx="215308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the delivery and pickup address, size, weights etc of the order</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477081" y="3221927"/>
            <a:ext cx="225661"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553624" y="2760262"/>
            <a:ext cx="4096880" cy="7747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056104" y="1985730"/>
            <a:ext cx="263069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contains delivery and pickup address, size, weights etc of the order</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304864" y="2343521"/>
            <a:ext cx="1751240" cy="914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3811883"/>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AAEFA4-E18F-E72A-3260-9ECFCA47AF4A}"/>
              </a:ext>
            </a:extLst>
          </p:cNvPr>
          <p:cNvSpPr/>
          <p:nvPr/>
        </p:nvSpPr>
        <p:spPr>
          <a:xfrm>
            <a:off x="509029" y="1385248"/>
            <a:ext cx="8195700" cy="17549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6" name="Table 6">
            <a:extLst>
              <a:ext uri="{FF2B5EF4-FFF2-40B4-BE49-F238E27FC236}">
                <a16:creationId xmlns:a16="http://schemas.microsoft.com/office/drawing/2014/main" id="{46C32DD3-BEA5-C708-07AA-ED3DB6B5CB69}"/>
              </a:ext>
            </a:extLst>
          </p:cNvPr>
          <p:cNvGraphicFramePr>
            <a:graphicFrameLocks noGrp="1"/>
          </p:cNvGraphicFramePr>
          <p:nvPr>
            <p:extLst>
              <p:ext uri="{D42A27DB-BD31-4B8C-83A1-F6EECF244321}">
                <p14:modId xmlns:p14="http://schemas.microsoft.com/office/powerpoint/2010/main" val="2667639512"/>
              </p:ext>
            </p:extLst>
          </p:nvPr>
        </p:nvGraphicFramePr>
        <p:xfrm>
          <a:off x="899553" y="1535741"/>
          <a:ext cx="7419696" cy="1353977"/>
        </p:xfrm>
        <a:graphic>
          <a:graphicData uri="http://schemas.openxmlformats.org/drawingml/2006/table">
            <a:tbl>
              <a:tblPr firstRow="1" bandRow="1">
                <a:tableStyleId>{5C22544A-7EE6-4342-B048-85BDC9FD1C3A}</a:tableStyleId>
              </a:tblPr>
              <a:tblGrid>
                <a:gridCol w="927462">
                  <a:extLst>
                    <a:ext uri="{9D8B030D-6E8A-4147-A177-3AD203B41FA5}">
                      <a16:colId xmlns:a16="http://schemas.microsoft.com/office/drawing/2014/main" val="2556972528"/>
                    </a:ext>
                  </a:extLst>
                </a:gridCol>
                <a:gridCol w="927462">
                  <a:extLst>
                    <a:ext uri="{9D8B030D-6E8A-4147-A177-3AD203B41FA5}">
                      <a16:colId xmlns:a16="http://schemas.microsoft.com/office/drawing/2014/main" val="3293284031"/>
                    </a:ext>
                  </a:extLst>
                </a:gridCol>
                <a:gridCol w="927462">
                  <a:extLst>
                    <a:ext uri="{9D8B030D-6E8A-4147-A177-3AD203B41FA5}">
                      <a16:colId xmlns:a16="http://schemas.microsoft.com/office/drawing/2014/main" val="768066881"/>
                    </a:ext>
                  </a:extLst>
                </a:gridCol>
                <a:gridCol w="927462">
                  <a:extLst>
                    <a:ext uri="{9D8B030D-6E8A-4147-A177-3AD203B41FA5}">
                      <a16:colId xmlns:a16="http://schemas.microsoft.com/office/drawing/2014/main" val="3443301881"/>
                    </a:ext>
                  </a:extLst>
                </a:gridCol>
                <a:gridCol w="927462">
                  <a:extLst>
                    <a:ext uri="{9D8B030D-6E8A-4147-A177-3AD203B41FA5}">
                      <a16:colId xmlns:a16="http://schemas.microsoft.com/office/drawing/2014/main" val="1232009589"/>
                    </a:ext>
                  </a:extLst>
                </a:gridCol>
                <a:gridCol w="927462">
                  <a:extLst>
                    <a:ext uri="{9D8B030D-6E8A-4147-A177-3AD203B41FA5}">
                      <a16:colId xmlns:a16="http://schemas.microsoft.com/office/drawing/2014/main" val="2383221554"/>
                    </a:ext>
                  </a:extLst>
                </a:gridCol>
                <a:gridCol w="927462">
                  <a:extLst>
                    <a:ext uri="{9D8B030D-6E8A-4147-A177-3AD203B41FA5}">
                      <a16:colId xmlns:a16="http://schemas.microsoft.com/office/drawing/2014/main" val="2934422858"/>
                    </a:ext>
                  </a:extLst>
                </a:gridCol>
                <a:gridCol w="927462">
                  <a:extLst>
                    <a:ext uri="{9D8B030D-6E8A-4147-A177-3AD203B41FA5}">
                      <a16:colId xmlns:a16="http://schemas.microsoft.com/office/drawing/2014/main" val="655825241"/>
                    </a:ext>
                  </a:extLst>
                </a:gridCol>
              </a:tblGrid>
              <a:tr h="716298">
                <a:tc>
                  <a:txBody>
                    <a:bodyPr/>
                    <a:lstStyle/>
                    <a:p>
                      <a:r>
                        <a:rPr lang="en-US" sz="1000" dirty="0">
                          <a:solidFill>
                            <a:schemeClr val="tx1"/>
                          </a:solidFill>
                        </a:rPr>
                        <a:t>OrderId</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First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Last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Amount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items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637679">
                <a:tc>
                  <a:txBody>
                    <a:bodyPr/>
                    <a:lstStyle/>
                    <a:p>
                      <a:r>
                        <a:rPr lang="en-US" sz="1000" dirty="0">
                          <a:solidFill>
                            <a:schemeClr val="tx1"/>
                          </a:solidFill>
                        </a:rPr>
                        <a:t>12345</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Jo</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Doe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3NJ</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Pizza ‘R Us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5HK</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1038p</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42" name="TextBox 41">
            <a:extLst>
              <a:ext uri="{FF2B5EF4-FFF2-40B4-BE49-F238E27FC236}">
                <a16:creationId xmlns:a16="http://schemas.microsoft.com/office/drawing/2014/main" id="{BBA5677D-1B6E-15C0-A36A-BFF620168BE4}"/>
              </a:ext>
            </a:extLst>
          </p:cNvPr>
          <p:cNvSpPr txBox="1"/>
          <p:nvPr/>
        </p:nvSpPr>
        <p:spPr>
          <a:xfrm>
            <a:off x="430288" y="909359"/>
            <a:ext cx="2061226" cy="307777"/>
          </a:xfrm>
          <a:prstGeom prst="rect">
            <a:avLst/>
          </a:prstGeom>
          <a:noFill/>
        </p:spPr>
        <p:txBody>
          <a:bodyPr wrap="square" rtlCol="0">
            <a:spAutoFit/>
          </a:bodyPr>
          <a:lstStyle/>
          <a:p>
            <a:r>
              <a:rPr lang="en-US" sz="1400" dirty="0"/>
              <a:t>Purchase Order Message</a:t>
            </a:r>
          </a:p>
        </p:txBody>
      </p:sp>
      <p:sp>
        <p:nvSpPr>
          <p:cNvPr id="7" name="Google Shape;104;p25">
            <a:extLst>
              <a:ext uri="{FF2B5EF4-FFF2-40B4-BE49-F238E27FC236}">
                <a16:creationId xmlns:a16="http://schemas.microsoft.com/office/drawing/2014/main" id="{1BFF1319-7D9A-0B96-4E2B-914F795DAFB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Fat Message, Transitive Dependencies</a:t>
            </a:r>
            <a:endParaRPr dirty="0"/>
          </a:p>
        </p:txBody>
      </p:sp>
      <p:sp>
        <p:nvSpPr>
          <p:cNvPr id="41" name="TextBox 40">
            <a:extLst>
              <a:ext uri="{FF2B5EF4-FFF2-40B4-BE49-F238E27FC236}">
                <a16:creationId xmlns:a16="http://schemas.microsoft.com/office/drawing/2014/main" id="{0C102359-A16D-8067-D3DB-288A5F5CF68B}"/>
              </a:ext>
            </a:extLst>
          </p:cNvPr>
          <p:cNvSpPr txBox="1"/>
          <p:nvPr/>
        </p:nvSpPr>
        <p:spPr>
          <a:xfrm>
            <a:off x="124805" y="3879909"/>
            <a:ext cx="2895599"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has a lifetime of the message i.e. the purchase order and their schema changes if the purchase order changes</a:t>
            </a:r>
          </a:p>
        </p:txBody>
      </p:sp>
      <p:cxnSp>
        <p:nvCxnSpPr>
          <p:cNvPr id="43" name="Straight Arrow Connector 42">
            <a:extLst>
              <a:ext uri="{FF2B5EF4-FFF2-40B4-BE49-F238E27FC236}">
                <a16:creationId xmlns:a16="http://schemas.microsoft.com/office/drawing/2014/main" id="{A11FD4E7-0AF9-FAAC-C243-21111F78EC9E}"/>
              </a:ext>
            </a:extLst>
          </p:cNvPr>
          <p:cNvCxnSpPr>
            <a:cxnSpLocks/>
            <a:stCxn id="41" idx="0"/>
          </p:cNvCxnSpPr>
          <p:nvPr/>
        </p:nvCxnSpPr>
        <p:spPr>
          <a:xfrm flipH="1" flipV="1">
            <a:off x="1212755" y="1762287"/>
            <a:ext cx="359850" cy="21176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C049AA3-74C7-4BBC-92BF-C8854927B4D2}"/>
              </a:ext>
            </a:extLst>
          </p:cNvPr>
          <p:cNvCxnSpPr>
            <a:cxnSpLocks/>
            <a:stCxn id="41" idx="0"/>
          </p:cNvCxnSpPr>
          <p:nvPr/>
        </p:nvCxnSpPr>
        <p:spPr>
          <a:xfrm flipV="1">
            <a:off x="1572605" y="1827606"/>
            <a:ext cx="5317711" cy="2052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5AB54A8-A0C1-E9C6-921C-92D16A8983D3}"/>
              </a:ext>
            </a:extLst>
          </p:cNvPr>
          <p:cNvCxnSpPr>
            <a:cxnSpLocks/>
            <a:stCxn id="41" idx="0"/>
          </p:cNvCxnSpPr>
          <p:nvPr/>
        </p:nvCxnSpPr>
        <p:spPr>
          <a:xfrm flipV="1">
            <a:off x="1572605" y="1927342"/>
            <a:ext cx="6199795" cy="19525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CD0F966-55B0-F1B1-2E99-2A2201C79114}"/>
              </a:ext>
            </a:extLst>
          </p:cNvPr>
          <p:cNvSpPr txBox="1"/>
          <p:nvPr/>
        </p:nvSpPr>
        <p:spPr>
          <a:xfrm>
            <a:off x="2957097" y="4182439"/>
            <a:ext cx="3166501" cy="13423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transitive dependency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it has a lifetime of the Customer and their schema changes if the Customer schema changes – which may force us to change the message for Customer changes</a:t>
            </a:r>
          </a:p>
        </p:txBody>
      </p:sp>
      <p:cxnSp>
        <p:nvCxnSpPr>
          <p:cNvPr id="56" name="Straight Arrow Connector 55">
            <a:extLst>
              <a:ext uri="{FF2B5EF4-FFF2-40B4-BE49-F238E27FC236}">
                <a16:creationId xmlns:a16="http://schemas.microsoft.com/office/drawing/2014/main" id="{730DBD29-445B-38DC-1505-77AB8ACED353}"/>
              </a:ext>
            </a:extLst>
          </p:cNvPr>
          <p:cNvCxnSpPr>
            <a:cxnSpLocks/>
          </p:cNvCxnSpPr>
          <p:nvPr/>
        </p:nvCxnSpPr>
        <p:spPr>
          <a:xfrm flipH="1" flipV="1">
            <a:off x="2347353" y="2006357"/>
            <a:ext cx="2224647" cy="2208722"/>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3C9A251-3A27-E773-29A1-FC896FE0742F}"/>
              </a:ext>
            </a:extLst>
          </p:cNvPr>
          <p:cNvCxnSpPr>
            <a:cxnSpLocks/>
          </p:cNvCxnSpPr>
          <p:nvPr/>
        </p:nvCxnSpPr>
        <p:spPr>
          <a:xfrm flipH="1" flipV="1">
            <a:off x="3020404" y="1896286"/>
            <a:ext cx="1586475" cy="2397808"/>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247C61F-87E1-2D26-605D-5E64F9592ACA}"/>
              </a:ext>
            </a:extLst>
          </p:cNvPr>
          <p:cNvCxnSpPr>
            <a:cxnSpLocks/>
          </p:cNvCxnSpPr>
          <p:nvPr/>
        </p:nvCxnSpPr>
        <p:spPr>
          <a:xfrm flipH="1" flipV="1">
            <a:off x="3934049" y="1827606"/>
            <a:ext cx="672830" cy="2387473"/>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D61CA57-A2C9-3038-11E8-5AEB442197D9}"/>
              </a:ext>
            </a:extLst>
          </p:cNvPr>
          <p:cNvSpPr txBox="1"/>
          <p:nvPr/>
        </p:nvSpPr>
        <p:spPr>
          <a:xfrm>
            <a:off x="5639081" y="5346838"/>
            <a:ext cx="3166501" cy="13423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transitive dependency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it has a lifetime of the Restaurant and their schema changes if the Restaurant schema changes – which may force us to change the message for Restaurant changes</a:t>
            </a:r>
          </a:p>
        </p:txBody>
      </p:sp>
      <p:cxnSp>
        <p:nvCxnSpPr>
          <p:cNvPr id="66" name="Straight Arrow Connector 65">
            <a:extLst>
              <a:ext uri="{FF2B5EF4-FFF2-40B4-BE49-F238E27FC236}">
                <a16:creationId xmlns:a16="http://schemas.microsoft.com/office/drawing/2014/main" id="{AF651DD1-5750-E6C1-DA36-4EC689214C84}"/>
              </a:ext>
            </a:extLst>
          </p:cNvPr>
          <p:cNvCxnSpPr>
            <a:cxnSpLocks/>
          </p:cNvCxnSpPr>
          <p:nvPr/>
        </p:nvCxnSpPr>
        <p:spPr>
          <a:xfrm flipH="1" flipV="1">
            <a:off x="4931850" y="2006357"/>
            <a:ext cx="2290481" cy="330034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9672602-5402-5B88-1CC8-39D713E203DC}"/>
              </a:ext>
            </a:extLst>
          </p:cNvPr>
          <p:cNvCxnSpPr>
            <a:cxnSpLocks/>
            <a:stCxn id="62" idx="0"/>
          </p:cNvCxnSpPr>
          <p:nvPr/>
        </p:nvCxnSpPr>
        <p:spPr>
          <a:xfrm flipH="1" flipV="1">
            <a:off x="5804621" y="2006357"/>
            <a:ext cx="1417711" cy="334048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5809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55" grpId="0"/>
      <p:bldP spid="6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937B436-F96A-89E2-DC4B-39FFDC8ED1CE}"/>
              </a:ext>
            </a:extLst>
          </p:cNvPr>
          <p:cNvPicPr>
            <a:picLocks noChangeAspect="1"/>
          </p:cNvPicPr>
          <p:nvPr/>
        </p:nvPicPr>
        <p:blipFill>
          <a:blip r:embed="rId2"/>
          <a:stretch>
            <a:fillRect/>
          </a:stretch>
        </p:blipFill>
        <p:spPr>
          <a:xfrm>
            <a:off x="788565" y="675663"/>
            <a:ext cx="6275513" cy="4445784"/>
          </a:xfrm>
          <a:prstGeom prst="rect">
            <a:avLst/>
          </a:prstGeom>
        </p:spPr>
      </p:pic>
      <p:cxnSp>
        <p:nvCxnSpPr>
          <p:cNvPr id="5" name="Straight Arrow Connector 4">
            <a:extLst>
              <a:ext uri="{FF2B5EF4-FFF2-40B4-BE49-F238E27FC236}">
                <a16:creationId xmlns:a16="http://schemas.microsoft.com/office/drawing/2014/main" id="{31B2BF4A-6900-BC3E-D7E3-38A7F2B74251}"/>
              </a:ext>
            </a:extLst>
          </p:cNvPr>
          <p:cNvCxnSpPr>
            <a:cxnSpLocks/>
          </p:cNvCxnSpPr>
          <p:nvPr/>
        </p:nvCxnSpPr>
        <p:spPr>
          <a:xfrm flipH="1">
            <a:off x="6456734" y="2330991"/>
            <a:ext cx="299126" cy="100681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Lock">
            <a:extLst>
              <a:ext uri="{FF2B5EF4-FFF2-40B4-BE49-F238E27FC236}">
                <a16:creationId xmlns:a16="http://schemas.microsoft.com/office/drawing/2014/main" id="{B219ED19-C4D7-31DE-B3A4-14FF5E7094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3834" y="2834396"/>
            <a:ext cx="342900" cy="342900"/>
          </a:xfrm>
          <a:prstGeom prst="rect">
            <a:avLst/>
          </a:prstGeom>
        </p:spPr>
      </p:pic>
      <p:sp>
        <p:nvSpPr>
          <p:cNvPr id="9" name="TextBox 8">
            <a:extLst>
              <a:ext uri="{FF2B5EF4-FFF2-40B4-BE49-F238E27FC236}">
                <a16:creationId xmlns:a16="http://schemas.microsoft.com/office/drawing/2014/main" id="{C37FAB37-0238-7364-EBFF-179F5AFC54BA}"/>
              </a:ext>
            </a:extLst>
          </p:cNvPr>
          <p:cNvSpPr txBox="1"/>
          <p:nvPr/>
        </p:nvSpPr>
        <p:spPr>
          <a:xfrm>
            <a:off x="6992581" y="1915492"/>
            <a:ext cx="1975250"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locks</a:t>
            </a:r>
            <a:r>
              <a:rPr lang="en-US" sz="1200" dirty="0">
                <a:latin typeface="Chalkboard" panose="03050602040202020205" pitchFamily="66" charset="77"/>
              </a:rPr>
              <a:t> the next message in the queue whilst it processes it.</a:t>
            </a:r>
          </a:p>
        </p:txBody>
      </p:sp>
      <p:sp>
        <p:nvSpPr>
          <p:cNvPr id="10" name="TextBox 9">
            <a:extLst>
              <a:ext uri="{FF2B5EF4-FFF2-40B4-BE49-F238E27FC236}">
                <a16:creationId xmlns:a16="http://schemas.microsoft.com/office/drawing/2014/main" id="{DA5686BA-F83E-D2A6-61CC-4D0917297767}"/>
              </a:ext>
            </a:extLst>
          </p:cNvPr>
          <p:cNvSpPr txBox="1"/>
          <p:nvPr/>
        </p:nvSpPr>
        <p:spPr>
          <a:xfrm>
            <a:off x="7136857" y="5078765"/>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reads past</a:t>
            </a:r>
            <a:r>
              <a:rPr lang="en-US" sz="1200" dirty="0">
                <a:latin typeface="Chalkboard" panose="03050602040202020205" pitchFamily="66" charset="77"/>
              </a:rPr>
              <a:t> any locked message in the queue.</a:t>
            </a:r>
          </a:p>
        </p:txBody>
      </p:sp>
      <p:cxnSp>
        <p:nvCxnSpPr>
          <p:cNvPr id="11" name="Straight Arrow Connector 10">
            <a:extLst>
              <a:ext uri="{FF2B5EF4-FFF2-40B4-BE49-F238E27FC236}">
                <a16:creationId xmlns:a16="http://schemas.microsoft.com/office/drawing/2014/main" id="{9519B843-EEDD-B933-D5AE-5132A1955AB3}"/>
              </a:ext>
            </a:extLst>
          </p:cNvPr>
          <p:cNvCxnSpPr>
            <a:cxnSpLocks/>
          </p:cNvCxnSpPr>
          <p:nvPr/>
        </p:nvCxnSpPr>
        <p:spPr>
          <a:xfrm flipH="1" flipV="1">
            <a:off x="6513884" y="3637455"/>
            <a:ext cx="241976" cy="889753"/>
          </a:xfrm>
          <a:prstGeom prst="straightConnector1">
            <a:avLst/>
          </a:prstGeom>
          <a:ln w="508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0E6B501-E054-3F01-FC09-D2246AFB4E3D}"/>
              </a:ext>
            </a:extLst>
          </p:cNvPr>
          <p:cNvCxnSpPr>
            <a:cxnSpLocks/>
          </p:cNvCxnSpPr>
          <p:nvPr/>
        </p:nvCxnSpPr>
        <p:spPr>
          <a:xfrm flipH="1" flipV="1">
            <a:off x="5736625" y="3757999"/>
            <a:ext cx="834410" cy="982362"/>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Lock">
            <a:extLst>
              <a:ext uri="{FF2B5EF4-FFF2-40B4-BE49-F238E27FC236}">
                <a16:creationId xmlns:a16="http://schemas.microsoft.com/office/drawing/2014/main" id="{69739AAC-5718-3B71-381F-E6D53DE12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262" y="3765920"/>
            <a:ext cx="342900" cy="342900"/>
          </a:xfrm>
          <a:prstGeom prst="rect">
            <a:avLst/>
          </a:prstGeom>
        </p:spPr>
      </p:pic>
      <p:sp>
        <p:nvSpPr>
          <p:cNvPr id="18" name="TextBox 17">
            <a:extLst>
              <a:ext uri="{FF2B5EF4-FFF2-40B4-BE49-F238E27FC236}">
                <a16:creationId xmlns:a16="http://schemas.microsoft.com/office/drawing/2014/main" id="{7BEAE237-806E-75A0-C33E-DAF420D29342}"/>
              </a:ext>
            </a:extLst>
          </p:cNvPr>
          <p:cNvSpPr txBox="1"/>
          <p:nvPr/>
        </p:nvSpPr>
        <p:spPr>
          <a:xfrm>
            <a:off x="3254928" y="4225253"/>
            <a:ext cx="2565171" cy="461665"/>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locks </a:t>
            </a:r>
            <a:r>
              <a:rPr lang="en-US" sz="1200" dirty="0">
                <a:latin typeface="Chalkboard" panose="03050602040202020205" pitchFamily="66" charset="77"/>
              </a:rPr>
              <a:t>the next available message in the queue.</a:t>
            </a:r>
          </a:p>
        </p:txBody>
      </p:sp>
    </p:spTree>
    <p:extLst>
      <p:ext uri="{BB962C8B-B14F-4D97-AF65-F5344CB8AC3E}">
        <p14:creationId xmlns:p14="http://schemas.microsoft.com/office/powerpoint/2010/main" val="346070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Skinny Request</a:t>
            </a: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70</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70416" y="332880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190626" y="3418903"/>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317" y="332880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52328" y="3418900"/>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321380" y="3557400"/>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954106" y="3328800"/>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023502" y="3051733"/>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28482" y="1719591"/>
            <a:ext cx="281940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provider has or can obtain other information required</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38182" y="2642921"/>
            <a:ext cx="518875"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147882" y="2181256"/>
            <a:ext cx="3345318" cy="11475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223778" y="1779542"/>
            <a:ext cx="2122362"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notification message is normally skinny</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9" idx="0"/>
          </p:cNvCxnSpPr>
          <p:nvPr/>
        </p:nvCxnSpPr>
        <p:spPr>
          <a:xfrm flipH="1">
            <a:off x="2595898" y="2137333"/>
            <a:ext cx="3627880" cy="11914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943599" y="4258433"/>
            <a:ext cx="2603073"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Skinny Request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assumes the provider has necessary external information to perform the operation.</a:t>
            </a:r>
          </a:p>
        </p:txBody>
      </p:sp>
    </p:spTree>
    <p:extLst>
      <p:ext uri="{BB962C8B-B14F-4D97-AF65-F5344CB8AC3E}">
        <p14:creationId xmlns:p14="http://schemas.microsoft.com/office/powerpoint/2010/main" val="2247464330"/>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Skinny Request, Example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71</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70416" y="332880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870416" y="3418903"/>
            <a:ext cx="1583984" cy="300082"/>
          </a:xfrm>
          <a:prstGeom prst="rect">
            <a:avLst/>
          </a:prstGeom>
          <a:noFill/>
        </p:spPr>
        <p:txBody>
          <a:bodyPr wrap="square" rtlCol="0">
            <a:spAutoFit/>
          </a:bodyPr>
          <a:lstStyle/>
          <a:p>
            <a:r>
              <a:rPr lang="en-GB" sz="1350" dirty="0"/>
              <a:t>:order notification</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317" y="3328800"/>
            <a:ext cx="196908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52328" y="3418900"/>
            <a:ext cx="1567672"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321380" y="3557400"/>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954106" y="3328800"/>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023502" y="3051733"/>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28482" y="1719591"/>
            <a:ext cx="2819400"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 notification that there is an order, but only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inlines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data that is unique to the order not reference data like weights or addresses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38182" y="3058419"/>
            <a:ext cx="518875" cy="2703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33" idx="2"/>
            <a:endCxn id="15" idx="0"/>
          </p:cNvCxnSpPr>
          <p:nvPr/>
        </p:nvCxnSpPr>
        <p:spPr>
          <a:xfrm flipH="1">
            <a:off x="6787859" y="2463764"/>
            <a:ext cx="457276" cy="8650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183954" y="1124936"/>
            <a:ext cx="2122362"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Courier assignment needs information that is not on the order: weights, addresses. It has to source that from elsewhere</a:t>
            </a:r>
          </a:p>
        </p:txBody>
      </p:sp>
    </p:spTree>
    <p:extLst>
      <p:ext uri="{BB962C8B-B14F-4D97-AF65-F5344CB8AC3E}">
        <p14:creationId xmlns:p14="http://schemas.microsoft.com/office/powerpoint/2010/main" val="56085462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491508-7D69-634B-6A7C-FD4418C90971}"/>
              </a:ext>
            </a:extLst>
          </p:cNvPr>
          <p:cNvSpPr/>
          <p:nvPr/>
        </p:nvSpPr>
        <p:spPr>
          <a:xfrm>
            <a:off x="578396" y="1348522"/>
            <a:ext cx="4344586" cy="1019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4" name="Table 6">
            <a:extLst>
              <a:ext uri="{FF2B5EF4-FFF2-40B4-BE49-F238E27FC236}">
                <a16:creationId xmlns:a16="http://schemas.microsoft.com/office/drawing/2014/main" id="{DD6D151B-0310-1D56-059C-F9E8CCD66A6C}"/>
              </a:ext>
            </a:extLst>
          </p:cNvPr>
          <p:cNvGraphicFramePr>
            <a:graphicFrameLocks noGrp="1"/>
          </p:cNvGraphicFramePr>
          <p:nvPr/>
        </p:nvGraphicFramePr>
        <p:xfrm>
          <a:off x="626018" y="1494472"/>
          <a:ext cx="4204601" cy="749521"/>
        </p:xfrm>
        <a:graphic>
          <a:graphicData uri="http://schemas.openxmlformats.org/drawingml/2006/table">
            <a:tbl>
              <a:tblPr firstRow="1" bandRow="1">
                <a:tableStyleId>{5C22544A-7EE6-4342-B048-85BDC9FD1C3A}</a:tableStyleId>
              </a:tblPr>
              <a:tblGrid>
                <a:gridCol w="840920">
                  <a:extLst>
                    <a:ext uri="{9D8B030D-6E8A-4147-A177-3AD203B41FA5}">
                      <a16:colId xmlns:a16="http://schemas.microsoft.com/office/drawing/2014/main" val="2556972528"/>
                    </a:ext>
                  </a:extLst>
                </a:gridCol>
                <a:gridCol w="840920">
                  <a:extLst>
                    <a:ext uri="{9D8B030D-6E8A-4147-A177-3AD203B41FA5}">
                      <a16:colId xmlns:a16="http://schemas.microsoft.com/office/drawing/2014/main" val="2934422858"/>
                    </a:ext>
                  </a:extLst>
                </a:gridCol>
                <a:gridCol w="840920">
                  <a:extLst>
                    <a:ext uri="{9D8B030D-6E8A-4147-A177-3AD203B41FA5}">
                      <a16:colId xmlns:a16="http://schemas.microsoft.com/office/drawing/2014/main" val="655825241"/>
                    </a:ext>
                  </a:extLst>
                </a:gridCol>
                <a:gridCol w="872903">
                  <a:extLst>
                    <a:ext uri="{9D8B030D-6E8A-4147-A177-3AD203B41FA5}">
                      <a16:colId xmlns:a16="http://schemas.microsoft.com/office/drawing/2014/main" val="1864616497"/>
                    </a:ext>
                  </a:extLst>
                </a:gridCol>
                <a:gridCol w="808938">
                  <a:extLst>
                    <a:ext uri="{9D8B030D-6E8A-4147-A177-3AD203B41FA5}">
                      <a16:colId xmlns:a16="http://schemas.microsoft.com/office/drawing/2014/main" val="2226936454"/>
                    </a:ext>
                  </a:extLst>
                </a:gridCol>
              </a:tblGrid>
              <a:tr h="396521">
                <a:tc>
                  <a:txBody>
                    <a:bodyPr/>
                    <a:lstStyle/>
                    <a:p>
                      <a:r>
                        <a:rPr lang="en-US" sz="1000" dirty="0">
                          <a:solidFill>
                            <a:schemeClr val="tx1"/>
                          </a:solidFill>
                        </a:rPr>
                        <a:t>OrderId</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Amount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items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err="1">
                          <a:solidFill>
                            <a:schemeClr val="tx1"/>
                          </a:solidFill>
                        </a:rPr>
                        <a:t>CustomerId</a:t>
                      </a:r>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err="1">
                          <a:solidFill>
                            <a:schemeClr val="tx1"/>
                          </a:solidFill>
                        </a:rPr>
                        <a:t>RestaurantId</a:t>
                      </a:r>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53000">
                <a:tc>
                  <a:txBody>
                    <a:bodyPr/>
                    <a:lstStyle/>
                    <a:p>
                      <a:r>
                        <a:rPr lang="en-US" sz="1000" dirty="0">
                          <a:solidFill>
                            <a:schemeClr val="tx1"/>
                          </a:solidFill>
                        </a:rPr>
                        <a:t>12345</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1038p</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5" name="TextBox 4">
            <a:extLst>
              <a:ext uri="{FF2B5EF4-FFF2-40B4-BE49-F238E27FC236}">
                <a16:creationId xmlns:a16="http://schemas.microsoft.com/office/drawing/2014/main" id="{8FB30500-FFA2-3155-23A5-247B7A0813D1}"/>
              </a:ext>
            </a:extLst>
          </p:cNvPr>
          <p:cNvSpPr txBox="1"/>
          <p:nvPr/>
        </p:nvSpPr>
        <p:spPr>
          <a:xfrm>
            <a:off x="399083" y="798529"/>
            <a:ext cx="2011607" cy="307777"/>
          </a:xfrm>
          <a:prstGeom prst="rect">
            <a:avLst/>
          </a:prstGeom>
          <a:noFill/>
        </p:spPr>
        <p:txBody>
          <a:bodyPr wrap="square" rtlCol="0">
            <a:spAutoFit/>
          </a:bodyPr>
          <a:lstStyle/>
          <a:p>
            <a:r>
              <a:rPr lang="en-US" sz="1400" dirty="0"/>
              <a:t>Purchase Order Message</a:t>
            </a:r>
          </a:p>
        </p:txBody>
      </p:sp>
      <p:sp>
        <p:nvSpPr>
          <p:cNvPr id="6" name="Rectangle 5">
            <a:extLst>
              <a:ext uri="{FF2B5EF4-FFF2-40B4-BE49-F238E27FC236}">
                <a16:creationId xmlns:a16="http://schemas.microsoft.com/office/drawing/2014/main" id="{27D8B446-AEEF-98C1-146A-3A7B5B29585A}"/>
              </a:ext>
            </a:extLst>
          </p:cNvPr>
          <p:cNvSpPr/>
          <p:nvPr/>
        </p:nvSpPr>
        <p:spPr>
          <a:xfrm>
            <a:off x="5291504" y="1348522"/>
            <a:ext cx="3226478" cy="1019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7" name="Table 6">
            <a:extLst>
              <a:ext uri="{FF2B5EF4-FFF2-40B4-BE49-F238E27FC236}">
                <a16:creationId xmlns:a16="http://schemas.microsoft.com/office/drawing/2014/main" id="{3C4235F1-966F-E67D-0BBD-DB11EB4CC4FD}"/>
              </a:ext>
            </a:extLst>
          </p:cNvPr>
          <p:cNvGraphicFramePr>
            <a:graphicFrameLocks noGrp="1"/>
          </p:cNvGraphicFramePr>
          <p:nvPr/>
        </p:nvGraphicFramePr>
        <p:xfrm>
          <a:off x="5458192" y="1528171"/>
          <a:ext cx="2762172" cy="715821"/>
        </p:xfrm>
        <a:graphic>
          <a:graphicData uri="http://schemas.openxmlformats.org/drawingml/2006/table">
            <a:tbl>
              <a:tblPr firstRow="1" bandRow="1">
                <a:tableStyleId>{5C22544A-7EE6-4342-B048-85BDC9FD1C3A}</a:tableStyleId>
              </a:tblPr>
              <a:tblGrid>
                <a:gridCol w="920724">
                  <a:extLst>
                    <a:ext uri="{9D8B030D-6E8A-4147-A177-3AD203B41FA5}">
                      <a16:colId xmlns:a16="http://schemas.microsoft.com/office/drawing/2014/main" val="3293284031"/>
                    </a:ext>
                  </a:extLst>
                </a:gridCol>
                <a:gridCol w="920724">
                  <a:extLst>
                    <a:ext uri="{9D8B030D-6E8A-4147-A177-3AD203B41FA5}">
                      <a16:colId xmlns:a16="http://schemas.microsoft.com/office/drawing/2014/main" val="768066881"/>
                    </a:ext>
                  </a:extLst>
                </a:gridCol>
                <a:gridCol w="920724">
                  <a:extLst>
                    <a:ext uri="{9D8B030D-6E8A-4147-A177-3AD203B41FA5}">
                      <a16:colId xmlns:a16="http://schemas.microsoft.com/office/drawing/2014/main" val="3443301881"/>
                    </a:ext>
                  </a:extLst>
                </a:gridCol>
              </a:tblGrid>
              <a:tr h="378693">
                <a:tc>
                  <a:txBody>
                    <a:bodyPr/>
                    <a:lstStyle/>
                    <a:p>
                      <a:r>
                        <a:rPr lang="en-US" sz="1000" dirty="0">
                          <a:solidFill>
                            <a:schemeClr val="tx1"/>
                          </a:solidFill>
                        </a:rPr>
                        <a:t>Customer First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Last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37128">
                <a:tc>
                  <a:txBody>
                    <a:bodyPr/>
                    <a:lstStyle/>
                    <a:p>
                      <a:r>
                        <a:rPr lang="en-US" sz="1000" dirty="0">
                          <a:solidFill>
                            <a:schemeClr val="tx1"/>
                          </a:solidFill>
                        </a:rPr>
                        <a:t>Jo</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Doe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3NJ</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8" name="TextBox 7">
            <a:extLst>
              <a:ext uri="{FF2B5EF4-FFF2-40B4-BE49-F238E27FC236}">
                <a16:creationId xmlns:a16="http://schemas.microsoft.com/office/drawing/2014/main" id="{3CB4D49A-3A12-B4D5-EF6C-98EF2C7733F1}"/>
              </a:ext>
            </a:extLst>
          </p:cNvPr>
          <p:cNvSpPr txBox="1"/>
          <p:nvPr/>
        </p:nvSpPr>
        <p:spPr>
          <a:xfrm>
            <a:off x="5291504" y="854153"/>
            <a:ext cx="1790356" cy="307777"/>
          </a:xfrm>
          <a:prstGeom prst="rect">
            <a:avLst/>
          </a:prstGeom>
          <a:noFill/>
        </p:spPr>
        <p:txBody>
          <a:bodyPr wrap="square" rtlCol="0">
            <a:spAutoFit/>
          </a:bodyPr>
          <a:lstStyle/>
          <a:p>
            <a:r>
              <a:rPr lang="en-US" sz="1400" dirty="0"/>
              <a:t>Customer</a:t>
            </a:r>
          </a:p>
        </p:txBody>
      </p:sp>
      <p:sp>
        <p:nvSpPr>
          <p:cNvPr id="9" name="Rectangle 8">
            <a:extLst>
              <a:ext uri="{FF2B5EF4-FFF2-40B4-BE49-F238E27FC236}">
                <a16:creationId xmlns:a16="http://schemas.microsoft.com/office/drawing/2014/main" id="{D1E67993-1341-1AF4-81ED-EC93DA797AF7}"/>
              </a:ext>
            </a:extLst>
          </p:cNvPr>
          <p:cNvSpPr/>
          <p:nvPr/>
        </p:nvSpPr>
        <p:spPr>
          <a:xfrm>
            <a:off x="5338644" y="3461613"/>
            <a:ext cx="3179338" cy="1028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10" name="Table 6">
            <a:extLst>
              <a:ext uri="{FF2B5EF4-FFF2-40B4-BE49-F238E27FC236}">
                <a16:creationId xmlns:a16="http://schemas.microsoft.com/office/drawing/2014/main" id="{69852ACA-6A32-F78F-7670-04C4BBEF715D}"/>
              </a:ext>
            </a:extLst>
          </p:cNvPr>
          <p:cNvGraphicFramePr>
            <a:graphicFrameLocks noGrp="1"/>
          </p:cNvGraphicFramePr>
          <p:nvPr/>
        </p:nvGraphicFramePr>
        <p:xfrm>
          <a:off x="5443419" y="3669734"/>
          <a:ext cx="1954908" cy="699066"/>
        </p:xfrm>
        <a:graphic>
          <a:graphicData uri="http://schemas.openxmlformats.org/drawingml/2006/table">
            <a:tbl>
              <a:tblPr firstRow="1" bandRow="1">
                <a:tableStyleId>{5C22544A-7EE6-4342-B048-85BDC9FD1C3A}</a:tableStyleId>
              </a:tblPr>
              <a:tblGrid>
                <a:gridCol w="977454">
                  <a:extLst>
                    <a:ext uri="{9D8B030D-6E8A-4147-A177-3AD203B41FA5}">
                      <a16:colId xmlns:a16="http://schemas.microsoft.com/office/drawing/2014/main" val="1232009589"/>
                    </a:ext>
                  </a:extLst>
                </a:gridCol>
                <a:gridCol w="977454">
                  <a:extLst>
                    <a:ext uri="{9D8B030D-6E8A-4147-A177-3AD203B41FA5}">
                      <a16:colId xmlns:a16="http://schemas.microsoft.com/office/drawing/2014/main" val="2383221554"/>
                    </a:ext>
                  </a:extLst>
                </a:gridCol>
              </a:tblGrid>
              <a:tr h="369829">
                <a:tc>
                  <a:txBody>
                    <a:bodyPr/>
                    <a:lstStyle/>
                    <a:p>
                      <a:r>
                        <a:rPr lang="en-US" sz="1000" dirty="0">
                          <a:solidFill>
                            <a:schemeClr val="tx1"/>
                          </a:solidFill>
                        </a:rPr>
                        <a:t>Restaurant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29237">
                <a:tc>
                  <a:txBody>
                    <a:bodyPr/>
                    <a:lstStyle/>
                    <a:p>
                      <a:r>
                        <a:rPr lang="en-US" sz="1000" dirty="0">
                          <a:solidFill>
                            <a:schemeClr val="tx1"/>
                          </a:solidFill>
                        </a:rPr>
                        <a:t>Pizza ‘R Us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5HK</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11" name="TextBox 10">
            <a:extLst>
              <a:ext uri="{FF2B5EF4-FFF2-40B4-BE49-F238E27FC236}">
                <a16:creationId xmlns:a16="http://schemas.microsoft.com/office/drawing/2014/main" id="{B2727D30-0A7C-9F56-701D-095BCC98266E}"/>
              </a:ext>
            </a:extLst>
          </p:cNvPr>
          <p:cNvSpPr txBox="1"/>
          <p:nvPr/>
        </p:nvSpPr>
        <p:spPr>
          <a:xfrm>
            <a:off x="5291504" y="2867019"/>
            <a:ext cx="1863571" cy="307777"/>
          </a:xfrm>
          <a:prstGeom prst="rect">
            <a:avLst/>
          </a:prstGeom>
          <a:noFill/>
        </p:spPr>
        <p:txBody>
          <a:bodyPr wrap="square" rtlCol="0">
            <a:spAutoFit/>
          </a:bodyPr>
          <a:lstStyle/>
          <a:p>
            <a:r>
              <a:rPr lang="en-US" sz="1400" dirty="0"/>
              <a:t>Restaurant</a:t>
            </a:r>
          </a:p>
        </p:txBody>
      </p:sp>
      <p:sp>
        <p:nvSpPr>
          <p:cNvPr id="14" name="Google Shape;104;p25">
            <a:extLst>
              <a:ext uri="{FF2B5EF4-FFF2-40B4-BE49-F238E27FC236}">
                <a16:creationId xmlns:a16="http://schemas.microsoft.com/office/drawing/2014/main" id="{A745A012-15E3-84CF-AF6A-DF518986C2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Skinny Message, Normalized</a:t>
            </a:r>
            <a:endParaRPr dirty="0"/>
          </a:p>
        </p:txBody>
      </p:sp>
      <p:sp>
        <p:nvSpPr>
          <p:cNvPr id="18" name="TextBox 17">
            <a:extLst>
              <a:ext uri="{FF2B5EF4-FFF2-40B4-BE49-F238E27FC236}">
                <a16:creationId xmlns:a16="http://schemas.microsoft.com/office/drawing/2014/main" id="{A16DB9E6-A172-989E-9C50-21F62447764C}"/>
              </a:ext>
            </a:extLst>
          </p:cNvPr>
          <p:cNvSpPr txBox="1"/>
          <p:nvPr/>
        </p:nvSpPr>
        <p:spPr>
          <a:xfrm>
            <a:off x="399083" y="3095937"/>
            <a:ext cx="28955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use an Id where the data does not share the lifetime of the message; we assume the requestor obtains the data out-of-band</a:t>
            </a:r>
          </a:p>
        </p:txBody>
      </p:sp>
      <p:cxnSp>
        <p:nvCxnSpPr>
          <p:cNvPr id="21" name="Straight Arrow Connector 20">
            <a:extLst>
              <a:ext uri="{FF2B5EF4-FFF2-40B4-BE49-F238E27FC236}">
                <a16:creationId xmlns:a16="http://schemas.microsoft.com/office/drawing/2014/main" id="{0873AD5B-7DD1-1A01-B1E4-9A613147A322}"/>
              </a:ext>
            </a:extLst>
          </p:cNvPr>
          <p:cNvCxnSpPr>
            <a:cxnSpLocks/>
            <a:stCxn id="18" idx="0"/>
          </p:cNvCxnSpPr>
          <p:nvPr/>
        </p:nvCxnSpPr>
        <p:spPr>
          <a:xfrm flipV="1">
            <a:off x="1846883" y="1761739"/>
            <a:ext cx="1608742" cy="13341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8756E9A-5A3F-F631-40FE-3374DBD78B74}"/>
              </a:ext>
            </a:extLst>
          </p:cNvPr>
          <p:cNvCxnSpPr>
            <a:cxnSpLocks/>
            <a:stCxn id="18" idx="0"/>
          </p:cNvCxnSpPr>
          <p:nvPr/>
        </p:nvCxnSpPr>
        <p:spPr>
          <a:xfrm flipV="1">
            <a:off x="1846883" y="1724510"/>
            <a:ext cx="2556906" cy="13714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463999C-767D-1ED7-4C15-D0D52E67733E}"/>
              </a:ext>
            </a:extLst>
          </p:cNvPr>
          <p:cNvSpPr txBox="1"/>
          <p:nvPr/>
        </p:nvSpPr>
        <p:spPr>
          <a:xfrm>
            <a:off x="967162" y="4669409"/>
            <a:ext cx="2895599"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need to lookup this id with other providers</a:t>
            </a:r>
          </a:p>
        </p:txBody>
      </p:sp>
      <p:cxnSp>
        <p:nvCxnSpPr>
          <p:cNvPr id="32" name="Straight Arrow Connector 31">
            <a:extLst>
              <a:ext uri="{FF2B5EF4-FFF2-40B4-BE49-F238E27FC236}">
                <a16:creationId xmlns:a16="http://schemas.microsoft.com/office/drawing/2014/main" id="{0F390ADD-D044-5AF9-330F-70AD4F1110A0}"/>
              </a:ext>
            </a:extLst>
          </p:cNvPr>
          <p:cNvCxnSpPr>
            <a:cxnSpLocks/>
            <a:stCxn id="31" idx="0"/>
          </p:cNvCxnSpPr>
          <p:nvPr/>
        </p:nvCxnSpPr>
        <p:spPr>
          <a:xfrm flipV="1">
            <a:off x="2414962" y="3335211"/>
            <a:ext cx="1608742" cy="13341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09DC531-32C0-0069-ECB4-E2F1D8D25747}"/>
              </a:ext>
            </a:extLst>
          </p:cNvPr>
          <p:cNvCxnSpPr>
            <a:cxnSpLocks/>
            <a:stCxn id="31" idx="0"/>
            <a:endCxn id="9" idx="1"/>
          </p:cNvCxnSpPr>
          <p:nvPr/>
        </p:nvCxnSpPr>
        <p:spPr>
          <a:xfrm flipV="1">
            <a:off x="2414962" y="3975985"/>
            <a:ext cx="2923682" cy="6934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30795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Skinny Request via REST/RPC</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73</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454411" y="2636364"/>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774621" y="2726464"/>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2000" y="26268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10" y="2695595"/>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905375" y="2855469"/>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216054"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250752" y="2357160"/>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08486" y="956174"/>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79619" y="1879504"/>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250752" y="1417839"/>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BBF3F316-44E0-D69A-DE23-505374F9A9EE}"/>
              </a:ext>
            </a:extLst>
          </p:cNvPr>
          <p:cNvSpPr/>
          <p:nvPr/>
        </p:nvSpPr>
        <p:spPr>
          <a:xfrm>
            <a:off x="4680923" y="5254307"/>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634373"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680923" y="4466142"/>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748903" y="5293160"/>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417808" y="4202407"/>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210724" y="26094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495334" y="2678195"/>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363321" y="3467281"/>
            <a:ext cx="1208101" cy="253916"/>
          </a:xfrm>
          <a:prstGeom prst="rect">
            <a:avLst/>
          </a:prstGeom>
          <a:noFill/>
        </p:spPr>
        <p:txBody>
          <a:bodyPr wrap="square" rtlCol="0">
            <a:spAutoFit/>
          </a:bodyPr>
          <a:lstStyle/>
          <a:p>
            <a:r>
              <a:rPr lang="en-GB" sz="1050" dirty="0"/>
              <a:t>1.2 cache lookup()</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flipH="1" flipV="1">
            <a:off x="5488665" y="3146125"/>
            <a:ext cx="6698" cy="1052165"/>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412D4E4-D02F-E964-B4B9-4115A84D1EB9}"/>
              </a:ext>
            </a:extLst>
          </p:cNvPr>
          <p:cNvCxnSpPr>
            <a:cxnSpLocks/>
          </p:cNvCxnSpPr>
          <p:nvPr/>
        </p:nvCxnSpPr>
        <p:spPr>
          <a:xfrm flipV="1">
            <a:off x="5951765" y="2820060"/>
            <a:ext cx="1258959" cy="163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DCC78EF-A259-ED9D-552C-307AB0E9A4E9}"/>
              </a:ext>
            </a:extLst>
          </p:cNvPr>
          <p:cNvCxnSpPr>
            <a:cxnSpLocks/>
          </p:cNvCxnSpPr>
          <p:nvPr/>
        </p:nvCxnSpPr>
        <p:spPr>
          <a:xfrm>
            <a:off x="6087657" y="2655048"/>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0D1B2C9-5EAA-8B3C-F218-F985EBEA58CD}"/>
              </a:ext>
            </a:extLst>
          </p:cNvPr>
          <p:cNvSpPr txBox="1"/>
          <p:nvPr/>
        </p:nvSpPr>
        <p:spPr>
          <a:xfrm>
            <a:off x="6122355" y="2372953"/>
            <a:ext cx="898072" cy="253916"/>
          </a:xfrm>
          <a:prstGeom prst="rect">
            <a:avLst/>
          </a:prstGeom>
          <a:noFill/>
        </p:spPr>
        <p:txBody>
          <a:bodyPr wrap="square" rtlCol="0">
            <a:spAutoFit/>
          </a:bodyPr>
          <a:lstStyle/>
          <a:p>
            <a:r>
              <a:rPr lang="en-GB" sz="1050" dirty="0"/>
              <a:t>1.3 request()</a:t>
            </a:r>
          </a:p>
        </p:txBody>
      </p:sp>
      <p:cxnSp>
        <p:nvCxnSpPr>
          <p:cNvPr id="23" name="Straight Arrow Connector 22">
            <a:extLst>
              <a:ext uri="{FF2B5EF4-FFF2-40B4-BE49-F238E27FC236}">
                <a16:creationId xmlns:a16="http://schemas.microsoft.com/office/drawing/2014/main" id="{480C5AD6-060D-FF6E-81E9-3895DA7C2E84}"/>
              </a:ext>
            </a:extLst>
          </p:cNvPr>
          <p:cNvCxnSpPr>
            <a:cxnSpLocks/>
          </p:cNvCxnSpPr>
          <p:nvPr/>
        </p:nvCxnSpPr>
        <p:spPr>
          <a:xfrm flipH="1">
            <a:off x="6158653" y="2932922"/>
            <a:ext cx="8317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1CD2ABC-F628-4D80-A42B-5C6E5EC528AD}"/>
              </a:ext>
            </a:extLst>
          </p:cNvPr>
          <p:cNvSpPr txBox="1"/>
          <p:nvPr/>
        </p:nvSpPr>
        <p:spPr>
          <a:xfrm>
            <a:off x="6158653" y="3002941"/>
            <a:ext cx="898072" cy="253916"/>
          </a:xfrm>
          <a:prstGeom prst="rect">
            <a:avLst/>
          </a:prstGeom>
          <a:noFill/>
        </p:spPr>
        <p:txBody>
          <a:bodyPr wrap="square" rtlCol="0">
            <a:spAutoFit/>
          </a:bodyPr>
          <a:lstStyle/>
          <a:p>
            <a:r>
              <a:rPr lang="en-GB" sz="1050" dirty="0"/>
              <a:t>1.4 reply()</a:t>
            </a:r>
          </a:p>
        </p:txBody>
      </p:sp>
      <p:sp>
        <p:nvSpPr>
          <p:cNvPr id="31" name="TextBox 30">
            <a:extLst>
              <a:ext uri="{FF2B5EF4-FFF2-40B4-BE49-F238E27FC236}">
                <a16:creationId xmlns:a16="http://schemas.microsoft.com/office/drawing/2014/main" id="{7DB88F32-ABE2-89FB-9150-C9882A6AA3D8}"/>
              </a:ext>
            </a:extLst>
          </p:cNvPr>
          <p:cNvSpPr txBox="1"/>
          <p:nvPr/>
        </p:nvSpPr>
        <p:spPr>
          <a:xfrm>
            <a:off x="5510392" y="5952483"/>
            <a:ext cx="684374" cy="246221"/>
          </a:xfrm>
          <a:prstGeom prst="rect">
            <a:avLst/>
          </a:prstGeom>
          <a:noFill/>
        </p:spPr>
        <p:txBody>
          <a:bodyPr wrap="square" rtlCol="0">
            <a:spAutoFit/>
          </a:bodyPr>
          <a:lstStyle/>
          <a:p>
            <a:r>
              <a:rPr lang="en-GB" sz="1000" dirty="0"/>
              <a:t>Database</a:t>
            </a:r>
          </a:p>
        </p:txBody>
      </p:sp>
      <p:cxnSp>
        <p:nvCxnSpPr>
          <p:cNvPr id="32" name="Straight Arrow Connector 31">
            <a:extLst>
              <a:ext uri="{FF2B5EF4-FFF2-40B4-BE49-F238E27FC236}">
                <a16:creationId xmlns:a16="http://schemas.microsoft.com/office/drawing/2014/main" id="{CE8511DF-9AA0-E12A-9D46-2A6EBE8CF285}"/>
              </a:ext>
            </a:extLst>
          </p:cNvPr>
          <p:cNvCxnSpPr>
            <a:cxnSpLocks/>
          </p:cNvCxnSpPr>
          <p:nvPr/>
        </p:nvCxnSpPr>
        <p:spPr>
          <a:xfrm>
            <a:off x="5193515" y="316409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6AF73E-3A11-4B1F-1DE6-15C8EF3669BD}"/>
              </a:ext>
            </a:extLst>
          </p:cNvPr>
          <p:cNvCxnSpPr>
            <a:cxnSpLocks/>
          </p:cNvCxnSpPr>
          <p:nvPr/>
        </p:nvCxnSpPr>
        <p:spPr>
          <a:xfrm flipV="1">
            <a:off x="5335080" y="310716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410D075-DAC9-1111-5856-4E2FDC49A1CB}"/>
              </a:ext>
            </a:extLst>
          </p:cNvPr>
          <p:cNvSpPr txBox="1"/>
          <p:nvPr/>
        </p:nvSpPr>
        <p:spPr>
          <a:xfrm rot="5400000">
            <a:off x="5104180" y="3596885"/>
            <a:ext cx="1208101" cy="253916"/>
          </a:xfrm>
          <a:prstGeom prst="rect">
            <a:avLst/>
          </a:prstGeom>
          <a:noFill/>
        </p:spPr>
        <p:txBody>
          <a:bodyPr wrap="square" rtlCol="0">
            <a:spAutoFit/>
          </a:bodyPr>
          <a:lstStyle/>
          <a:p>
            <a:r>
              <a:rPr lang="en-GB" sz="1050" dirty="0"/>
              <a:t>1.5 cache write()</a:t>
            </a:r>
          </a:p>
        </p:txBody>
      </p:sp>
      <p:sp>
        <p:nvSpPr>
          <p:cNvPr id="41" name="TextBox 40">
            <a:extLst>
              <a:ext uri="{FF2B5EF4-FFF2-40B4-BE49-F238E27FC236}">
                <a16:creationId xmlns:a16="http://schemas.microsoft.com/office/drawing/2014/main" id="{F1C22AFE-6854-74ED-C3A2-7D08EEB3EC56}"/>
              </a:ext>
            </a:extLst>
          </p:cNvPr>
          <p:cNvSpPr txBox="1"/>
          <p:nvPr/>
        </p:nvSpPr>
        <p:spPr>
          <a:xfrm>
            <a:off x="647679" y="4510583"/>
            <a:ext cx="260307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missing data in a local cache of reference data. </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may indicate both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the information we expect the provider to hold.</a:t>
            </a:r>
          </a:p>
        </p:txBody>
      </p:sp>
      <p:cxnSp>
        <p:nvCxnSpPr>
          <p:cNvPr id="42" name="Straight Arrow Connector 41">
            <a:extLst>
              <a:ext uri="{FF2B5EF4-FFF2-40B4-BE49-F238E27FC236}">
                <a16:creationId xmlns:a16="http://schemas.microsoft.com/office/drawing/2014/main" id="{67ACD320-A953-E6EE-B474-07088A13F119}"/>
              </a:ext>
            </a:extLst>
          </p:cNvPr>
          <p:cNvCxnSpPr>
            <a:cxnSpLocks/>
            <a:endCxn id="5" idx="1"/>
          </p:cNvCxnSpPr>
          <p:nvPr/>
        </p:nvCxnSpPr>
        <p:spPr>
          <a:xfrm>
            <a:off x="3216054" y="4885765"/>
            <a:ext cx="1464869" cy="559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F415B44-4716-4313-9370-CBAA8DEE88AD}"/>
              </a:ext>
            </a:extLst>
          </p:cNvPr>
          <p:cNvSpPr txBox="1"/>
          <p:nvPr/>
        </p:nvSpPr>
        <p:spPr>
          <a:xfrm>
            <a:off x="4718263" y="602338"/>
            <a:ext cx="387222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On a cache miss we request the data from provider B, and store it in the cache. The cache is choosing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except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on a miss.</a:t>
            </a:r>
          </a:p>
        </p:txBody>
      </p:sp>
      <p:cxnSp>
        <p:nvCxnSpPr>
          <p:cNvPr id="48" name="Straight Arrow Connector 47">
            <a:extLst>
              <a:ext uri="{FF2B5EF4-FFF2-40B4-BE49-F238E27FC236}">
                <a16:creationId xmlns:a16="http://schemas.microsoft.com/office/drawing/2014/main" id="{30BFD2E1-3310-F3D7-DFB6-CA8AD2BEE2AA}"/>
              </a:ext>
            </a:extLst>
          </p:cNvPr>
          <p:cNvCxnSpPr>
            <a:cxnSpLocks/>
            <a:stCxn id="47" idx="2"/>
            <a:endCxn id="26" idx="0"/>
          </p:cNvCxnSpPr>
          <p:nvPr/>
        </p:nvCxnSpPr>
        <p:spPr>
          <a:xfrm>
            <a:off x="6654376" y="1525668"/>
            <a:ext cx="1246231" cy="10838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D34E645-BEEF-6493-EA7D-B68AA21C5A7C}"/>
              </a:ext>
            </a:extLst>
          </p:cNvPr>
          <p:cNvSpPr txBox="1"/>
          <p:nvPr/>
        </p:nvSpPr>
        <p:spPr>
          <a:xfrm>
            <a:off x="6800052" y="4247231"/>
            <a:ext cx="2227407"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 CAP theorem, this is choosing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it means Provider A’s uptime is that of A &amp; B. If B fails, A fails.</a:t>
            </a:r>
          </a:p>
        </p:txBody>
      </p:sp>
      <p:cxnSp>
        <p:nvCxnSpPr>
          <p:cNvPr id="52" name="Straight Arrow Connector 51">
            <a:extLst>
              <a:ext uri="{FF2B5EF4-FFF2-40B4-BE49-F238E27FC236}">
                <a16:creationId xmlns:a16="http://schemas.microsoft.com/office/drawing/2014/main" id="{6622BB33-68C3-1C15-AB1A-271852F5AD9E}"/>
              </a:ext>
            </a:extLst>
          </p:cNvPr>
          <p:cNvCxnSpPr>
            <a:cxnSpLocks/>
            <a:endCxn id="26" idx="2"/>
          </p:cNvCxnSpPr>
          <p:nvPr/>
        </p:nvCxnSpPr>
        <p:spPr>
          <a:xfrm flipV="1">
            <a:off x="7756369" y="3066669"/>
            <a:ext cx="144238" cy="11599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5987461"/>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41" grpId="0"/>
      <p:bldP spid="47" grpId="0"/>
      <p:bldP spid="51"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Skinny Request using Reference Data</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74</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348902" y="3112910"/>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669112" y="3203010"/>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466491" y="310341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751101" y="3172141"/>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799866" y="3332015"/>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110545" y="3115801"/>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145243" y="2833706"/>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202977" y="1432720"/>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674110" y="2356050"/>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145243" y="1894385"/>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4548666" y="318993"/>
            <a:ext cx="4138133" cy="1962076"/>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Data that leaves Provider B via an API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Reference Data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It is:</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Immutable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Versioned</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Stale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It can be cached locally to provider A to prevent the need for frequent lookups</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2"/>
          </p:cNvCxnSpPr>
          <p:nvPr/>
        </p:nvCxnSpPr>
        <p:spPr>
          <a:xfrm>
            <a:off x="6617733" y="2281069"/>
            <a:ext cx="1065020" cy="7377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311140" y="4501951"/>
            <a:ext cx="2603073"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Skinny Request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assumes provider A B has a local cache of data from provider B that it can use to look up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identifiers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 the Skinny Request.</a:t>
            </a:r>
          </a:p>
        </p:txBody>
      </p:sp>
      <p:sp>
        <p:nvSpPr>
          <p:cNvPr id="5" name="Rounded Rectangle 4">
            <a:extLst>
              <a:ext uri="{FF2B5EF4-FFF2-40B4-BE49-F238E27FC236}">
                <a16:creationId xmlns:a16="http://schemas.microsoft.com/office/drawing/2014/main" id="{BBF3F316-44E0-D69A-DE23-505374F9A9EE}"/>
              </a:ext>
            </a:extLst>
          </p:cNvPr>
          <p:cNvSpPr/>
          <p:nvPr/>
        </p:nvSpPr>
        <p:spPr>
          <a:xfrm>
            <a:off x="4575414" y="5730853"/>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528864" y="4869110"/>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575414" y="4942688"/>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643394" y="5769706"/>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312299" y="4678953"/>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105215" y="311291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389825" y="3181636"/>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249225" y="3982931"/>
            <a:ext cx="1208101" cy="253916"/>
          </a:xfrm>
          <a:prstGeom prst="rect">
            <a:avLst/>
          </a:prstGeom>
          <a:noFill/>
        </p:spPr>
        <p:txBody>
          <a:bodyPr wrap="square" rtlCol="0">
            <a:spAutoFit/>
          </a:bodyPr>
          <a:lstStyle/>
          <a:p>
            <a:r>
              <a:rPr lang="en-GB" sz="1050" dirty="0"/>
              <a:t>1.2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a:off x="5121798" y="362704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D5870E2-A190-1247-CA22-868CBDE32F99}"/>
              </a:ext>
            </a:extLst>
          </p:cNvPr>
          <p:cNvCxnSpPr>
            <a:cxnSpLocks/>
          </p:cNvCxnSpPr>
          <p:nvPr/>
        </p:nvCxnSpPr>
        <p:spPr>
          <a:xfrm>
            <a:off x="2925943" y="5103032"/>
            <a:ext cx="1630119" cy="6278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90D69E7-6B86-E982-C9FB-DD437554CDAA}"/>
              </a:ext>
            </a:extLst>
          </p:cNvPr>
          <p:cNvCxnSpPr>
            <a:cxnSpLocks/>
          </p:cNvCxnSpPr>
          <p:nvPr/>
        </p:nvCxnSpPr>
        <p:spPr>
          <a:xfrm flipH="1">
            <a:off x="6019800" y="3659843"/>
            <a:ext cx="1600200" cy="21098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BDAC197-0A8D-446E-57DD-258F5776BD78}"/>
              </a:ext>
            </a:extLst>
          </p:cNvPr>
          <p:cNvSpPr txBox="1"/>
          <p:nvPr/>
        </p:nvSpPr>
        <p:spPr>
          <a:xfrm>
            <a:off x="5545415" y="6303621"/>
            <a:ext cx="684374" cy="246221"/>
          </a:xfrm>
          <a:prstGeom prst="rect">
            <a:avLst/>
          </a:prstGeom>
          <a:noFill/>
        </p:spPr>
        <p:txBody>
          <a:bodyPr wrap="square" rtlCol="0">
            <a:spAutoFit/>
          </a:bodyPr>
          <a:lstStyle/>
          <a:p>
            <a:r>
              <a:rPr lang="en-GB" sz="1000" dirty="0"/>
              <a:t>Database</a:t>
            </a:r>
          </a:p>
        </p:txBody>
      </p:sp>
      <p:cxnSp>
        <p:nvCxnSpPr>
          <p:cNvPr id="50" name="Straight Connector 49">
            <a:extLst>
              <a:ext uri="{FF2B5EF4-FFF2-40B4-BE49-F238E27FC236}">
                <a16:creationId xmlns:a16="http://schemas.microsoft.com/office/drawing/2014/main" id="{6DB4F34B-5748-DFA2-77B6-AEA5B75F4401}"/>
              </a:ext>
            </a:extLst>
          </p:cNvPr>
          <p:cNvCxnSpPr>
            <a:cxnSpLocks/>
          </p:cNvCxnSpPr>
          <p:nvPr/>
        </p:nvCxnSpPr>
        <p:spPr>
          <a:xfrm flipV="1">
            <a:off x="5263363" y="357011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656006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Skinny Request, Reference Data via ECST (Event Carried State Transfer)</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75</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454411" y="2636364"/>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774621" y="2726464"/>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2000" y="26268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10" y="2695595"/>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905375" y="2855469"/>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216054"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250752" y="2357160"/>
            <a:ext cx="898072" cy="253916"/>
          </a:xfrm>
          <a:prstGeom prst="rect">
            <a:avLst/>
          </a:prstGeom>
          <a:noFill/>
        </p:spPr>
        <p:txBody>
          <a:bodyPr wrap="square" rtlCol="0">
            <a:spAutoFit/>
          </a:bodyPr>
          <a:lstStyle/>
          <a:p>
            <a:r>
              <a:rPr lang="en-GB" sz="1050" dirty="0"/>
              <a:t>1.3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08486" y="956174"/>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79619" y="1879504"/>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250752" y="1417839"/>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BBF3F316-44E0-D69A-DE23-505374F9A9EE}"/>
              </a:ext>
            </a:extLst>
          </p:cNvPr>
          <p:cNvSpPr/>
          <p:nvPr/>
        </p:nvSpPr>
        <p:spPr>
          <a:xfrm>
            <a:off x="4680923" y="5254307"/>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634373"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680923" y="4466142"/>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748903" y="5293160"/>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417808" y="4202407"/>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210724" y="26094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495334" y="2678195"/>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363321" y="3467281"/>
            <a:ext cx="1208101" cy="253916"/>
          </a:xfrm>
          <a:prstGeom prst="rect">
            <a:avLst/>
          </a:prstGeom>
          <a:noFill/>
        </p:spPr>
        <p:txBody>
          <a:bodyPr wrap="square" rtlCol="0">
            <a:spAutoFit/>
          </a:bodyPr>
          <a:lstStyle/>
          <a:p>
            <a:r>
              <a:rPr lang="en-GB" sz="1050" dirty="0"/>
              <a:t>1.4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flipH="1" flipV="1">
            <a:off x="5488665" y="3146125"/>
            <a:ext cx="6698" cy="1052165"/>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412D4E4-D02F-E964-B4B9-4115A84D1EB9}"/>
              </a:ext>
            </a:extLst>
          </p:cNvPr>
          <p:cNvCxnSpPr>
            <a:cxnSpLocks/>
          </p:cNvCxnSpPr>
          <p:nvPr/>
        </p:nvCxnSpPr>
        <p:spPr>
          <a:xfrm flipV="1">
            <a:off x="5951765" y="2820060"/>
            <a:ext cx="1258959" cy="163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80C5AD6-060D-FF6E-81E9-3895DA7C2E84}"/>
              </a:ext>
            </a:extLst>
          </p:cNvPr>
          <p:cNvCxnSpPr>
            <a:cxnSpLocks/>
          </p:cNvCxnSpPr>
          <p:nvPr/>
        </p:nvCxnSpPr>
        <p:spPr>
          <a:xfrm flipH="1">
            <a:off x="6158653" y="2932922"/>
            <a:ext cx="8317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1CD2ABC-F628-4D80-A42B-5C6E5EC528AD}"/>
              </a:ext>
            </a:extLst>
          </p:cNvPr>
          <p:cNvSpPr txBox="1"/>
          <p:nvPr/>
        </p:nvSpPr>
        <p:spPr>
          <a:xfrm>
            <a:off x="6158652" y="3002941"/>
            <a:ext cx="1097599" cy="253916"/>
          </a:xfrm>
          <a:prstGeom prst="rect">
            <a:avLst/>
          </a:prstGeom>
          <a:noFill/>
        </p:spPr>
        <p:txBody>
          <a:bodyPr wrap="square" rtlCol="0">
            <a:spAutoFit/>
          </a:bodyPr>
          <a:lstStyle/>
          <a:p>
            <a:r>
              <a:rPr lang="en-GB" sz="1050" dirty="0"/>
              <a:t>1.1 notification()</a:t>
            </a:r>
          </a:p>
        </p:txBody>
      </p:sp>
      <p:sp>
        <p:nvSpPr>
          <p:cNvPr id="31" name="TextBox 30">
            <a:extLst>
              <a:ext uri="{FF2B5EF4-FFF2-40B4-BE49-F238E27FC236}">
                <a16:creationId xmlns:a16="http://schemas.microsoft.com/office/drawing/2014/main" id="{7DB88F32-ABE2-89FB-9150-C9882A6AA3D8}"/>
              </a:ext>
            </a:extLst>
          </p:cNvPr>
          <p:cNvSpPr txBox="1"/>
          <p:nvPr/>
        </p:nvSpPr>
        <p:spPr>
          <a:xfrm>
            <a:off x="5510392" y="5952483"/>
            <a:ext cx="684374" cy="246221"/>
          </a:xfrm>
          <a:prstGeom prst="rect">
            <a:avLst/>
          </a:prstGeom>
          <a:noFill/>
        </p:spPr>
        <p:txBody>
          <a:bodyPr wrap="square" rtlCol="0">
            <a:spAutoFit/>
          </a:bodyPr>
          <a:lstStyle/>
          <a:p>
            <a:r>
              <a:rPr lang="en-GB" sz="1000" dirty="0"/>
              <a:t>Database</a:t>
            </a:r>
          </a:p>
        </p:txBody>
      </p:sp>
      <p:cxnSp>
        <p:nvCxnSpPr>
          <p:cNvPr id="32" name="Straight Arrow Connector 31">
            <a:extLst>
              <a:ext uri="{FF2B5EF4-FFF2-40B4-BE49-F238E27FC236}">
                <a16:creationId xmlns:a16="http://schemas.microsoft.com/office/drawing/2014/main" id="{CE8511DF-9AA0-E12A-9D46-2A6EBE8CF285}"/>
              </a:ext>
            </a:extLst>
          </p:cNvPr>
          <p:cNvCxnSpPr>
            <a:cxnSpLocks/>
          </p:cNvCxnSpPr>
          <p:nvPr/>
        </p:nvCxnSpPr>
        <p:spPr>
          <a:xfrm>
            <a:off x="5193515" y="316409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6AF73E-3A11-4B1F-1DE6-15C8EF3669BD}"/>
              </a:ext>
            </a:extLst>
          </p:cNvPr>
          <p:cNvCxnSpPr>
            <a:cxnSpLocks/>
          </p:cNvCxnSpPr>
          <p:nvPr/>
        </p:nvCxnSpPr>
        <p:spPr>
          <a:xfrm flipV="1">
            <a:off x="5335080" y="310716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410D075-DAC9-1111-5856-4E2FDC49A1CB}"/>
              </a:ext>
            </a:extLst>
          </p:cNvPr>
          <p:cNvSpPr txBox="1"/>
          <p:nvPr/>
        </p:nvSpPr>
        <p:spPr>
          <a:xfrm rot="5400000">
            <a:off x="5104180" y="3596885"/>
            <a:ext cx="1208101" cy="253916"/>
          </a:xfrm>
          <a:prstGeom prst="rect">
            <a:avLst/>
          </a:prstGeom>
          <a:noFill/>
        </p:spPr>
        <p:txBody>
          <a:bodyPr wrap="square" rtlCol="0">
            <a:spAutoFit/>
          </a:bodyPr>
          <a:lstStyle/>
          <a:p>
            <a:r>
              <a:rPr lang="en-GB" sz="1050" dirty="0"/>
              <a:t>1.2 cache write()</a:t>
            </a:r>
          </a:p>
        </p:txBody>
      </p:sp>
      <p:sp>
        <p:nvSpPr>
          <p:cNvPr id="41" name="TextBox 40">
            <a:extLst>
              <a:ext uri="{FF2B5EF4-FFF2-40B4-BE49-F238E27FC236}">
                <a16:creationId xmlns:a16="http://schemas.microsoft.com/office/drawing/2014/main" id="{F1C22AFE-6854-74ED-C3A2-7D08EEB3EC56}"/>
              </a:ext>
            </a:extLst>
          </p:cNvPr>
          <p:cNvSpPr txBox="1"/>
          <p:nvPr/>
        </p:nvSpPr>
        <p:spPr>
          <a:xfrm>
            <a:off x="355153" y="4510583"/>
            <a:ext cx="28955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missing data in a local cache of reference data. </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may indicate both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the information we expect the provider to hold.</a:t>
            </a:r>
          </a:p>
        </p:txBody>
      </p:sp>
      <p:cxnSp>
        <p:nvCxnSpPr>
          <p:cNvPr id="42" name="Straight Arrow Connector 41">
            <a:extLst>
              <a:ext uri="{FF2B5EF4-FFF2-40B4-BE49-F238E27FC236}">
                <a16:creationId xmlns:a16="http://schemas.microsoft.com/office/drawing/2014/main" id="{67ACD320-A953-E6EE-B474-07088A13F119}"/>
              </a:ext>
            </a:extLst>
          </p:cNvPr>
          <p:cNvCxnSpPr>
            <a:cxnSpLocks/>
            <a:endCxn id="5" idx="1"/>
          </p:cNvCxnSpPr>
          <p:nvPr/>
        </p:nvCxnSpPr>
        <p:spPr>
          <a:xfrm>
            <a:off x="3216054" y="4885765"/>
            <a:ext cx="1464869" cy="559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F415B44-4716-4313-9370-CBAA8DEE88AD}"/>
              </a:ext>
            </a:extLst>
          </p:cNvPr>
          <p:cNvSpPr txBox="1"/>
          <p:nvPr/>
        </p:nvSpPr>
        <p:spPr>
          <a:xfrm>
            <a:off x="4718263" y="602338"/>
            <a:ext cx="4117251"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downstream provider subscribes to these notifications and writes these to the local cache.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 CAP Theorem we choose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 we choose to accept stale data over accepting the risk of failure due to a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Partition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48" name="Straight Arrow Connector 47">
            <a:extLst>
              <a:ext uri="{FF2B5EF4-FFF2-40B4-BE49-F238E27FC236}">
                <a16:creationId xmlns:a16="http://schemas.microsoft.com/office/drawing/2014/main" id="{30BFD2E1-3310-F3D7-DFB6-CA8AD2BEE2AA}"/>
              </a:ext>
            </a:extLst>
          </p:cNvPr>
          <p:cNvCxnSpPr>
            <a:cxnSpLocks/>
            <a:endCxn id="15" idx="0"/>
          </p:cNvCxnSpPr>
          <p:nvPr/>
        </p:nvCxnSpPr>
        <p:spPr>
          <a:xfrm flipH="1">
            <a:off x="5261883" y="1879504"/>
            <a:ext cx="1538169" cy="7473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D34E645-BEEF-6493-EA7D-B68AA21C5A7C}"/>
              </a:ext>
            </a:extLst>
          </p:cNvPr>
          <p:cNvSpPr txBox="1"/>
          <p:nvPr/>
        </p:nvSpPr>
        <p:spPr>
          <a:xfrm>
            <a:off x="6800052" y="4247231"/>
            <a:ext cx="2133600"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upstream provider raises a notification when the state of entities its own changes – out-only or pub-sub</a:t>
            </a:r>
          </a:p>
        </p:txBody>
      </p:sp>
      <p:cxnSp>
        <p:nvCxnSpPr>
          <p:cNvPr id="52" name="Straight Arrow Connector 51">
            <a:extLst>
              <a:ext uri="{FF2B5EF4-FFF2-40B4-BE49-F238E27FC236}">
                <a16:creationId xmlns:a16="http://schemas.microsoft.com/office/drawing/2014/main" id="{6622BB33-68C3-1C15-AB1A-271852F5AD9E}"/>
              </a:ext>
            </a:extLst>
          </p:cNvPr>
          <p:cNvCxnSpPr>
            <a:cxnSpLocks/>
            <a:endCxn id="26" idx="2"/>
          </p:cNvCxnSpPr>
          <p:nvPr/>
        </p:nvCxnSpPr>
        <p:spPr>
          <a:xfrm flipV="1">
            <a:off x="7756369" y="3066669"/>
            <a:ext cx="144238" cy="11599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8865568"/>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41" grpId="0"/>
      <p:bldP spid="47" grpId="0"/>
      <p:bldP spid="51"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Skinny Request using Reference Data</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76</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321884" y="2636364"/>
            <a:ext cx="1737684" cy="447678"/>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509418" y="2726464"/>
            <a:ext cx="1414912" cy="300082"/>
          </a:xfrm>
          <a:prstGeom prst="rect">
            <a:avLst/>
          </a:prstGeom>
          <a:noFill/>
        </p:spPr>
        <p:txBody>
          <a:bodyPr wrap="square" rtlCol="0">
            <a:spAutoFit/>
          </a:bodyPr>
          <a:lstStyle/>
          <a:p>
            <a:r>
              <a:rPr lang="en-GB" sz="1350" dirty="0"/>
              <a:t>:order fulfilment</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1994" y="2626868"/>
            <a:ext cx="2097743" cy="46444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04" y="2705090"/>
            <a:ext cx="1600187"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059568" y="2859089"/>
            <a:ext cx="1512426" cy="11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370247"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404945" y="2357160"/>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462679" y="956174"/>
            <a:ext cx="294226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Order Fulfilment does not include address details for the restaurant for pickup, instead we assume that courier assignment has obtained it from restaurant information</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933812" y="2087253"/>
            <a:ext cx="457442" cy="4781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404945" y="1521714"/>
            <a:ext cx="2215921" cy="11051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70842" y="4025405"/>
            <a:ext cx="260307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restaurant in the local cache by id and version.</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we have the restaurant, but not the version, we can apply backpressure and retry the order after a delay</a:t>
            </a:r>
          </a:p>
        </p:txBody>
      </p:sp>
      <p:sp>
        <p:nvSpPr>
          <p:cNvPr id="5" name="Rounded Rectangle 4">
            <a:extLst>
              <a:ext uri="{FF2B5EF4-FFF2-40B4-BE49-F238E27FC236}">
                <a16:creationId xmlns:a16="http://schemas.microsoft.com/office/drawing/2014/main" id="{BBF3F316-44E0-D69A-DE23-505374F9A9EE}"/>
              </a:ext>
            </a:extLst>
          </p:cNvPr>
          <p:cNvSpPr/>
          <p:nvPr/>
        </p:nvSpPr>
        <p:spPr>
          <a:xfrm>
            <a:off x="4835115" y="5254307"/>
            <a:ext cx="1977787"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788566"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835116" y="4466142"/>
            <a:ext cx="1171656" cy="307777"/>
          </a:xfrm>
          <a:prstGeom prst="rect">
            <a:avLst/>
          </a:prstGeom>
          <a:noFill/>
        </p:spPr>
        <p:txBody>
          <a:bodyPr wrap="square" rtlCol="0">
            <a:spAutoFit/>
          </a:bodyPr>
          <a:lstStyle/>
          <a:p>
            <a:r>
              <a:rPr lang="en-GB" sz="800" dirty="0"/>
              <a:t>::</a:t>
            </a:r>
            <a:r>
              <a:rPr lang="en-GB" sz="1350" dirty="0"/>
              <a:t>couriers</a:t>
            </a:r>
          </a:p>
        </p:txBody>
      </p:sp>
      <p:sp>
        <p:nvSpPr>
          <p:cNvPr id="11" name="TextBox 10">
            <a:extLst>
              <a:ext uri="{FF2B5EF4-FFF2-40B4-BE49-F238E27FC236}">
                <a16:creationId xmlns:a16="http://schemas.microsoft.com/office/drawing/2014/main" id="{233AA7F6-824B-A637-2A06-EF243F4ED0E3}"/>
              </a:ext>
            </a:extLst>
          </p:cNvPr>
          <p:cNvSpPr txBox="1"/>
          <p:nvPr/>
        </p:nvSpPr>
        <p:spPr>
          <a:xfrm>
            <a:off x="4903095" y="5293160"/>
            <a:ext cx="1766641" cy="300082"/>
          </a:xfrm>
          <a:prstGeom prst="rect">
            <a:avLst/>
          </a:prstGeom>
          <a:noFill/>
        </p:spPr>
        <p:txBody>
          <a:bodyPr wrap="square" rtlCol="0">
            <a:spAutoFit/>
          </a:bodyPr>
          <a:lstStyle/>
          <a:p>
            <a:r>
              <a:rPr lang="en-GB" sz="1350" dirty="0"/>
              <a:t>:</a:t>
            </a:r>
            <a:r>
              <a:rPr lang="en-GB" sz="1350" b="1" dirty="0" err="1"/>
              <a:t>restaurantCache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572000" y="4202407"/>
            <a:ext cx="2439471"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144482" y="2636364"/>
            <a:ext cx="1802019" cy="45494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139865" y="2714923"/>
            <a:ext cx="1933379" cy="300082"/>
          </a:xfrm>
          <a:prstGeom prst="rect">
            <a:avLst/>
          </a:prstGeom>
          <a:noFill/>
        </p:spPr>
        <p:txBody>
          <a:bodyPr wrap="square" rtlCol="0">
            <a:spAutoFit/>
          </a:bodyPr>
          <a:lstStyle/>
          <a:p>
            <a:r>
              <a:rPr lang="en-GB" sz="1350" dirty="0"/>
              <a:t>:restaurant Information</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508927" y="3506385"/>
            <a:ext cx="1208101" cy="253916"/>
          </a:xfrm>
          <a:prstGeom prst="rect">
            <a:avLst/>
          </a:prstGeom>
          <a:noFill/>
        </p:spPr>
        <p:txBody>
          <a:bodyPr wrap="square" rtlCol="0">
            <a:spAutoFit/>
          </a:bodyPr>
          <a:lstStyle/>
          <a:p>
            <a:r>
              <a:rPr lang="en-GB" sz="1050" dirty="0"/>
              <a:t>1.2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a:off x="5381500" y="3150498"/>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D5870E2-A190-1247-CA22-868CBDE32F99}"/>
              </a:ext>
            </a:extLst>
          </p:cNvPr>
          <p:cNvCxnSpPr>
            <a:cxnSpLocks/>
          </p:cNvCxnSpPr>
          <p:nvPr/>
        </p:nvCxnSpPr>
        <p:spPr>
          <a:xfrm>
            <a:off x="3185645" y="4626486"/>
            <a:ext cx="1630119" cy="6278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90D69E7-6B86-E982-C9FB-DD437554CDAA}"/>
              </a:ext>
            </a:extLst>
          </p:cNvPr>
          <p:cNvCxnSpPr>
            <a:cxnSpLocks/>
          </p:cNvCxnSpPr>
          <p:nvPr/>
        </p:nvCxnSpPr>
        <p:spPr>
          <a:xfrm flipH="1">
            <a:off x="6279502" y="3183297"/>
            <a:ext cx="1600200" cy="21098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BDAC197-0A8D-446E-57DD-258F5776BD78}"/>
              </a:ext>
            </a:extLst>
          </p:cNvPr>
          <p:cNvSpPr txBox="1"/>
          <p:nvPr/>
        </p:nvSpPr>
        <p:spPr>
          <a:xfrm>
            <a:off x="6019800" y="6286299"/>
            <a:ext cx="684374" cy="246221"/>
          </a:xfrm>
          <a:prstGeom prst="rect">
            <a:avLst/>
          </a:prstGeom>
          <a:noFill/>
        </p:spPr>
        <p:txBody>
          <a:bodyPr wrap="square" rtlCol="0">
            <a:spAutoFit/>
          </a:bodyPr>
          <a:lstStyle/>
          <a:p>
            <a:r>
              <a:rPr lang="en-GB" sz="1000" dirty="0"/>
              <a:t>Database</a:t>
            </a:r>
          </a:p>
        </p:txBody>
      </p:sp>
      <p:cxnSp>
        <p:nvCxnSpPr>
          <p:cNvPr id="50" name="Straight Connector 49">
            <a:extLst>
              <a:ext uri="{FF2B5EF4-FFF2-40B4-BE49-F238E27FC236}">
                <a16:creationId xmlns:a16="http://schemas.microsoft.com/office/drawing/2014/main" id="{6DB4F34B-5748-DFA2-77B6-AEA5B75F4401}"/>
              </a:ext>
            </a:extLst>
          </p:cNvPr>
          <p:cNvCxnSpPr>
            <a:cxnSpLocks/>
          </p:cNvCxnSpPr>
          <p:nvPr/>
        </p:nvCxnSpPr>
        <p:spPr>
          <a:xfrm flipV="1">
            <a:off x="5523065" y="3093564"/>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86444"/>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D82B09-5968-4847-902A-5818E8394F57}"/>
              </a:ext>
            </a:extLst>
          </p:cNvPr>
          <p:cNvSpPr>
            <a:spLocks noGrp="1"/>
          </p:cNvSpPr>
          <p:nvPr>
            <p:ph type="title"/>
          </p:nvPr>
        </p:nvSpPr>
        <p:spPr/>
        <p:txBody>
          <a:bodyPr/>
          <a:lstStyle/>
          <a:p>
            <a:r>
              <a:rPr lang="en-US" dirty="0"/>
              <a:t>Domain, Summary, Ordering</a:t>
            </a:r>
          </a:p>
        </p:txBody>
      </p:sp>
      <p:sp>
        <p:nvSpPr>
          <p:cNvPr id="5" name="Text Placeholder 4">
            <a:extLst>
              <a:ext uri="{FF2B5EF4-FFF2-40B4-BE49-F238E27FC236}">
                <a16:creationId xmlns:a16="http://schemas.microsoft.com/office/drawing/2014/main" id="{CF15BB39-BDBA-A349-AC53-4CBFDE3878FF}"/>
              </a:ext>
            </a:extLst>
          </p:cNvPr>
          <p:cNvSpPr>
            <a:spLocks noGrp="1"/>
          </p:cNvSpPr>
          <p:nvPr>
            <p:ph type="body" idx="1"/>
          </p:nvPr>
        </p:nvSpPr>
        <p:spPr/>
        <p:txBody>
          <a:bodyPr/>
          <a:lstStyle/>
          <a:p>
            <a:endParaRPr lang="en-US" dirty="0"/>
          </a:p>
        </p:txBody>
      </p:sp>
      <p:sp>
        <p:nvSpPr>
          <p:cNvPr id="3" name="Footer Placeholder 2">
            <a:extLst>
              <a:ext uri="{FF2B5EF4-FFF2-40B4-BE49-F238E27FC236}">
                <a16:creationId xmlns:a16="http://schemas.microsoft.com/office/drawing/2014/main" id="{C16D1660-0133-B540-9674-D842A828B61C}"/>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7FD1EC07-FF63-1B41-96A0-2A2A7F58AF24}"/>
              </a:ext>
            </a:extLst>
          </p:cNvPr>
          <p:cNvSpPr>
            <a:spLocks noGrp="1"/>
          </p:cNvSpPr>
          <p:nvPr>
            <p:ph type="sldNum" sz="quarter" idx="12"/>
          </p:nvPr>
        </p:nvSpPr>
        <p:spPr/>
        <p:txBody>
          <a:bodyPr/>
          <a:lstStyle/>
          <a:p>
            <a:fld id="{53C7D256-7CB4-8D4B-B359-120D79D46DFF}" type="slidenum">
              <a:rPr lang="en-US" smtClean="0"/>
              <a:t>77</a:t>
            </a:fld>
            <a:endParaRPr lang="en-US"/>
          </a:p>
        </p:txBody>
      </p:sp>
    </p:spTree>
    <p:extLst>
      <p:ext uri="{BB962C8B-B14F-4D97-AF65-F5344CB8AC3E}">
        <p14:creationId xmlns:p14="http://schemas.microsoft.com/office/powerpoint/2010/main" val="4119297233"/>
      </p:ext>
    </p:extLst>
  </p:cSld>
  <p:clrMapOvr>
    <a:masterClrMapping/>
  </p:clrMapOvr>
  <mc:AlternateContent xmlns:mc="http://schemas.openxmlformats.org/markup-compatibility/2006" xmlns:p14="http://schemas.microsoft.com/office/powerpoint/2010/main">
    <mc:Choice Requires="p14">
      <p:transition spd="slow" p14:dur="2000" advTm="878"/>
    </mc:Choice>
    <mc:Fallback xmlns="">
      <p:transition spd="slow" advTm="878"/>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Domain Event</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78</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744911" y="304193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65121" y="3132032"/>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677812" y="304192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26823" y="313202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195875" y="3270529"/>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4016245" y="3041929"/>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97996" y="2764862"/>
            <a:ext cx="1089933" cy="253916"/>
          </a:xfrm>
          <a:prstGeom prst="rect">
            <a:avLst/>
          </a:prstGeom>
          <a:noFill/>
        </p:spPr>
        <p:txBody>
          <a:bodyPr wrap="square" rtlCol="0">
            <a:spAutoFit/>
          </a:bodyPr>
          <a:lstStyle/>
          <a:p>
            <a:r>
              <a:rPr lang="en-GB" sz="1050" dirty="0"/>
              <a:t>1.1 event()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231886" y="923749"/>
            <a:ext cx="2653553"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the provider communicates</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granular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state changes to its requestors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endCxn id="9" idx="0"/>
          </p:cNvCxnSpPr>
          <p:nvPr/>
        </p:nvCxnSpPr>
        <p:spPr>
          <a:xfrm>
            <a:off x="1625425" y="1639330"/>
            <a:ext cx="844968" cy="14026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885439" y="1385414"/>
            <a:ext cx="3482256" cy="16565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098273" y="549734"/>
            <a:ext cx="2296598"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usually a past participle named after the command that caused the change i.e.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BasketItemRemoved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BasketItemAdded</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442963" y="1219148"/>
            <a:ext cx="1655310" cy="15457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3897996" y="4118710"/>
            <a:ext cx="406744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Domain Event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provider cannot use a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DataType</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 Channel</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the domain events for the observable must be ordered on the same channel, and have a different schema.</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puts an additional burden on the requestor to multiplex handling the event </a:t>
            </a:r>
          </a:p>
        </p:txBody>
      </p:sp>
    </p:spTree>
    <p:extLst>
      <p:ext uri="{BB962C8B-B14F-4D97-AF65-F5344CB8AC3E}">
        <p14:creationId xmlns:p14="http://schemas.microsoft.com/office/powerpoint/2010/main" val="174691225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Summary Event</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79</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744911" y="304193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65121" y="3132032"/>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677812" y="304192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26823" y="313202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195875" y="3270529"/>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4016245" y="3041929"/>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97996" y="2764862"/>
            <a:ext cx="1089933" cy="253916"/>
          </a:xfrm>
          <a:prstGeom prst="rect">
            <a:avLst/>
          </a:prstGeom>
          <a:noFill/>
        </p:spPr>
        <p:txBody>
          <a:bodyPr wrap="square" rtlCol="0">
            <a:spAutoFit/>
          </a:bodyPr>
          <a:lstStyle/>
          <a:p>
            <a:r>
              <a:rPr lang="en-GB" sz="1050" dirty="0"/>
              <a:t>1.1 summary()</a:t>
            </a:r>
          </a:p>
        </p:txBody>
      </p:sp>
      <p:sp>
        <p:nvSpPr>
          <p:cNvPr id="22" name="TextBox 21">
            <a:extLst>
              <a:ext uri="{FF2B5EF4-FFF2-40B4-BE49-F238E27FC236}">
                <a16:creationId xmlns:a16="http://schemas.microsoft.com/office/drawing/2014/main" id="{FB36D172-C9D5-805A-970D-0BC511783049}"/>
              </a:ext>
            </a:extLst>
          </p:cNvPr>
          <p:cNvSpPr txBox="1"/>
          <p:nvPr/>
        </p:nvSpPr>
        <p:spPr>
          <a:xfrm>
            <a:off x="231886" y="923749"/>
            <a:ext cx="2653553"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the provider communicates</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 summary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of state changes to its requestors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endCxn id="9" idx="0"/>
          </p:cNvCxnSpPr>
          <p:nvPr/>
        </p:nvCxnSpPr>
        <p:spPr>
          <a:xfrm>
            <a:off x="1625425" y="1639330"/>
            <a:ext cx="844968" cy="14026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885439" y="1385414"/>
            <a:ext cx="3482256" cy="16565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098273" y="549734"/>
            <a:ext cx="2296598"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contains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metadata describing the cause(s)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any changes. It is usually named after the observable in the pub-sub i.e.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BasketChanged</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442963" y="1323023"/>
            <a:ext cx="1655310" cy="14418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4677822" y="4118710"/>
            <a:ext cx="3287618"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Summary Event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provider can uses a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DataType</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 Channel</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there is just one schema used to communicate a snapshot of the observable. </a:t>
            </a:r>
          </a:p>
        </p:txBody>
      </p:sp>
    </p:spTree>
    <p:extLst>
      <p:ext uri="{BB962C8B-B14F-4D97-AF65-F5344CB8AC3E}">
        <p14:creationId xmlns:p14="http://schemas.microsoft.com/office/powerpoint/2010/main" val="384718731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500A7E-1C3E-5847-2AF0-856F2D1F9AF4}"/>
              </a:ext>
            </a:extLst>
          </p:cNvPr>
          <p:cNvPicPr>
            <a:picLocks noChangeAspect="1"/>
          </p:cNvPicPr>
          <p:nvPr/>
        </p:nvPicPr>
        <p:blipFill>
          <a:blip r:embed="rId2"/>
          <a:stretch>
            <a:fillRect/>
          </a:stretch>
        </p:blipFill>
        <p:spPr>
          <a:xfrm>
            <a:off x="1028700" y="1328634"/>
            <a:ext cx="6599808" cy="3912176"/>
          </a:xfrm>
          <a:prstGeom prst="rect">
            <a:avLst/>
          </a:prstGeom>
        </p:spPr>
      </p:pic>
      <p:cxnSp>
        <p:nvCxnSpPr>
          <p:cNvPr id="6" name="Straight Arrow Connector 5">
            <a:extLst>
              <a:ext uri="{FF2B5EF4-FFF2-40B4-BE49-F238E27FC236}">
                <a16:creationId xmlns:a16="http://schemas.microsoft.com/office/drawing/2014/main" id="{E4D5EE8B-8EFF-4EE0-435B-C8DE6CEB8E9B}"/>
              </a:ext>
            </a:extLst>
          </p:cNvPr>
          <p:cNvCxnSpPr>
            <a:cxnSpLocks/>
          </p:cNvCxnSpPr>
          <p:nvPr/>
        </p:nvCxnSpPr>
        <p:spPr>
          <a:xfrm flipH="1">
            <a:off x="6802394" y="2506878"/>
            <a:ext cx="389238" cy="64873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7" name="Graphic 6" descr="Lock">
            <a:extLst>
              <a:ext uri="{FF2B5EF4-FFF2-40B4-BE49-F238E27FC236}">
                <a16:creationId xmlns:a16="http://schemas.microsoft.com/office/drawing/2014/main" id="{1B1D6392-7BC3-9776-0103-AB66C3BC34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8677" y="2659792"/>
            <a:ext cx="342900" cy="342900"/>
          </a:xfrm>
          <a:prstGeom prst="rect">
            <a:avLst/>
          </a:prstGeom>
        </p:spPr>
      </p:pic>
      <p:pic>
        <p:nvPicPr>
          <p:cNvPr id="13" name="Graphic 12" descr="Unlock">
            <a:extLst>
              <a:ext uri="{FF2B5EF4-FFF2-40B4-BE49-F238E27FC236}">
                <a16:creationId xmlns:a16="http://schemas.microsoft.com/office/drawing/2014/main" id="{9F22C2F8-5854-A924-B9B3-96DA650272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1633" y="2678328"/>
            <a:ext cx="342901" cy="342901"/>
          </a:xfrm>
          <a:prstGeom prst="rect">
            <a:avLst/>
          </a:prstGeom>
        </p:spPr>
      </p:pic>
      <p:sp>
        <p:nvSpPr>
          <p:cNvPr id="14" name="TextBox 13">
            <a:extLst>
              <a:ext uri="{FF2B5EF4-FFF2-40B4-BE49-F238E27FC236}">
                <a16:creationId xmlns:a16="http://schemas.microsoft.com/office/drawing/2014/main" id="{E98EDC0B-89F9-DD18-213E-DD499E84B5EB}"/>
              </a:ext>
            </a:extLst>
          </p:cNvPr>
          <p:cNvSpPr txBox="1"/>
          <p:nvPr/>
        </p:nvSpPr>
        <p:spPr>
          <a:xfrm>
            <a:off x="7727667" y="638542"/>
            <a:ext cx="1365422" cy="1938992"/>
          </a:xfrm>
          <a:prstGeom prst="rect">
            <a:avLst/>
          </a:prstGeom>
          <a:solidFill>
            <a:schemeClr val="bg1"/>
          </a:solidFill>
        </p:spPr>
        <p:txBody>
          <a:bodyPr wrap="square" rtlCol="0">
            <a:spAutoFit/>
          </a:bodyPr>
          <a:lstStyle/>
          <a:p>
            <a:r>
              <a:rPr lang="en-US" sz="1200" dirty="0">
                <a:latin typeface="Chalkboard" panose="03050602040202020205" pitchFamily="66" charset="77"/>
              </a:rPr>
              <a:t>When we are done processing, we unlock it.</a:t>
            </a:r>
          </a:p>
          <a:p>
            <a:endParaRPr lang="en-US" sz="1200" dirty="0">
              <a:latin typeface="Chalkboard" panose="03050602040202020205" pitchFamily="66" charset="77"/>
            </a:endParaRPr>
          </a:p>
          <a:p>
            <a:r>
              <a:rPr lang="en-US" sz="1200" dirty="0">
                <a:latin typeface="Chalkboard" panose="03050602040202020205" pitchFamily="66" charset="77"/>
              </a:rPr>
              <a:t> - Usually because we finish processing it</a:t>
            </a:r>
          </a:p>
          <a:p>
            <a:r>
              <a:rPr lang="en-US" sz="1200" dirty="0">
                <a:latin typeface="Chalkboard" panose="03050602040202020205" pitchFamily="66" charset="77"/>
              </a:rPr>
              <a:t>- May be because we fail.</a:t>
            </a:r>
          </a:p>
        </p:txBody>
      </p:sp>
      <p:sp>
        <p:nvSpPr>
          <p:cNvPr id="15" name="Rectangle 14">
            <a:extLst>
              <a:ext uri="{FF2B5EF4-FFF2-40B4-BE49-F238E27FC236}">
                <a16:creationId xmlns:a16="http://schemas.microsoft.com/office/drawing/2014/main" id="{F70673C4-E656-0EA8-12EE-46D839A34940}"/>
              </a:ext>
            </a:extLst>
          </p:cNvPr>
          <p:cNvSpPr/>
          <p:nvPr/>
        </p:nvSpPr>
        <p:spPr>
          <a:xfrm>
            <a:off x="6488219" y="3174142"/>
            <a:ext cx="661012" cy="399267"/>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a:extLst>
              <a:ext uri="{FF2B5EF4-FFF2-40B4-BE49-F238E27FC236}">
                <a16:creationId xmlns:a16="http://schemas.microsoft.com/office/drawing/2014/main" id="{28E601C3-31B3-D854-5DE2-D9CCE609350B}"/>
              </a:ext>
            </a:extLst>
          </p:cNvPr>
          <p:cNvSpPr txBox="1"/>
          <p:nvPr/>
        </p:nvSpPr>
        <p:spPr>
          <a:xfrm>
            <a:off x="6959341" y="3836773"/>
            <a:ext cx="1924600"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succeed, then we delete the message from the queue, no one else can now process it.</a:t>
            </a:r>
          </a:p>
        </p:txBody>
      </p:sp>
      <p:cxnSp>
        <p:nvCxnSpPr>
          <p:cNvPr id="18" name="Straight Arrow Connector 17">
            <a:extLst>
              <a:ext uri="{FF2B5EF4-FFF2-40B4-BE49-F238E27FC236}">
                <a16:creationId xmlns:a16="http://schemas.microsoft.com/office/drawing/2014/main" id="{B11E3AFE-E2D0-32F2-A5AF-A74FB05DF242}"/>
              </a:ext>
            </a:extLst>
          </p:cNvPr>
          <p:cNvCxnSpPr>
            <a:cxnSpLocks/>
            <a:stCxn id="14" idx="1"/>
            <a:endCxn id="13" idx="3"/>
          </p:cNvCxnSpPr>
          <p:nvPr/>
        </p:nvCxnSpPr>
        <p:spPr>
          <a:xfrm flipH="1">
            <a:off x="7534534" y="1608038"/>
            <a:ext cx="193133" cy="12417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E13339B-2A59-8CFF-0E58-1A3C6AC8A39D}"/>
              </a:ext>
            </a:extLst>
          </p:cNvPr>
          <p:cNvCxnSpPr>
            <a:cxnSpLocks/>
            <a:stCxn id="16" idx="0"/>
          </p:cNvCxnSpPr>
          <p:nvPr/>
        </p:nvCxnSpPr>
        <p:spPr>
          <a:xfrm flipH="1" flipV="1">
            <a:off x="6871637" y="3573409"/>
            <a:ext cx="1050004" cy="263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02889BE-B72F-66F9-B6FE-A1547F49A8FF}"/>
              </a:ext>
            </a:extLst>
          </p:cNvPr>
          <p:cNvSpPr txBox="1"/>
          <p:nvPr/>
        </p:nvSpPr>
        <p:spPr>
          <a:xfrm>
            <a:off x="3372200" y="1089204"/>
            <a:ext cx="2678469"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fail, then we may decide others could succeed later, so we let it become available to lock again, often with a delay.</a:t>
            </a:r>
          </a:p>
        </p:txBody>
      </p:sp>
      <p:pic>
        <p:nvPicPr>
          <p:cNvPr id="26" name="Graphic 25" descr="Eraser">
            <a:extLst>
              <a:ext uri="{FF2B5EF4-FFF2-40B4-BE49-F238E27FC236}">
                <a16:creationId xmlns:a16="http://schemas.microsoft.com/office/drawing/2014/main" id="{40EE923D-7B70-17ED-B6EE-333F499AF2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25471" y="3578759"/>
            <a:ext cx="353846" cy="353846"/>
          </a:xfrm>
          <a:prstGeom prst="rect">
            <a:avLst/>
          </a:prstGeom>
        </p:spPr>
      </p:pic>
      <p:cxnSp>
        <p:nvCxnSpPr>
          <p:cNvPr id="27" name="Straight Arrow Connector 26">
            <a:extLst>
              <a:ext uri="{FF2B5EF4-FFF2-40B4-BE49-F238E27FC236}">
                <a16:creationId xmlns:a16="http://schemas.microsoft.com/office/drawing/2014/main" id="{DEB1DB1E-69C7-AB12-BD0D-CAE554C29A52}"/>
              </a:ext>
            </a:extLst>
          </p:cNvPr>
          <p:cNvCxnSpPr>
            <a:cxnSpLocks/>
            <a:endCxn id="15" idx="0"/>
          </p:cNvCxnSpPr>
          <p:nvPr/>
        </p:nvCxnSpPr>
        <p:spPr>
          <a:xfrm>
            <a:off x="4711434" y="2300828"/>
            <a:ext cx="2107291" cy="8733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Graphic 30" descr="Stopwatch">
            <a:extLst>
              <a:ext uri="{FF2B5EF4-FFF2-40B4-BE49-F238E27FC236}">
                <a16:creationId xmlns:a16="http://schemas.microsoft.com/office/drawing/2014/main" id="{1F631531-F098-2912-88D2-A6ACB1BFF8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66553" y="2736438"/>
            <a:ext cx="396136" cy="396136"/>
          </a:xfrm>
          <a:prstGeom prst="rect">
            <a:avLst/>
          </a:prstGeom>
        </p:spPr>
      </p:pic>
      <p:cxnSp>
        <p:nvCxnSpPr>
          <p:cNvPr id="42" name="Straight Arrow Connector 41">
            <a:extLst>
              <a:ext uri="{FF2B5EF4-FFF2-40B4-BE49-F238E27FC236}">
                <a16:creationId xmlns:a16="http://schemas.microsoft.com/office/drawing/2014/main" id="{6AA65E73-B463-9452-DD27-DF3D3BA9D37E}"/>
              </a:ext>
            </a:extLst>
          </p:cNvPr>
          <p:cNvCxnSpPr/>
          <p:nvPr/>
        </p:nvCxnSpPr>
        <p:spPr>
          <a:xfrm flipH="1">
            <a:off x="3288083" y="3578760"/>
            <a:ext cx="2678470" cy="126176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C16A40F-4611-6D98-C908-C1DB953220D2}"/>
              </a:ext>
            </a:extLst>
          </p:cNvPr>
          <p:cNvSpPr txBox="1"/>
          <p:nvPr/>
        </p:nvSpPr>
        <p:spPr>
          <a:xfrm>
            <a:off x="506350" y="5374486"/>
            <a:ext cx="3535137"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After a certain number of re-queues we may move the message to a dead-letter channel, it turns out that no one action the request within in a reasonable time frame</a:t>
            </a:r>
          </a:p>
        </p:txBody>
      </p:sp>
      <p:sp>
        <p:nvSpPr>
          <p:cNvPr id="44" name="TextBox 43">
            <a:extLst>
              <a:ext uri="{FF2B5EF4-FFF2-40B4-BE49-F238E27FC236}">
                <a16:creationId xmlns:a16="http://schemas.microsoft.com/office/drawing/2014/main" id="{87DB1CFE-B572-47C5-4F11-E1DB9D87A6D5}"/>
              </a:ext>
            </a:extLst>
          </p:cNvPr>
          <p:cNvSpPr txBox="1"/>
          <p:nvPr/>
        </p:nvSpPr>
        <p:spPr>
          <a:xfrm>
            <a:off x="4338040" y="4720528"/>
            <a:ext cx="4655890" cy="1592744"/>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Queues contain Tasks</a:t>
            </a:r>
          </a:p>
          <a:p>
            <a:r>
              <a:rPr lang="en-US" sz="1200" dirty="0">
                <a:latin typeface="Chalkboard" panose="03050602040202020205" pitchFamily="66" charset="77"/>
              </a:rPr>
              <a:t>With queues we can think of the messages on a queue as tasks - they are a request for us to carry out an action. Once the action is done, we can delete the task.</a:t>
            </a:r>
          </a:p>
          <a:p>
            <a:endParaRPr lang="en-US" sz="1200" dirty="0">
              <a:latin typeface="Chalkboard" panose="03050602040202020205" pitchFamily="66" charset="77"/>
            </a:endParaRPr>
          </a:p>
          <a:p>
            <a:r>
              <a:rPr lang="en-US" sz="1200" dirty="0">
                <a:latin typeface="Chalkboard" panose="03050602040202020205" pitchFamily="66" charset="77"/>
              </a:rPr>
              <a:t>- We don't anyone else to action it, it's already been done.</a:t>
            </a:r>
          </a:p>
          <a:p>
            <a:r>
              <a:rPr lang="en-US" sz="1200" dirty="0">
                <a:latin typeface="Chalkboard" panose="03050602040202020205" pitchFamily="66" charset="77"/>
              </a:rPr>
              <a:t>- Someone receiving a done task will have to discard it.</a:t>
            </a:r>
          </a:p>
          <a:p>
            <a:r>
              <a:rPr lang="en-US" sz="1200" dirty="0">
                <a:latin typeface="Chalkboard" panose="03050602040202020205" pitchFamily="66" charset="77"/>
              </a:rPr>
              <a:t>- If we can't action it, someone else will need to action it.</a:t>
            </a:r>
          </a:p>
        </p:txBody>
      </p:sp>
    </p:spTree>
    <p:extLst>
      <p:ext uri="{BB962C8B-B14F-4D97-AF65-F5344CB8AC3E}">
        <p14:creationId xmlns:p14="http://schemas.microsoft.com/office/powerpoint/2010/main" val="174066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5"/>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5" grpId="1" animBg="1"/>
      <p:bldP spid="16" grpId="0" animBg="1"/>
      <p:bldP spid="24" grpId="0" animBg="1"/>
      <p:bldP spid="43" grpId="0" animBg="1"/>
      <p:bldP spid="4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80</a:t>
            </a:fld>
            <a:endParaRPr lang="en-US"/>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30" name="TextBox 29">
            <a:extLst>
              <a:ext uri="{FF2B5EF4-FFF2-40B4-BE49-F238E27FC236}">
                <a16:creationId xmlns:a16="http://schemas.microsoft.com/office/drawing/2014/main" id="{73926666-C41E-0E43-B037-5BA2E4130A20}"/>
              </a:ext>
            </a:extLst>
          </p:cNvPr>
          <p:cNvSpPr txBox="1"/>
          <p:nvPr/>
        </p:nvSpPr>
        <p:spPr>
          <a:xfrm>
            <a:off x="5330130" y="2438079"/>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483358" y="2443098"/>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v3</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latin typeface="Chalkboard" panose="03050602040202020205" pitchFamily="66" charset="77"/>
              </a:rPr>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007280" y="2426536"/>
            <a:ext cx="957094" cy="276999"/>
          </a:xfrm>
          <a:prstGeom prst="rect">
            <a:avLst/>
          </a:prstGeom>
          <a:noFill/>
        </p:spPr>
        <p:txBody>
          <a:bodyPr wrap="square" rtlCol="0">
            <a:spAutoFit/>
          </a:bodyPr>
          <a:lstStyle/>
          <a:p>
            <a:r>
              <a:rPr lang="en-US" sz="1200" dirty="0">
                <a:latin typeface="Chalkboard" panose="03050602040202020205" pitchFamily="66" charset="77"/>
              </a:rPr>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998782" y="2438079"/>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v2</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66078" y="2909161"/>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0" y="1432560"/>
            <a:ext cx="1998670" cy="507831"/>
          </a:xfrm>
          <a:prstGeom prst="rect">
            <a:avLst/>
          </a:prstGeom>
          <a:noFill/>
        </p:spPr>
        <p:txBody>
          <a:bodyPr wrap="square" rtlCol="0">
            <a:spAutoFit/>
          </a:bodyPr>
          <a:lstStyle/>
          <a:p>
            <a:r>
              <a:rPr lang="en-US" sz="1350" dirty="0">
                <a:latin typeface="Chalkboard" panose="03050602040202020205" pitchFamily="66" charset="77"/>
              </a:rPr>
              <a:t>Reads record. Handles v1 of 12345</a:t>
            </a:r>
          </a:p>
        </p:txBody>
      </p:sp>
      <p:sp>
        <p:nvSpPr>
          <p:cNvPr id="3" name="Google Shape;104;p25">
            <a:extLst>
              <a:ext uri="{FF2B5EF4-FFF2-40B4-BE49-F238E27FC236}">
                <a16:creationId xmlns:a16="http://schemas.microsoft.com/office/drawing/2014/main" id="{350BC3A9-01ED-DE31-25CF-BCD39779337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If Later, Stream</a:t>
            </a:r>
            <a:endParaRPr dirty="0"/>
          </a:p>
        </p:txBody>
      </p:sp>
      <p:sp>
        <p:nvSpPr>
          <p:cNvPr id="6" name="Rounded Rectangle 5">
            <a:extLst>
              <a:ext uri="{FF2B5EF4-FFF2-40B4-BE49-F238E27FC236}">
                <a16:creationId xmlns:a16="http://schemas.microsoft.com/office/drawing/2014/main" id="{86DF3DBA-D5C8-D307-4466-AB81547BBCDA}"/>
              </a:ext>
            </a:extLst>
          </p:cNvPr>
          <p:cNvSpPr/>
          <p:nvPr/>
        </p:nvSpPr>
        <p:spPr>
          <a:xfrm>
            <a:off x="519500" y="274999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3B66B228-460F-3BC8-9A88-C426792E3227}"/>
              </a:ext>
            </a:extLst>
          </p:cNvPr>
          <p:cNvSpPr txBox="1"/>
          <p:nvPr/>
        </p:nvSpPr>
        <p:spPr>
          <a:xfrm>
            <a:off x="768511" y="2840095"/>
            <a:ext cx="881743" cy="300082"/>
          </a:xfrm>
          <a:prstGeom prst="rect">
            <a:avLst/>
          </a:prstGeom>
          <a:noFill/>
        </p:spPr>
        <p:txBody>
          <a:bodyPr wrap="square" rtlCol="0">
            <a:spAutoFit/>
          </a:bodyPr>
          <a:lstStyle/>
          <a:p>
            <a:r>
              <a:rPr lang="en-GB" sz="1350" dirty="0"/>
              <a:t>:provider</a:t>
            </a:r>
          </a:p>
        </p:txBody>
      </p:sp>
      <p:sp>
        <p:nvSpPr>
          <p:cNvPr id="11" name="Rounded Rectangle 10">
            <a:extLst>
              <a:ext uri="{FF2B5EF4-FFF2-40B4-BE49-F238E27FC236}">
                <a16:creationId xmlns:a16="http://schemas.microsoft.com/office/drawing/2014/main" id="{3FD924FF-FB21-8225-5D3F-F00ABF594FF4}"/>
              </a:ext>
            </a:extLst>
          </p:cNvPr>
          <p:cNvSpPr/>
          <p:nvPr/>
        </p:nvSpPr>
        <p:spPr>
          <a:xfrm>
            <a:off x="6972497" y="269242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3741D53A-6911-5589-7FD1-C03B61A4C27E}"/>
              </a:ext>
            </a:extLst>
          </p:cNvPr>
          <p:cNvSpPr txBox="1"/>
          <p:nvPr/>
        </p:nvSpPr>
        <p:spPr>
          <a:xfrm>
            <a:off x="7176557" y="2749995"/>
            <a:ext cx="995516" cy="300082"/>
          </a:xfrm>
          <a:prstGeom prst="rect">
            <a:avLst/>
          </a:prstGeom>
          <a:noFill/>
        </p:spPr>
        <p:txBody>
          <a:bodyPr wrap="square" rtlCol="0">
            <a:spAutoFit/>
          </a:bodyPr>
          <a:lstStyle/>
          <a:p>
            <a:r>
              <a:rPr lang="en-GB" sz="1350" dirty="0"/>
              <a:t>:requestor</a:t>
            </a:r>
          </a:p>
        </p:txBody>
      </p:sp>
      <p:cxnSp>
        <p:nvCxnSpPr>
          <p:cNvPr id="5" name="Straight Arrow Connector 4">
            <a:extLst>
              <a:ext uri="{FF2B5EF4-FFF2-40B4-BE49-F238E27FC236}">
                <a16:creationId xmlns:a16="http://schemas.microsoft.com/office/drawing/2014/main" id="{4018A85E-726F-9C35-ADAA-73C0D8EC44F4}"/>
              </a:ext>
            </a:extLst>
          </p:cNvPr>
          <p:cNvCxnSpPr>
            <a:cxnSpLocks/>
            <a:endCxn id="26" idx="3"/>
          </p:cNvCxnSpPr>
          <p:nvPr/>
        </p:nvCxnSpPr>
        <p:spPr>
          <a:xfrm flipH="1" flipV="1">
            <a:off x="5058869" y="2960633"/>
            <a:ext cx="1835786" cy="1009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E4B12D54-D48F-F6CF-A3A7-42F3E7F69F15}"/>
              </a:ext>
            </a:extLst>
          </p:cNvPr>
          <p:cNvSpPr txBox="1"/>
          <p:nvPr/>
        </p:nvSpPr>
        <p:spPr>
          <a:xfrm>
            <a:off x="5814370" y="3429000"/>
            <a:ext cx="1998670" cy="715581"/>
          </a:xfrm>
          <a:prstGeom prst="rect">
            <a:avLst/>
          </a:prstGeom>
          <a:noFill/>
        </p:spPr>
        <p:txBody>
          <a:bodyPr wrap="square" rtlCol="0">
            <a:spAutoFit/>
          </a:bodyPr>
          <a:lstStyle/>
          <a:p>
            <a:r>
              <a:rPr lang="en-US" sz="1350" dirty="0">
                <a:latin typeface="Chalkboard" panose="03050602040202020205" pitchFamily="66" charset="77"/>
              </a:rPr>
              <a:t>Reads record. Handles v3 of 12345. Is “later” than V1 so is applied</a:t>
            </a:r>
          </a:p>
        </p:txBody>
      </p:sp>
      <p:cxnSp>
        <p:nvCxnSpPr>
          <p:cNvPr id="10" name="Straight Arrow Connector 9">
            <a:extLst>
              <a:ext uri="{FF2B5EF4-FFF2-40B4-BE49-F238E27FC236}">
                <a16:creationId xmlns:a16="http://schemas.microsoft.com/office/drawing/2014/main" id="{7EA51241-2399-129C-0BD7-A64F9536B7E5}"/>
              </a:ext>
            </a:extLst>
          </p:cNvPr>
          <p:cNvCxnSpPr>
            <a:cxnSpLocks/>
            <a:endCxn id="24" idx="3"/>
          </p:cNvCxnSpPr>
          <p:nvPr/>
        </p:nvCxnSpPr>
        <p:spPr>
          <a:xfrm flipH="1">
            <a:off x="3574293" y="2725116"/>
            <a:ext cx="3398204" cy="2414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723CC331-CE44-FD13-6A04-1A3FD08E6EAA}"/>
              </a:ext>
            </a:extLst>
          </p:cNvPr>
          <p:cNvSpPr txBox="1"/>
          <p:nvPr/>
        </p:nvSpPr>
        <p:spPr>
          <a:xfrm>
            <a:off x="2336800" y="1557828"/>
            <a:ext cx="2576813" cy="715581"/>
          </a:xfrm>
          <a:prstGeom prst="rect">
            <a:avLst/>
          </a:prstGeom>
          <a:noFill/>
        </p:spPr>
        <p:txBody>
          <a:bodyPr wrap="square" rtlCol="0">
            <a:spAutoFit/>
          </a:bodyPr>
          <a:lstStyle/>
          <a:p>
            <a:r>
              <a:rPr lang="en-US" sz="1350" dirty="0">
                <a:latin typeface="Chalkboard" panose="03050602040202020205" pitchFamily="66" charset="77"/>
              </a:rPr>
              <a:t>Reads record. Discards v2 of 12345 as is “earlier” than V3 which was already applied</a:t>
            </a:r>
          </a:p>
        </p:txBody>
      </p:sp>
      <p:sp>
        <p:nvSpPr>
          <p:cNvPr id="2" name="TextBox 1">
            <a:extLst>
              <a:ext uri="{FF2B5EF4-FFF2-40B4-BE49-F238E27FC236}">
                <a16:creationId xmlns:a16="http://schemas.microsoft.com/office/drawing/2014/main" id="{EEF31BFD-6FA1-CB85-BDF6-0A531A7C9272}"/>
              </a:ext>
            </a:extLst>
          </p:cNvPr>
          <p:cNvSpPr txBox="1"/>
          <p:nvPr/>
        </p:nvSpPr>
        <p:spPr>
          <a:xfrm>
            <a:off x="768511" y="4487854"/>
            <a:ext cx="7522049" cy="1338828"/>
          </a:xfrm>
          <a:prstGeom prst="rect">
            <a:avLst/>
          </a:prstGeom>
          <a:noFill/>
        </p:spPr>
        <p:txBody>
          <a:bodyPr wrap="square" rtlCol="0">
            <a:spAutoFit/>
          </a:bodyPr>
          <a:lstStyle/>
          <a:p>
            <a:r>
              <a:rPr lang="en-US" sz="1350" dirty="0">
                <a:latin typeface="Chalkboard" panose="03050602040202020205" pitchFamily="66" charset="77"/>
              </a:rPr>
              <a:t>If Later allows us to use a versioned </a:t>
            </a:r>
            <a:r>
              <a:rPr lang="en-US" sz="1350" b="1" dirty="0">
                <a:latin typeface="Chalkboard" panose="03050602040202020205" pitchFamily="66" charset="77"/>
              </a:rPr>
              <a:t>Summary Event</a:t>
            </a:r>
            <a:r>
              <a:rPr lang="en-US" sz="1350" dirty="0">
                <a:latin typeface="Chalkboard" panose="03050602040202020205" pitchFamily="66" charset="77"/>
              </a:rPr>
              <a:t> to ignore ordering errors. Even on a stream, a non-blocking retry or guaranteed delivery via an outbox may result in out-of-order messages. We can also shed load</a:t>
            </a:r>
          </a:p>
          <a:p>
            <a:endParaRPr lang="en-US" sz="1350" dirty="0">
              <a:latin typeface="Chalkboard" panose="03050602040202020205" pitchFamily="66" charset="77"/>
            </a:endParaRPr>
          </a:p>
          <a:p>
            <a:r>
              <a:rPr lang="en-US" sz="1350" dirty="0">
                <a:latin typeface="Chalkboard" panose="03050602040202020205" pitchFamily="66" charset="77"/>
              </a:rPr>
              <a:t>We cannot use If Later with a </a:t>
            </a:r>
            <a:r>
              <a:rPr lang="en-US" sz="1350" b="1" dirty="0">
                <a:latin typeface="Chalkboard" panose="03050602040202020205" pitchFamily="66" charset="77"/>
              </a:rPr>
              <a:t>Domain Event,</a:t>
            </a:r>
            <a:r>
              <a:rPr lang="en-US" sz="1350" dirty="0">
                <a:latin typeface="Chalkboard" panose="03050602040202020205" pitchFamily="66" charset="77"/>
              </a:rPr>
              <a:t> as they all must be applied. We can only use a blocking retry with a Domain Event and cannot shed load.</a:t>
            </a:r>
          </a:p>
        </p:txBody>
      </p:sp>
    </p:spTree>
    <p:extLst>
      <p:ext uri="{BB962C8B-B14F-4D97-AF65-F5344CB8AC3E}">
        <p14:creationId xmlns:p14="http://schemas.microsoft.com/office/powerpoint/2010/main" val="2245844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7" grpId="0"/>
      <p:bldP spid="15" grpId="0"/>
      <p:bldP spid="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81</a:t>
            </a:fld>
            <a:endParaRPr lang="en-US"/>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30" name="TextBox 29">
            <a:extLst>
              <a:ext uri="{FF2B5EF4-FFF2-40B4-BE49-F238E27FC236}">
                <a16:creationId xmlns:a16="http://schemas.microsoft.com/office/drawing/2014/main" id="{73926666-C41E-0E43-B037-5BA2E4130A20}"/>
              </a:ext>
            </a:extLst>
          </p:cNvPr>
          <p:cNvSpPr txBox="1"/>
          <p:nvPr/>
        </p:nvSpPr>
        <p:spPr>
          <a:xfrm>
            <a:off x="5415895" y="2448699"/>
            <a:ext cx="931076" cy="300082"/>
          </a:xfrm>
          <a:prstGeom prst="rect">
            <a:avLst/>
          </a:prstGeom>
          <a:noFill/>
        </p:spPr>
        <p:txBody>
          <a:bodyPr wrap="square" rtlCol="0">
            <a:spAutoFit/>
          </a:bodyPr>
          <a:lstStyle/>
          <a:p>
            <a:r>
              <a:rPr lang="en-US" sz="1350" dirty="0">
                <a:latin typeface="Chalkboard" panose="03050602040202020205" pitchFamily="66" charset="77"/>
              </a:rPr>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541637" y="2449932"/>
            <a:ext cx="911933" cy="300082"/>
          </a:xfrm>
          <a:prstGeom prst="rect">
            <a:avLst/>
          </a:prstGeom>
          <a:noFill/>
        </p:spPr>
        <p:txBody>
          <a:bodyPr wrap="square" rtlCol="0">
            <a:spAutoFit/>
          </a:bodyPr>
          <a:lstStyle/>
          <a:p>
            <a:r>
              <a:rPr lang="en-US" sz="135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935391" cy="300082"/>
          </a:xfrm>
          <a:prstGeom prst="rect">
            <a:avLst/>
          </a:prstGeom>
          <a:noFill/>
        </p:spPr>
        <p:txBody>
          <a:bodyPr wrap="square" rtlCol="0">
            <a:spAutoFit/>
          </a:bodyPr>
          <a:lstStyle/>
          <a:p>
            <a:r>
              <a:rPr lang="en-US" sz="1350" dirty="0">
                <a:latin typeface="Chalkboard" panose="03050602040202020205" pitchFamily="66" charset="77"/>
              </a:rPr>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1965817" y="2426536"/>
            <a:ext cx="998557" cy="300082"/>
          </a:xfrm>
          <a:prstGeom prst="rect">
            <a:avLst/>
          </a:prstGeom>
          <a:noFill/>
        </p:spPr>
        <p:txBody>
          <a:bodyPr wrap="square" rtlCol="0">
            <a:spAutoFit/>
          </a:bodyPr>
          <a:lstStyle/>
          <a:p>
            <a:r>
              <a:rPr lang="en-US" sz="1350" dirty="0">
                <a:latin typeface="Chalkboard" panose="03050602040202020205" pitchFamily="66" charset="77"/>
              </a:rPr>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886227" y="2428978"/>
            <a:ext cx="916743" cy="300082"/>
          </a:xfrm>
          <a:prstGeom prst="rect">
            <a:avLst/>
          </a:prstGeom>
          <a:noFill/>
        </p:spPr>
        <p:txBody>
          <a:bodyPr wrap="square" rtlCol="0">
            <a:spAutoFit/>
          </a:bodyPr>
          <a:lstStyle/>
          <a:p>
            <a:r>
              <a:rPr lang="en-US" sz="1350" dirty="0">
                <a:latin typeface="Chalkboard" panose="03050602040202020205" pitchFamily="66" charset="77"/>
              </a:rPr>
              <a:t>12345: v3</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11702" y="2426536"/>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0" y="1432560"/>
            <a:ext cx="1866589" cy="507831"/>
          </a:xfrm>
          <a:prstGeom prst="rect">
            <a:avLst/>
          </a:prstGeom>
          <a:noFill/>
        </p:spPr>
        <p:txBody>
          <a:bodyPr wrap="square" rtlCol="0">
            <a:spAutoFit/>
          </a:bodyPr>
          <a:lstStyle/>
          <a:p>
            <a:r>
              <a:rPr lang="en-US" sz="1350" dirty="0">
                <a:latin typeface="Chalkboard" panose="03050602040202020205" pitchFamily="66" charset="77"/>
              </a:rPr>
              <a:t>Locks message. Expects v1 of 12345</a:t>
            </a:r>
          </a:p>
        </p:txBody>
      </p:sp>
      <p:cxnSp>
        <p:nvCxnSpPr>
          <p:cNvPr id="39" name="Straight Arrow Connector 38">
            <a:extLst>
              <a:ext uri="{FF2B5EF4-FFF2-40B4-BE49-F238E27FC236}">
                <a16:creationId xmlns:a16="http://schemas.microsoft.com/office/drawing/2014/main" id="{AD3E0463-20BE-5042-B400-0FB6E42D668A}"/>
              </a:ext>
            </a:extLst>
          </p:cNvPr>
          <p:cNvCxnSpPr>
            <a:cxnSpLocks/>
            <a:endCxn id="26" idx="2"/>
          </p:cNvCxnSpPr>
          <p:nvPr/>
        </p:nvCxnSpPr>
        <p:spPr>
          <a:xfrm flipH="1" flipV="1">
            <a:off x="4848232" y="3171270"/>
            <a:ext cx="1811190" cy="679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AC1915ED-7866-FE44-B124-13B06A42E3E9}"/>
              </a:ext>
            </a:extLst>
          </p:cNvPr>
          <p:cNvSpPr txBox="1"/>
          <p:nvPr/>
        </p:nvSpPr>
        <p:spPr>
          <a:xfrm>
            <a:off x="4937760" y="3828676"/>
            <a:ext cx="1409211" cy="715581"/>
          </a:xfrm>
          <a:prstGeom prst="rect">
            <a:avLst/>
          </a:prstGeom>
          <a:noFill/>
        </p:spPr>
        <p:txBody>
          <a:bodyPr wrap="square" rtlCol="0">
            <a:spAutoFit/>
          </a:bodyPr>
          <a:lstStyle/>
          <a:p>
            <a:r>
              <a:rPr lang="en-US" sz="1350" dirty="0">
                <a:latin typeface="Chalkboard" panose="03050602040202020205" pitchFamily="66" charset="77"/>
              </a:rPr>
              <a:t>Locks message. Writes v2 of 12345</a:t>
            </a:r>
          </a:p>
        </p:txBody>
      </p:sp>
      <p:cxnSp>
        <p:nvCxnSpPr>
          <p:cNvPr id="42" name="Straight Arrow Connector 41">
            <a:extLst>
              <a:ext uri="{FF2B5EF4-FFF2-40B4-BE49-F238E27FC236}">
                <a16:creationId xmlns:a16="http://schemas.microsoft.com/office/drawing/2014/main" id="{7D234A7F-8078-F54D-B8A6-74DFD4A20B4E}"/>
              </a:ext>
            </a:extLst>
          </p:cNvPr>
          <p:cNvCxnSpPr>
            <a:cxnSpLocks/>
            <a:endCxn id="27" idx="2"/>
          </p:cNvCxnSpPr>
          <p:nvPr/>
        </p:nvCxnSpPr>
        <p:spPr>
          <a:xfrm flipH="1" flipV="1">
            <a:off x="5626533" y="3171427"/>
            <a:ext cx="1566786" cy="479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CA41AFC6-577C-FD4A-A442-DC8D1E7EA396}"/>
              </a:ext>
            </a:extLst>
          </p:cNvPr>
          <p:cNvSpPr txBox="1"/>
          <p:nvPr/>
        </p:nvSpPr>
        <p:spPr>
          <a:xfrm>
            <a:off x="6622934" y="3086565"/>
            <a:ext cx="1186288" cy="300082"/>
          </a:xfrm>
          <a:prstGeom prst="rect">
            <a:avLst/>
          </a:prstGeom>
          <a:noFill/>
        </p:spPr>
        <p:txBody>
          <a:bodyPr wrap="square" rtlCol="0">
            <a:spAutoFit/>
          </a:bodyPr>
          <a:lstStyle/>
          <a:p>
            <a:r>
              <a:rPr lang="en-US" sz="1350" dirty="0">
                <a:latin typeface="Chalkboard" panose="03050602040202020205" pitchFamily="66" charset="77"/>
              </a:rPr>
              <a:t>Read Past</a:t>
            </a:r>
          </a:p>
        </p:txBody>
      </p:sp>
      <p:sp>
        <p:nvSpPr>
          <p:cNvPr id="2" name="&quot;No&quot; Symbol 1">
            <a:extLst>
              <a:ext uri="{FF2B5EF4-FFF2-40B4-BE49-F238E27FC236}">
                <a16:creationId xmlns:a16="http://schemas.microsoft.com/office/drawing/2014/main" id="{559524C5-3134-784B-ADB5-3FE0294A79AB}"/>
              </a:ext>
            </a:extLst>
          </p:cNvPr>
          <p:cNvSpPr/>
          <p:nvPr/>
        </p:nvSpPr>
        <p:spPr>
          <a:xfrm>
            <a:off x="5330130" y="2703535"/>
            <a:ext cx="581572" cy="421607"/>
          </a:xfrm>
          <a:prstGeom prst="noSmoking">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a:extLst>
              <a:ext uri="{FF2B5EF4-FFF2-40B4-BE49-F238E27FC236}">
                <a16:creationId xmlns:a16="http://schemas.microsoft.com/office/drawing/2014/main" id="{950D29B6-E5E7-264B-BDC6-CBEBD4FB5A35}"/>
              </a:ext>
            </a:extLst>
          </p:cNvPr>
          <p:cNvSpPr txBox="1"/>
          <p:nvPr/>
        </p:nvSpPr>
        <p:spPr>
          <a:xfrm>
            <a:off x="832888" y="4890389"/>
            <a:ext cx="6976333" cy="1338828"/>
          </a:xfrm>
          <a:prstGeom prst="rect">
            <a:avLst/>
          </a:prstGeom>
          <a:noFill/>
        </p:spPr>
        <p:txBody>
          <a:bodyPr wrap="square" rtlCol="0">
            <a:spAutoFit/>
          </a:bodyPr>
          <a:lstStyle/>
          <a:p>
            <a:r>
              <a:rPr lang="en-US" sz="1350" dirty="0">
                <a:latin typeface="Chalkboard" panose="03050602040202020205" pitchFamily="66" charset="77"/>
              </a:rPr>
              <a:t>If later allows message to processed be out-of-order with a queue and competing consumers. A queue normally processes messages, and not events, so this only applied where we are using a queue.</a:t>
            </a:r>
          </a:p>
          <a:p>
            <a:endParaRPr lang="en-US" sz="1350" dirty="0">
              <a:latin typeface="Chalkboard" panose="03050602040202020205" pitchFamily="66" charset="77"/>
            </a:endParaRPr>
          </a:p>
          <a:p>
            <a:r>
              <a:rPr lang="en-US" sz="1350" dirty="0">
                <a:latin typeface="Chalkboard" panose="03050602040202020205" pitchFamily="66" charset="77"/>
              </a:rPr>
              <a:t>If a message must be ordered, such as a series of commands, we must use requeue with delay, or a sequencer to re-order.</a:t>
            </a:r>
          </a:p>
        </p:txBody>
      </p:sp>
      <p:sp>
        <p:nvSpPr>
          <p:cNvPr id="3" name="Google Shape;104;p25">
            <a:extLst>
              <a:ext uri="{FF2B5EF4-FFF2-40B4-BE49-F238E27FC236}">
                <a16:creationId xmlns:a16="http://schemas.microsoft.com/office/drawing/2014/main" id="{350BC3A9-01ED-DE31-25CF-BCD39779337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If Later, Queue</a:t>
            </a:r>
            <a:endParaRPr dirty="0"/>
          </a:p>
        </p:txBody>
      </p:sp>
      <p:sp>
        <p:nvSpPr>
          <p:cNvPr id="6" name="Rounded Rectangle 5">
            <a:extLst>
              <a:ext uri="{FF2B5EF4-FFF2-40B4-BE49-F238E27FC236}">
                <a16:creationId xmlns:a16="http://schemas.microsoft.com/office/drawing/2014/main" id="{86DF3DBA-D5C8-D307-4466-AB81547BBCDA}"/>
              </a:ext>
            </a:extLst>
          </p:cNvPr>
          <p:cNvSpPr/>
          <p:nvPr/>
        </p:nvSpPr>
        <p:spPr>
          <a:xfrm>
            <a:off x="519500" y="274999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3B66B228-460F-3BC8-9A88-C426792E3227}"/>
              </a:ext>
            </a:extLst>
          </p:cNvPr>
          <p:cNvSpPr txBox="1"/>
          <p:nvPr/>
        </p:nvSpPr>
        <p:spPr>
          <a:xfrm>
            <a:off x="768511" y="2840095"/>
            <a:ext cx="881743" cy="300082"/>
          </a:xfrm>
          <a:prstGeom prst="rect">
            <a:avLst/>
          </a:prstGeom>
          <a:noFill/>
        </p:spPr>
        <p:txBody>
          <a:bodyPr wrap="square" rtlCol="0">
            <a:spAutoFit/>
          </a:bodyPr>
          <a:lstStyle/>
          <a:p>
            <a:r>
              <a:rPr lang="en-GB" sz="1350" dirty="0"/>
              <a:t>:provider</a:t>
            </a:r>
          </a:p>
        </p:txBody>
      </p:sp>
      <p:sp>
        <p:nvSpPr>
          <p:cNvPr id="11" name="Rounded Rectangle 10">
            <a:extLst>
              <a:ext uri="{FF2B5EF4-FFF2-40B4-BE49-F238E27FC236}">
                <a16:creationId xmlns:a16="http://schemas.microsoft.com/office/drawing/2014/main" id="{3FD924FF-FB21-8225-5D3F-F00ABF594FF4}"/>
              </a:ext>
            </a:extLst>
          </p:cNvPr>
          <p:cNvSpPr/>
          <p:nvPr/>
        </p:nvSpPr>
        <p:spPr>
          <a:xfrm>
            <a:off x="6840233" y="217421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3741D53A-6911-5589-7FD1-C03B61A4C27E}"/>
              </a:ext>
            </a:extLst>
          </p:cNvPr>
          <p:cNvSpPr txBox="1"/>
          <p:nvPr/>
        </p:nvSpPr>
        <p:spPr>
          <a:xfrm>
            <a:off x="7160443" y="2264315"/>
            <a:ext cx="995516" cy="300082"/>
          </a:xfrm>
          <a:prstGeom prst="rect">
            <a:avLst/>
          </a:prstGeom>
          <a:noFill/>
        </p:spPr>
        <p:txBody>
          <a:bodyPr wrap="square" rtlCol="0">
            <a:spAutoFit/>
          </a:bodyPr>
          <a:lstStyle/>
          <a:p>
            <a:r>
              <a:rPr lang="en-GB" sz="1350" dirty="0"/>
              <a:t>:requestor</a:t>
            </a:r>
          </a:p>
        </p:txBody>
      </p:sp>
      <p:sp>
        <p:nvSpPr>
          <p:cNvPr id="13" name="Rounded Rectangle 12">
            <a:extLst>
              <a:ext uri="{FF2B5EF4-FFF2-40B4-BE49-F238E27FC236}">
                <a16:creationId xmlns:a16="http://schemas.microsoft.com/office/drawing/2014/main" id="{97E8D299-8F5C-FA87-2627-EA080D732F9C}"/>
              </a:ext>
            </a:extLst>
          </p:cNvPr>
          <p:cNvSpPr/>
          <p:nvPr/>
        </p:nvSpPr>
        <p:spPr>
          <a:xfrm>
            <a:off x="6840233" y="3895820"/>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 name="TextBox 13">
            <a:extLst>
              <a:ext uri="{FF2B5EF4-FFF2-40B4-BE49-F238E27FC236}">
                <a16:creationId xmlns:a16="http://schemas.microsoft.com/office/drawing/2014/main" id="{7228F1FD-FAA0-E80A-810F-94CE5974F308}"/>
              </a:ext>
            </a:extLst>
          </p:cNvPr>
          <p:cNvSpPr txBox="1"/>
          <p:nvPr/>
        </p:nvSpPr>
        <p:spPr>
          <a:xfrm>
            <a:off x="7160443" y="3985920"/>
            <a:ext cx="995516" cy="300082"/>
          </a:xfrm>
          <a:prstGeom prst="rect">
            <a:avLst/>
          </a:prstGeom>
          <a:noFill/>
        </p:spPr>
        <p:txBody>
          <a:bodyPr wrap="square" rtlCol="0">
            <a:spAutoFit/>
          </a:bodyPr>
          <a:lstStyle/>
          <a:p>
            <a:r>
              <a:rPr lang="en-GB" sz="1350" dirty="0"/>
              <a:t>:requestor</a:t>
            </a:r>
          </a:p>
        </p:txBody>
      </p:sp>
    </p:spTree>
    <p:extLst>
      <p:ext uri="{BB962C8B-B14F-4D97-AF65-F5344CB8AC3E}">
        <p14:creationId xmlns:p14="http://schemas.microsoft.com/office/powerpoint/2010/main" val="224813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1" grpId="0"/>
      <p:bldP spid="45" grpId="0"/>
      <p:bldP spid="2" grpId="0" animBg="1"/>
      <p:bldP spid="3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Public and Private Providers</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82</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993556" y="339064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313766" y="3480745"/>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350347" y="338661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584118" y="346516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444520" y="3615210"/>
            <a:ext cx="1905827" cy="403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2962125" y="3391537"/>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2836533" y="3035084"/>
            <a:ext cx="1089933" cy="253916"/>
          </a:xfrm>
          <a:prstGeom prst="rect">
            <a:avLst/>
          </a:prstGeom>
          <a:noFill/>
        </p:spPr>
        <p:txBody>
          <a:bodyPr wrap="square" rtlCol="0">
            <a:spAutoFit/>
          </a:bodyPr>
          <a:lstStyle/>
          <a:p>
            <a:r>
              <a:rPr lang="en-GB" sz="1050" dirty="0"/>
              <a:t>1.3 summary()</a:t>
            </a:r>
          </a:p>
        </p:txBody>
      </p:sp>
      <p:sp>
        <p:nvSpPr>
          <p:cNvPr id="22" name="TextBox 21">
            <a:extLst>
              <a:ext uri="{FF2B5EF4-FFF2-40B4-BE49-F238E27FC236}">
                <a16:creationId xmlns:a16="http://schemas.microsoft.com/office/drawing/2014/main" id="{FB36D172-C9D5-805A-970D-0BC511783049}"/>
              </a:ext>
            </a:extLst>
          </p:cNvPr>
          <p:cNvSpPr txBox="1"/>
          <p:nvPr/>
        </p:nvSpPr>
        <p:spPr>
          <a:xfrm>
            <a:off x="4924160" y="4942384"/>
            <a:ext cx="3287618"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public</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provider communicates with collaborators in other domains via</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summary event</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of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domain events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from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private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providers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5" name="Straight Arrow Connector 24">
            <a:extLst>
              <a:ext uri="{FF2B5EF4-FFF2-40B4-BE49-F238E27FC236}">
                <a16:creationId xmlns:a16="http://schemas.microsoft.com/office/drawing/2014/main" id="{EE052254-0FB9-3716-386E-A46B26A25466}"/>
              </a:ext>
            </a:extLst>
          </p:cNvPr>
          <p:cNvCxnSpPr>
            <a:cxnSpLocks/>
            <a:stCxn id="22" idx="0"/>
          </p:cNvCxnSpPr>
          <p:nvPr/>
        </p:nvCxnSpPr>
        <p:spPr>
          <a:xfrm flipH="1" flipV="1">
            <a:off x="5602557" y="3850678"/>
            <a:ext cx="965412" cy="10917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ECEAD92-76D5-E599-628D-15F04DD472FA}"/>
              </a:ext>
            </a:extLst>
          </p:cNvPr>
          <p:cNvCxnSpPr>
            <a:cxnSpLocks/>
            <a:stCxn id="7" idx="2"/>
            <a:endCxn id="21" idx="0"/>
          </p:cNvCxnSpPr>
          <p:nvPr/>
        </p:nvCxnSpPr>
        <p:spPr>
          <a:xfrm flipH="1">
            <a:off x="3381500" y="1626686"/>
            <a:ext cx="2176724" cy="14083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00E09CF-5532-B221-2CB9-A9D610F85736}"/>
              </a:ext>
            </a:extLst>
          </p:cNvPr>
          <p:cNvSpPr txBox="1"/>
          <p:nvPr/>
        </p:nvSpPr>
        <p:spPr>
          <a:xfrm>
            <a:off x="4409925" y="703356"/>
            <a:ext cx="2296598"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contains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metadata describing the cause(s)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any changes. </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26" name="Rounded Rectangle 25">
            <a:extLst>
              <a:ext uri="{FF2B5EF4-FFF2-40B4-BE49-F238E27FC236}">
                <a16:creationId xmlns:a16="http://schemas.microsoft.com/office/drawing/2014/main" id="{D4030EF3-7448-B201-FDB5-82CB82D03AF9}"/>
              </a:ext>
            </a:extLst>
          </p:cNvPr>
          <p:cNvSpPr/>
          <p:nvPr/>
        </p:nvSpPr>
        <p:spPr>
          <a:xfrm>
            <a:off x="7296875" y="350770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Connector 26">
            <a:extLst>
              <a:ext uri="{FF2B5EF4-FFF2-40B4-BE49-F238E27FC236}">
                <a16:creationId xmlns:a16="http://schemas.microsoft.com/office/drawing/2014/main" id="{3BF0520A-C241-2562-A3D0-173541485F64}"/>
              </a:ext>
            </a:extLst>
          </p:cNvPr>
          <p:cNvCxnSpPr>
            <a:cxnSpLocks/>
          </p:cNvCxnSpPr>
          <p:nvPr/>
        </p:nvCxnSpPr>
        <p:spPr>
          <a:xfrm>
            <a:off x="5755452" y="3720019"/>
            <a:ext cx="1566763" cy="1613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B91AEE0-0A8C-CA21-3BD9-F73AD67EF373}"/>
              </a:ext>
            </a:extLst>
          </p:cNvPr>
          <p:cNvCxnSpPr>
            <a:cxnSpLocks/>
          </p:cNvCxnSpPr>
          <p:nvPr/>
        </p:nvCxnSpPr>
        <p:spPr>
          <a:xfrm flipH="1">
            <a:off x="6223425" y="3870213"/>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EDAFE58-3F34-1830-571B-26C846EFE8E5}"/>
              </a:ext>
            </a:extLst>
          </p:cNvPr>
          <p:cNvSpPr txBox="1"/>
          <p:nvPr/>
        </p:nvSpPr>
        <p:spPr>
          <a:xfrm>
            <a:off x="6161556" y="3916933"/>
            <a:ext cx="1089933" cy="253916"/>
          </a:xfrm>
          <a:prstGeom prst="rect">
            <a:avLst/>
          </a:prstGeom>
          <a:noFill/>
        </p:spPr>
        <p:txBody>
          <a:bodyPr wrap="square" rtlCol="0">
            <a:spAutoFit/>
          </a:bodyPr>
          <a:lstStyle/>
          <a:p>
            <a:r>
              <a:rPr lang="en-GB" sz="1050" dirty="0"/>
              <a:t>1.1 event()</a:t>
            </a:r>
          </a:p>
        </p:txBody>
      </p:sp>
      <p:sp>
        <p:nvSpPr>
          <p:cNvPr id="38" name="TextBox 37">
            <a:extLst>
              <a:ext uri="{FF2B5EF4-FFF2-40B4-BE49-F238E27FC236}">
                <a16:creationId xmlns:a16="http://schemas.microsoft.com/office/drawing/2014/main" id="{3B01B728-C3D3-AA24-09AB-251F1C168288}"/>
              </a:ext>
            </a:extLst>
          </p:cNvPr>
          <p:cNvSpPr txBox="1"/>
          <p:nvPr/>
        </p:nvSpPr>
        <p:spPr>
          <a:xfrm>
            <a:off x="7541190" y="3570131"/>
            <a:ext cx="881743" cy="300082"/>
          </a:xfrm>
          <a:prstGeom prst="rect">
            <a:avLst/>
          </a:prstGeom>
          <a:noFill/>
        </p:spPr>
        <p:txBody>
          <a:bodyPr wrap="square" rtlCol="0">
            <a:spAutoFit/>
          </a:bodyPr>
          <a:lstStyle/>
          <a:p>
            <a:r>
              <a:rPr lang="en-GB" sz="1350" dirty="0"/>
              <a:t>:provider</a:t>
            </a:r>
          </a:p>
        </p:txBody>
      </p:sp>
      <p:sp>
        <p:nvSpPr>
          <p:cNvPr id="39" name="Rounded Rectangle 38">
            <a:extLst>
              <a:ext uri="{FF2B5EF4-FFF2-40B4-BE49-F238E27FC236}">
                <a16:creationId xmlns:a16="http://schemas.microsoft.com/office/drawing/2014/main" id="{A2DDB26C-3097-5D50-B3CC-DE9D0F75DCBA}"/>
              </a:ext>
            </a:extLst>
          </p:cNvPr>
          <p:cNvSpPr/>
          <p:nvPr/>
        </p:nvSpPr>
        <p:spPr>
          <a:xfrm>
            <a:off x="7296875" y="2821756"/>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0" name="Straight Arrow Connector 39">
            <a:extLst>
              <a:ext uri="{FF2B5EF4-FFF2-40B4-BE49-F238E27FC236}">
                <a16:creationId xmlns:a16="http://schemas.microsoft.com/office/drawing/2014/main" id="{4E4C4B55-3A07-031D-B89A-4CF7220653F2}"/>
              </a:ext>
            </a:extLst>
          </p:cNvPr>
          <p:cNvCxnSpPr>
            <a:cxnSpLocks/>
          </p:cNvCxnSpPr>
          <p:nvPr/>
        </p:nvCxnSpPr>
        <p:spPr>
          <a:xfrm flipH="1">
            <a:off x="6161556" y="3035084"/>
            <a:ext cx="661576" cy="1491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E96EE84-B6FE-3F67-D712-64027EEFC481}"/>
              </a:ext>
            </a:extLst>
          </p:cNvPr>
          <p:cNvSpPr txBox="1"/>
          <p:nvPr/>
        </p:nvSpPr>
        <p:spPr>
          <a:xfrm rot="20812583">
            <a:off x="6031967" y="2740377"/>
            <a:ext cx="1089933" cy="253916"/>
          </a:xfrm>
          <a:prstGeom prst="rect">
            <a:avLst/>
          </a:prstGeom>
          <a:noFill/>
        </p:spPr>
        <p:txBody>
          <a:bodyPr wrap="square" rtlCol="0">
            <a:spAutoFit/>
          </a:bodyPr>
          <a:lstStyle/>
          <a:p>
            <a:r>
              <a:rPr lang="en-GB" sz="1050" dirty="0"/>
              <a:t>1.1 event()</a:t>
            </a:r>
          </a:p>
        </p:txBody>
      </p:sp>
      <p:sp>
        <p:nvSpPr>
          <p:cNvPr id="42" name="TextBox 41">
            <a:extLst>
              <a:ext uri="{FF2B5EF4-FFF2-40B4-BE49-F238E27FC236}">
                <a16:creationId xmlns:a16="http://schemas.microsoft.com/office/drawing/2014/main" id="{A9F42F2A-E575-7B6C-D0DA-ECF3F1C45821}"/>
              </a:ext>
            </a:extLst>
          </p:cNvPr>
          <p:cNvSpPr txBox="1"/>
          <p:nvPr/>
        </p:nvSpPr>
        <p:spPr>
          <a:xfrm>
            <a:off x="7541190" y="2884178"/>
            <a:ext cx="881743" cy="300082"/>
          </a:xfrm>
          <a:prstGeom prst="rect">
            <a:avLst/>
          </a:prstGeom>
          <a:noFill/>
        </p:spPr>
        <p:txBody>
          <a:bodyPr wrap="square" rtlCol="0">
            <a:spAutoFit/>
          </a:bodyPr>
          <a:lstStyle/>
          <a:p>
            <a:r>
              <a:rPr lang="en-GB" sz="1350" dirty="0"/>
              <a:t>:provider</a:t>
            </a:r>
          </a:p>
        </p:txBody>
      </p:sp>
      <p:cxnSp>
        <p:nvCxnSpPr>
          <p:cNvPr id="43" name="Straight Connector 42">
            <a:extLst>
              <a:ext uri="{FF2B5EF4-FFF2-40B4-BE49-F238E27FC236}">
                <a16:creationId xmlns:a16="http://schemas.microsoft.com/office/drawing/2014/main" id="{DD0386CE-1CCF-060E-29FF-B5B5D037B119}"/>
              </a:ext>
            </a:extLst>
          </p:cNvPr>
          <p:cNvCxnSpPr>
            <a:cxnSpLocks/>
          </p:cNvCxnSpPr>
          <p:nvPr/>
        </p:nvCxnSpPr>
        <p:spPr>
          <a:xfrm flipV="1">
            <a:off x="5730112" y="3116666"/>
            <a:ext cx="1521377" cy="34739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3074027"/>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4571A-D8CD-3F43-8645-BB6DC35315CC}"/>
              </a:ext>
            </a:extLst>
          </p:cNvPr>
          <p:cNvSpPr>
            <a:spLocks noGrp="1"/>
          </p:cNvSpPr>
          <p:nvPr>
            <p:ph type="title"/>
          </p:nvPr>
        </p:nvSpPr>
        <p:spPr/>
        <p:txBody>
          <a:bodyPr/>
          <a:lstStyle/>
          <a:p>
            <a:r>
              <a:rPr lang="en-US" dirty="0"/>
              <a:t>Conversations</a:t>
            </a:r>
          </a:p>
        </p:txBody>
      </p:sp>
      <p:sp>
        <p:nvSpPr>
          <p:cNvPr id="3" name="Text Placeholder 2">
            <a:extLst>
              <a:ext uri="{FF2B5EF4-FFF2-40B4-BE49-F238E27FC236}">
                <a16:creationId xmlns:a16="http://schemas.microsoft.com/office/drawing/2014/main" id="{E628F769-2698-B249-8C55-3166EE0C9F38}"/>
              </a:ext>
            </a:extLst>
          </p:cNvPr>
          <p:cNvSpPr>
            <a:spLocks noGrp="1"/>
          </p:cNvSpPr>
          <p:nvPr>
            <p:ph type="body" idx="1"/>
          </p:nvPr>
        </p:nvSpPr>
        <p:spPr/>
        <p:txBody>
          <a:bodyPr/>
          <a:lstStyle/>
          <a:p>
            <a:endParaRPr lang="en-US" dirty="0"/>
          </a:p>
        </p:txBody>
      </p:sp>
      <p:sp>
        <p:nvSpPr>
          <p:cNvPr id="5" name="Footer Placeholder 4">
            <a:extLst>
              <a:ext uri="{FF2B5EF4-FFF2-40B4-BE49-F238E27FC236}">
                <a16:creationId xmlns:a16="http://schemas.microsoft.com/office/drawing/2014/main" id="{DE9D8912-8E3B-6148-9015-44E6282F6D90}"/>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EEEF41D1-84D7-F044-B19A-3ECEA4C9E6CD}"/>
              </a:ext>
            </a:extLst>
          </p:cNvPr>
          <p:cNvSpPr>
            <a:spLocks noGrp="1"/>
          </p:cNvSpPr>
          <p:nvPr>
            <p:ph type="sldNum" sz="quarter" idx="12"/>
          </p:nvPr>
        </p:nvSpPr>
        <p:spPr/>
        <p:txBody>
          <a:bodyPr/>
          <a:lstStyle/>
          <a:p>
            <a:fld id="{53C7D256-7CB4-8D4B-B359-120D79D46DFF}" type="slidenum">
              <a:rPr lang="en-US" smtClean="0"/>
              <a:t>83</a:t>
            </a:fld>
            <a:endParaRPr lang="en-US"/>
          </a:p>
        </p:txBody>
      </p:sp>
    </p:spTree>
    <p:extLst>
      <p:ext uri="{BB962C8B-B14F-4D97-AF65-F5344CB8AC3E}">
        <p14:creationId xmlns:p14="http://schemas.microsoft.com/office/powerpoint/2010/main" val="4030250058"/>
      </p:ext>
    </p:extLst>
  </p:cSld>
  <p:clrMapOvr>
    <a:masterClrMapping/>
  </p:clrMapOvr>
  <mc:AlternateContent xmlns:mc="http://schemas.openxmlformats.org/markup-compatibility/2006" xmlns:p14="http://schemas.microsoft.com/office/powerpoint/2010/main">
    <mc:Choice Requires="p14">
      <p:transition spd="slow" p14:dur="2000" advTm="684"/>
    </mc:Choice>
    <mc:Fallback xmlns="">
      <p:transition spd="slow" advTm="684"/>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38">
            <a:extLst>
              <a:ext uri="{FF2B5EF4-FFF2-40B4-BE49-F238E27FC236}">
                <a16:creationId xmlns:a16="http://schemas.microsoft.com/office/drawing/2014/main" id="{6C267213-E1E9-BDC4-8E9B-0AE564A81A1D}"/>
              </a:ext>
            </a:extLst>
          </p:cNvPr>
          <p:cNvSpPr/>
          <p:nvPr/>
        </p:nvSpPr>
        <p:spPr>
          <a:xfrm>
            <a:off x="5350953" y="2870818"/>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 name="Google Shape;104;p25">
            <a:extLst>
              <a:ext uri="{FF2B5EF4-FFF2-40B4-BE49-F238E27FC236}">
                <a16:creationId xmlns:a16="http://schemas.microsoft.com/office/drawing/2014/main" id="{F08F0477-0F12-B544-9912-08AAC4265797}"/>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t>Conversations</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dirty="0"/>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84</a:t>
            </a:fld>
            <a:endParaRPr lang="en-US" dirty="0"/>
          </a:p>
        </p:txBody>
      </p:sp>
      <p:sp>
        <p:nvSpPr>
          <p:cNvPr id="6" name="Rounded Rectangle 5">
            <a:extLst>
              <a:ext uri="{FF2B5EF4-FFF2-40B4-BE49-F238E27FC236}">
                <a16:creationId xmlns:a16="http://schemas.microsoft.com/office/drawing/2014/main" id="{789F62B9-E381-6A29-3E3B-7A2619138339}"/>
              </a:ext>
            </a:extLst>
          </p:cNvPr>
          <p:cNvSpPr/>
          <p:nvPr/>
        </p:nvSpPr>
        <p:spPr>
          <a:xfrm>
            <a:off x="1902031" y="3325886"/>
            <a:ext cx="114777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3602295" y="3341470"/>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a:off x="3049810" y="3470381"/>
            <a:ext cx="532548"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a:cxnSpLocks/>
          </p:cNvCxnSpPr>
          <p:nvPr/>
        </p:nvCxnSpPr>
        <p:spPr>
          <a:xfrm>
            <a:off x="3138668" y="2825166"/>
            <a:ext cx="7592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2952914" y="2905712"/>
            <a:ext cx="1130788" cy="415498"/>
          </a:xfrm>
          <a:prstGeom prst="rect">
            <a:avLst/>
          </a:prstGeom>
          <a:noFill/>
        </p:spPr>
        <p:txBody>
          <a:bodyPr wrap="square" rtlCol="0">
            <a:spAutoFit/>
          </a:bodyPr>
          <a:lstStyle/>
          <a:p>
            <a:r>
              <a:rPr lang="en-GB" sz="1050" dirty="0"/>
              <a:t>1.1 check basket()</a:t>
            </a:r>
          </a:p>
        </p:txBody>
      </p:sp>
      <p:cxnSp>
        <p:nvCxnSpPr>
          <p:cNvPr id="19" name="Straight Connector 18">
            <a:extLst>
              <a:ext uri="{FF2B5EF4-FFF2-40B4-BE49-F238E27FC236}">
                <a16:creationId xmlns:a16="http://schemas.microsoft.com/office/drawing/2014/main" id="{A5DE2C9B-CBA3-3B51-60E9-2547F4015963}"/>
              </a:ext>
            </a:extLst>
          </p:cNvPr>
          <p:cNvCxnSpPr>
            <a:cxnSpLocks/>
          </p:cNvCxnSpPr>
          <p:nvPr/>
        </p:nvCxnSpPr>
        <p:spPr>
          <a:xfrm>
            <a:off x="3049810" y="3671790"/>
            <a:ext cx="532548"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5279452" y="382794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5065023" y="3930306"/>
            <a:ext cx="1478051" cy="415498"/>
          </a:xfrm>
          <a:prstGeom prst="rect">
            <a:avLst/>
          </a:prstGeom>
          <a:noFill/>
        </p:spPr>
        <p:txBody>
          <a:bodyPr wrap="square" rtlCol="0">
            <a:spAutoFit/>
          </a:bodyPr>
          <a:lstStyle/>
          <a:p>
            <a:r>
              <a:rPr lang="en-GB" sz="1050" dirty="0"/>
              <a:t>1.4 checked out basket()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068857" y="3380770"/>
            <a:ext cx="700266"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3690243" y="3389544"/>
            <a:ext cx="939782" cy="300082"/>
          </a:xfrm>
          <a:prstGeom prst="rect">
            <a:avLst/>
          </a:prstGeom>
          <a:noFill/>
        </p:spPr>
        <p:txBody>
          <a:bodyPr wrap="square" rtlCol="0">
            <a:spAutoFit/>
          </a:bodyPr>
          <a:lstStyle/>
          <a:p>
            <a:r>
              <a:rPr lang="en-GB" sz="1350" dirty="0"/>
              <a:t>:Checkout</a:t>
            </a:r>
          </a:p>
        </p:txBody>
      </p:sp>
      <p:sp>
        <p:nvSpPr>
          <p:cNvPr id="27" name="TextBox 26">
            <a:extLst>
              <a:ext uri="{FF2B5EF4-FFF2-40B4-BE49-F238E27FC236}">
                <a16:creationId xmlns:a16="http://schemas.microsoft.com/office/drawing/2014/main" id="{87F702D2-F827-6DE2-65B4-3B9B70E06EAD}"/>
              </a:ext>
            </a:extLst>
          </p:cNvPr>
          <p:cNvSpPr txBox="1"/>
          <p:nvPr/>
        </p:nvSpPr>
        <p:spPr>
          <a:xfrm>
            <a:off x="5499412" y="2926111"/>
            <a:ext cx="822786" cy="300082"/>
          </a:xfrm>
          <a:prstGeom prst="rect">
            <a:avLst/>
          </a:prstGeom>
          <a:noFill/>
        </p:spPr>
        <p:txBody>
          <a:bodyPr wrap="square" rtlCol="0">
            <a:spAutoFit/>
          </a:bodyPr>
          <a:lstStyle/>
          <a:p>
            <a:r>
              <a:rPr lang="en-GB" sz="1350" dirty="0"/>
              <a:t>:Validate</a:t>
            </a:r>
          </a:p>
        </p:txBody>
      </p:sp>
      <p:cxnSp>
        <p:nvCxnSpPr>
          <p:cNvPr id="33" name="Straight Connector 32">
            <a:extLst>
              <a:ext uri="{FF2B5EF4-FFF2-40B4-BE49-F238E27FC236}">
                <a16:creationId xmlns:a16="http://schemas.microsoft.com/office/drawing/2014/main" id="{F72A509A-4173-5A7D-1378-E6399D4B22E1}"/>
              </a:ext>
            </a:extLst>
          </p:cNvPr>
          <p:cNvCxnSpPr>
            <a:cxnSpLocks/>
          </p:cNvCxnSpPr>
          <p:nvPr/>
        </p:nvCxnSpPr>
        <p:spPr>
          <a:xfrm flipV="1">
            <a:off x="4728672" y="2969175"/>
            <a:ext cx="622282" cy="50120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ounded Rectangle 36">
            <a:extLst>
              <a:ext uri="{FF2B5EF4-FFF2-40B4-BE49-F238E27FC236}">
                <a16:creationId xmlns:a16="http://schemas.microsoft.com/office/drawing/2014/main" id="{D980FDB0-31C4-B295-0B87-963C62A2E4FF}"/>
              </a:ext>
            </a:extLst>
          </p:cNvPr>
          <p:cNvSpPr/>
          <p:nvPr/>
        </p:nvSpPr>
        <p:spPr>
          <a:xfrm>
            <a:off x="6884392" y="3389544"/>
            <a:ext cx="76355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8" name="TextBox 37">
            <a:extLst>
              <a:ext uri="{FF2B5EF4-FFF2-40B4-BE49-F238E27FC236}">
                <a16:creationId xmlns:a16="http://schemas.microsoft.com/office/drawing/2014/main" id="{81E65CE6-470A-EBED-E712-2EE6C0347808}"/>
              </a:ext>
            </a:extLst>
          </p:cNvPr>
          <p:cNvSpPr txBox="1"/>
          <p:nvPr/>
        </p:nvSpPr>
        <p:spPr>
          <a:xfrm>
            <a:off x="6942735" y="3453816"/>
            <a:ext cx="705216" cy="300082"/>
          </a:xfrm>
          <a:prstGeom prst="rect">
            <a:avLst/>
          </a:prstGeom>
          <a:noFill/>
        </p:spPr>
        <p:txBody>
          <a:bodyPr wrap="square" rtlCol="0">
            <a:spAutoFit/>
          </a:bodyPr>
          <a:lstStyle/>
          <a:p>
            <a:r>
              <a:rPr lang="en-GB" sz="1350" dirty="0"/>
              <a:t>:Price</a:t>
            </a:r>
          </a:p>
        </p:txBody>
      </p:sp>
      <p:cxnSp>
        <p:nvCxnSpPr>
          <p:cNvPr id="42" name="Straight Connector 41">
            <a:extLst>
              <a:ext uri="{FF2B5EF4-FFF2-40B4-BE49-F238E27FC236}">
                <a16:creationId xmlns:a16="http://schemas.microsoft.com/office/drawing/2014/main" id="{7D8F9311-FEEE-060C-8CB9-7DC8D4B479A4}"/>
              </a:ext>
            </a:extLst>
          </p:cNvPr>
          <p:cNvCxnSpPr>
            <a:cxnSpLocks/>
          </p:cNvCxnSpPr>
          <p:nvPr/>
        </p:nvCxnSpPr>
        <p:spPr>
          <a:xfrm>
            <a:off x="6477331" y="2969175"/>
            <a:ext cx="407062" cy="49673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C522B7-0DFF-E947-2E96-CE5CB671A429}"/>
              </a:ext>
            </a:extLst>
          </p:cNvPr>
          <p:cNvCxnSpPr>
            <a:cxnSpLocks/>
          </p:cNvCxnSpPr>
          <p:nvPr/>
        </p:nvCxnSpPr>
        <p:spPr>
          <a:xfrm rot="19402313">
            <a:off x="4800227" y="2613717"/>
            <a:ext cx="7592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D0859910-BC50-9CED-47E6-976CF7F4FB62}"/>
              </a:ext>
            </a:extLst>
          </p:cNvPr>
          <p:cNvSpPr txBox="1"/>
          <p:nvPr/>
        </p:nvSpPr>
        <p:spPr>
          <a:xfrm rot="19402313">
            <a:off x="4545139" y="2601748"/>
            <a:ext cx="1269454" cy="415498"/>
          </a:xfrm>
          <a:prstGeom prst="rect">
            <a:avLst/>
          </a:prstGeom>
          <a:noFill/>
        </p:spPr>
        <p:txBody>
          <a:bodyPr wrap="square" rtlCol="0">
            <a:spAutoFit/>
          </a:bodyPr>
          <a:lstStyle/>
          <a:p>
            <a:r>
              <a:rPr lang="en-GB" sz="1050" dirty="0"/>
              <a:t>1.2 validate basket()</a:t>
            </a:r>
          </a:p>
        </p:txBody>
      </p:sp>
      <p:cxnSp>
        <p:nvCxnSpPr>
          <p:cNvPr id="56" name="Straight Arrow Connector 55">
            <a:extLst>
              <a:ext uri="{FF2B5EF4-FFF2-40B4-BE49-F238E27FC236}">
                <a16:creationId xmlns:a16="http://schemas.microsoft.com/office/drawing/2014/main" id="{3895D9A1-3E6E-E64B-46A2-EA6A506F321C}"/>
              </a:ext>
            </a:extLst>
          </p:cNvPr>
          <p:cNvCxnSpPr>
            <a:cxnSpLocks/>
          </p:cNvCxnSpPr>
          <p:nvPr/>
        </p:nvCxnSpPr>
        <p:spPr>
          <a:xfrm rot="3431013">
            <a:off x="6257514" y="2600687"/>
            <a:ext cx="7592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71C6AEB0-21A4-8B3E-6374-710C9E5621C7}"/>
              </a:ext>
            </a:extLst>
          </p:cNvPr>
          <p:cNvSpPr txBox="1"/>
          <p:nvPr/>
        </p:nvSpPr>
        <p:spPr>
          <a:xfrm rot="3431013">
            <a:off x="5971483" y="2709289"/>
            <a:ext cx="1269454" cy="253916"/>
          </a:xfrm>
          <a:prstGeom prst="rect">
            <a:avLst/>
          </a:prstGeom>
          <a:noFill/>
        </p:spPr>
        <p:txBody>
          <a:bodyPr wrap="square" rtlCol="0">
            <a:spAutoFit/>
          </a:bodyPr>
          <a:lstStyle/>
          <a:p>
            <a:r>
              <a:rPr lang="en-GB" sz="1050" dirty="0"/>
              <a:t>1.3 price basket()</a:t>
            </a:r>
          </a:p>
        </p:txBody>
      </p:sp>
      <p:cxnSp>
        <p:nvCxnSpPr>
          <p:cNvPr id="64" name="Straight Connector 63">
            <a:extLst>
              <a:ext uri="{FF2B5EF4-FFF2-40B4-BE49-F238E27FC236}">
                <a16:creationId xmlns:a16="http://schemas.microsoft.com/office/drawing/2014/main" id="{0D065697-CE10-1FD9-E44E-1D09A1DD8E7D}"/>
              </a:ext>
            </a:extLst>
          </p:cNvPr>
          <p:cNvCxnSpPr>
            <a:cxnSpLocks/>
          </p:cNvCxnSpPr>
          <p:nvPr/>
        </p:nvCxnSpPr>
        <p:spPr>
          <a:xfrm>
            <a:off x="4728671" y="3683586"/>
            <a:ext cx="2155721" cy="3251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6942E729-2CED-8632-711D-411EFA6941A4}"/>
              </a:ext>
            </a:extLst>
          </p:cNvPr>
          <p:cNvCxnSpPr>
            <a:cxnSpLocks/>
          </p:cNvCxnSpPr>
          <p:nvPr/>
        </p:nvCxnSpPr>
        <p:spPr>
          <a:xfrm flipH="1">
            <a:off x="2820079" y="388034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9492C29A-F592-6AC9-5764-CC615B7DFB9B}"/>
              </a:ext>
            </a:extLst>
          </p:cNvPr>
          <p:cNvSpPr txBox="1"/>
          <p:nvPr/>
        </p:nvSpPr>
        <p:spPr>
          <a:xfrm>
            <a:off x="2605651" y="3982706"/>
            <a:ext cx="1478051" cy="253916"/>
          </a:xfrm>
          <a:prstGeom prst="rect">
            <a:avLst/>
          </a:prstGeom>
          <a:noFill/>
        </p:spPr>
        <p:txBody>
          <a:bodyPr wrap="square" rtlCol="0">
            <a:spAutoFit/>
          </a:bodyPr>
          <a:lstStyle/>
          <a:p>
            <a:r>
              <a:rPr lang="en-GB" sz="1050" dirty="0"/>
              <a:t>1.4 confirm order()</a:t>
            </a:r>
          </a:p>
        </p:txBody>
      </p:sp>
      <p:sp>
        <p:nvSpPr>
          <p:cNvPr id="71" name="TextBox 70">
            <a:extLst>
              <a:ext uri="{FF2B5EF4-FFF2-40B4-BE49-F238E27FC236}">
                <a16:creationId xmlns:a16="http://schemas.microsoft.com/office/drawing/2014/main" id="{9FD78AA7-C53C-DCC0-C8A7-122CDCF0A433}"/>
              </a:ext>
            </a:extLst>
          </p:cNvPr>
          <p:cNvSpPr txBox="1"/>
          <p:nvPr/>
        </p:nvSpPr>
        <p:spPr>
          <a:xfrm>
            <a:off x="331198" y="1554322"/>
            <a:ext cx="3480027"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Services are Processes</a:t>
            </a:r>
          </a:p>
          <a:p>
            <a:pPr algn="ctr"/>
            <a:r>
              <a:rPr lang="en-GB" sz="1350" dirty="0">
                <a:latin typeface="Chalkboard" panose="03050602040202020205" pitchFamily="66" charset="77"/>
                <a:ea typeface="Ubuntu"/>
                <a:cs typeface="Ubuntu"/>
                <a:sym typeface="Ubuntu"/>
              </a:rPr>
              <a:t>An ordering of activities with a beginning and end: it has inputs and outputs (outcome)</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72" name="Straight Arrow Connector 71">
            <a:extLst>
              <a:ext uri="{FF2B5EF4-FFF2-40B4-BE49-F238E27FC236}">
                <a16:creationId xmlns:a16="http://schemas.microsoft.com/office/drawing/2014/main" id="{A176E8A5-791F-C8CC-D95C-AA6F9EFBD482}"/>
              </a:ext>
            </a:extLst>
          </p:cNvPr>
          <p:cNvCxnSpPr>
            <a:cxnSpLocks/>
          </p:cNvCxnSpPr>
          <p:nvPr/>
        </p:nvCxnSpPr>
        <p:spPr>
          <a:xfrm>
            <a:off x="3614153" y="1967173"/>
            <a:ext cx="545981" cy="892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CBF91F4E-1B6D-6B19-0030-0F7E000B7648}"/>
              </a:ext>
            </a:extLst>
          </p:cNvPr>
          <p:cNvSpPr txBox="1"/>
          <p:nvPr/>
        </p:nvSpPr>
        <p:spPr>
          <a:xfrm>
            <a:off x="540989" y="4531319"/>
            <a:ext cx="3480027"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Command and Control</a:t>
            </a:r>
          </a:p>
          <a:p>
            <a:pPr algn="ctr"/>
            <a:r>
              <a:rPr lang="en-GB" sz="1350" dirty="0">
                <a:latin typeface="Chalkboard" panose="03050602040202020205" pitchFamily="66" charset="77"/>
                <a:ea typeface="Ubuntu"/>
                <a:cs typeface="Ubuntu"/>
                <a:sym typeface="Ubuntu"/>
              </a:rPr>
              <a:t>Who owns the process? Who informs us about its state? Who knows what step is next?</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75" name="Straight Arrow Connector 74">
            <a:extLst>
              <a:ext uri="{FF2B5EF4-FFF2-40B4-BE49-F238E27FC236}">
                <a16:creationId xmlns:a16="http://schemas.microsoft.com/office/drawing/2014/main" id="{3141A042-9209-43A8-5D9B-D9854C4B59CA}"/>
              </a:ext>
            </a:extLst>
          </p:cNvPr>
          <p:cNvCxnSpPr>
            <a:cxnSpLocks/>
            <a:stCxn id="74" idx="0"/>
          </p:cNvCxnSpPr>
          <p:nvPr/>
        </p:nvCxnSpPr>
        <p:spPr>
          <a:xfrm flipV="1">
            <a:off x="2281003" y="4315899"/>
            <a:ext cx="521242" cy="2154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B7DF42F6-D4ED-D7B9-F8D1-18AD85C4C698}"/>
              </a:ext>
            </a:extLst>
          </p:cNvPr>
          <p:cNvSpPr txBox="1"/>
          <p:nvPr/>
        </p:nvSpPr>
        <p:spPr>
          <a:xfrm>
            <a:off x="4813186" y="4523362"/>
            <a:ext cx="3480027" cy="715581"/>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Coupling</a:t>
            </a:r>
          </a:p>
          <a:p>
            <a:pPr algn="ctr"/>
            <a:r>
              <a:rPr lang="en-GB" sz="1350" dirty="0">
                <a:latin typeface="Chalkboard" panose="03050602040202020205" pitchFamily="66" charset="77"/>
                <a:ea typeface="Ubuntu"/>
                <a:cs typeface="Ubuntu"/>
                <a:sym typeface="Ubuntu"/>
              </a:rPr>
              <a:t>Are we just coupled to data? Or are we coupled to behaviour?</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79" name="Straight Arrow Connector 78">
            <a:extLst>
              <a:ext uri="{FF2B5EF4-FFF2-40B4-BE49-F238E27FC236}">
                <a16:creationId xmlns:a16="http://schemas.microsoft.com/office/drawing/2014/main" id="{04FD31EA-9E0A-14A9-3596-4F44EA1E8C4D}"/>
              </a:ext>
            </a:extLst>
          </p:cNvPr>
          <p:cNvCxnSpPr>
            <a:cxnSpLocks/>
            <a:stCxn id="78" idx="0"/>
            <a:endCxn id="6" idx="2"/>
          </p:cNvCxnSpPr>
          <p:nvPr/>
        </p:nvCxnSpPr>
        <p:spPr>
          <a:xfrm flipH="1" flipV="1">
            <a:off x="2475921" y="3764287"/>
            <a:ext cx="4077279" cy="7590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A3393998-76E5-2A61-01B6-5B45DC4EFB79}"/>
              </a:ext>
            </a:extLst>
          </p:cNvPr>
          <p:cNvCxnSpPr>
            <a:cxnSpLocks/>
            <a:stCxn id="78" idx="0"/>
            <a:endCxn id="7" idx="2"/>
          </p:cNvCxnSpPr>
          <p:nvPr/>
        </p:nvCxnSpPr>
        <p:spPr>
          <a:xfrm flipH="1" flipV="1">
            <a:off x="4167690" y="3779862"/>
            <a:ext cx="2385510" cy="7435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F8B91FC-F05A-266C-A123-AF24FBC05735}"/>
              </a:ext>
            </a:extLst>
          </p:cNvPr>
          <p:cNvSpPr txBox="1"/>
          <p:nvPr/>
        </p:nvSpPr>
        <p:spPr>
          <a:xfrm>
            <a:off x="4813186" y="1536469"/>
            <a:ext cx="3480027" cy="715581"/>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Lack of Distributed Transactions</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Whilst 2PC is possible it is rarely used, how do we create an atomic workflow?</a:t>
            </a:r>
          </a:p>
        </p:txBody>
      </p:sp>
      <p:cxnSp>
        <p:nvCxnSpPr>
          <p:cNvPr id="8" name="Straight Arrow Connector 7">
            <a:extLst>
              <a:ext uri="{FF2B5EF4-FFF2-40B4-BE49-F238E27FC236}">
                <a16:creationId xmlns:a16="http://schemas.microsoft.com/office/drawing/2014/main" id="{C6C96EF3-2ABB-477A-B1A8-DB0A5527F932}"/>
              </a:ext>
            </a:extLst>
          </p:cNvPr>
          <p:cNvCxnSpPr>
            <a:cxnSpLocks/>
            <a:stCxn id="5" idx="2"/>
          </p:cNvCxnSpPr>
          <p:nvPr/>
        </p:nvCxnSpPr>
        <p:spPr>
          <a:xfrm flipH="1">
            <a:off x="2483205" y="2252050"/>
            <a:ext cx="4069995" cy="10540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32C6942-5E8D-FEF2-687F-27FE816F5296}"/>
              </a:ext>
            </a:extLst>
          </p:cNvPr>
          <p:cNvCxnSpPr>
            <a:cxnSpLocks/>
            <a:stCxn id="5" idx="2"/>
          </p:cNvCxnSpPr>
          <p:nvPr/>
        </p:nvCxnSpPr>
        <p:spPr>
          <a:xfrm flipH="1">
            <a:off x="6344907" y="2252050"/>
            <a:ext cx="208293" cy="10540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2452801"/>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4" grpId="0"/>
      <p:bldP spid="78" grpId="0"/>
      <p:bldP spid="5"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40"/>
            <a:ext cx="9144000" cy="415476"/>
          </a:xfrm>
          <a:prstGeom prst="rect">
            <a:avLst/>
          </a:prstGeom>
          <a:noFill/>
          <a:ln>
            <a:noFill/>
          </a:ln>
        </p:spPr>
        <p:txBody>
          <a:bodyPr spcFirstLastPara="1" wrap="square" lIns="68569" tIns="68569" rIns="68569" bIns="68569" anchor="t" anchorCtr="0">
            <a:spAutoFit/>
          </a:bodyPr>
          <a:lstStyle/>
          <a:p>
            <a:r>
              <a:rPr lang="en" dirty="0"/>
              <a:t>Turn Taking</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85</a:t>
            </a:fld>
            <a:endParaRPr lang="en-US"/>
          </a:p>
        </p:txBody>
      </p:sp>
      <p:sp>
        <p:nvSpPr>
          <p:cNvPr id="8" name="Rounded Rectangle 7">
            <a:extLst>
              <a:ext uri="{FF2B5EF4-FFF2-40B4-BE49-F238E27FC236}">
                <a16:creationId xmlns:a16="http://schemas.microsoft.com/office/drawing/2014/main" id="{2856C88D-66E1-12EE-618E-B56CD84CE4D5}"/>
              </a:ext>
            </a:extLst>
          </p:cNvPr>
          <p:cNvSpPr/>
          <p:nvPr/>
        </p:nvSpPr>
        <p:spPr>
          <a:xfrm>
            <a:off x="2001615" y="1956008"/>
            <a:ext cx="1379765" cy="28143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ounded Rectangle 8">
            <a:extLst>
              <a:ext uri="{FF2B5EF4-FFF2-40B4-BE49-F238E27FC236}">
                <a16:creationId xmlns:a16="http://schemas.microsoft.com/office/drawing/2014/main" id="{E6A0DB7A-899C-BE5D-E576-4BAEDC303CEC}"/>
              </a:ext>
            </a:extLst>
          </p:cNvPr>
          <p:cNvSpPr/>
          <p:nvPr/>
        </p:nvSpPr>
        <p:spPr>
          <a:xfrm>
            <a:off x="5863317" y="1956005"/>
            <a:ext cx="1379765" cy="2814273"/>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0" name="Straight Connector 9">
            <a:extLst>
              <a:ext uri="{FF2B5EF4-FFF2-40B4-BE49-F238E27FC236}">
                <a16:creationId xmlns:a16="http://schemas.microsoft.com/office/drawing/2014/main" id="{ADFEBA95-185A-E664-F2FF-BA9638A81E3D}"/>
              </a:ext>
            </a:extLst>
          </p:cNvPr>
          <p:cNvCxnSpPr>
            <a:cxnSpLocks/>
          </p:cNvCxnSpPr>
          <p:nvPr/>
        </p:nvCxnSpPr>
        <p:spPr>
          <a:xfrm flipV="1">
            <a:off x="3381380" y="274546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69513F7-A402-983B-B50A-04189256817B}"/>
              </a:ext>
            </a:extLst>
          </p:cNvPr>
          <p:cNvCxnSpPr>
            <a:cxnSpLocks/>
          </p:cNvCxnSpPr>
          <p:nvPr/>
        </p:nvCxnSpPr>
        <p:spPr>
          <a:xfrm>
            <a:off x="3780474" y="2636106"/>
            <a:ext cx="14280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DE3C9BD-F7DF-7FFB-AB98-E3852B1B7F4D}"/>
              </a:ext>
            </a:extLst>
          </p:cNvPr>
          <p:cNvSpPr txBox="1"/>
          <p:nvPr/>
        </p:nvSpPr>
        <p:spPr>
          <a:xfrm>
            <a:off x="3780474" y="2365655"/>
            <a:ext cx="1530805" cy="253916"/>
          </a:xfrm>
          <a:prstGeom prst="rect">
            <a:avLst/>
          </a:prstGeom>
          <a:noFill/>
        </p:spPr>
        <p:txBody>
          <a:bodyPr wrap="square" rtlCol="0">
            <a:spAutoFit/>
          </a:bodyPr>
          <a:lstStyle/>
          <a:p>
            <a:r>
              <a:rPr lang="en-GB" sz="1050" dirty="0"/>
              <a:t>1.1 request ()</a:t>
            </a:r>
          </a:p>
        </p:txBody>
      </p:sp>
      <p:sp>
        <p:nvSpPr>
          <p:cNvPr id="15" name="TextBox 14">
            <a:extLst>
              <a:ext uri="{FF2B5EF4-FFF2-40B4-BE49-F238E27FC236}">
                <a16:creationId xmlns:a16="http://schemas.microsoft.com/office/drawing/2014/main" id="{DE7FF2B6-B0E7-640C-6C0E-C98BE0DF9E72}"/>
              </a:ext>
            </a:extLst>
          </p:cNvPr>
          <p:cNvSpPr txBox="1"/>
          <p:nvPr/>
        </p:nvSpPr>
        <p:spPr>
          <a:xfrm>
            <a:off x="2250626" y="2046109"/>
            <a:ext cx="977810" cy="300082"/>
          </a:xfrm>
          <a:prstGeom prst="rect">
            <a:avLst/>
          </a:prstGeom>
          <a:noFill/>
        </p:spPr>
        <p:txBody>
          <a:bodyPr wrap="square" rtlCol="0">
            <a:spAutoFit/>
          </a:bodyPr>
          <a:lstStyle/>
          <a:p>
            <a:r>
              <a:rPr lang="en-GB" sz="1350" dirty="0"/>
              <a:t>:requestor</a:t>
            </a:r>
          </a:p>
        </p:txBody>
      </p:sp>
      <p:sp>
        <p:nvSpPr>
          <p:cNvPr id="16" name="TextBox 15">
            <a:extLst>
              <a:ext uri="{FF2B5EF4-FFF2-40B4-BE49-F238E27FC236}">
                <a16:creationId xmlns:a16="http://schemas.microsoft.com/office/drawing/2014/main" id="{66E879E6-A1BF-A830-07B7-540EE25F4B54}"/>
              </a:ext>
            </a:extLst>
          </p:cNvPr>
          <p:cNvSpPr txBox="1"/>
          <p:nvPr/>
        </p:nvSpPr>
        <p:spPr>
          <a:xfrm>
            <a:off x="6112328" y="2046106"/>
            <a:ext cx="881743" cy="300082"/>
          </a:xfrm>
          <a:prstGeom prst="rect">
            <a:avLst/>
          </a:prstGeom>
          <a:noFill/>
        </p:spPr>
        <p:txBody>
          <a:bodyPr wrap="square" rtlCol="0">
            <a:spAutoFit/>
          </a:bodyPr>
          <a:lstStyle/>
          <a:p>
            <a:r>
              <a:rPr lang="en-GB" sz="1350" dirty="0"/>
              <a:t>:provider</a:t>
            </a:r>
          </a:p>
        </p:txBody>
      </p:sp>
      <p:cxnSp>
        <p:nvCxnSpPr>
          <p:cNvPr id="19" name="Straight Connector 18">
            <a:extLst>
              <a:ext uri="{FF2B5EF4-FFF2-40B4-BE49-F238E27FC236}">
                <a16:creationId xmlns:a16="http://schemas.microsoft.com/office/drawing/2014/main" id="{DDCA7367-A608-914B-AF20-5250B1E46E22}"/>
              </a:ext>
            </a:extLst>
          </p:cNvPr>
          <p:cNvCxnSpPr>
            <a:cxnSpLocks/>
          </p:cNvCxnSpPr>
          <p:nvPr/>
        </p:nvCxnSpPr>
        <p:spPr>
          <a:xfrm flipV="1">
            <a:off x="3381380" y="322582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F2399DB-B0AF-CB97-64F5-B6CECD6940B9}"/>
              </a:ext>
            </a:extLst>
          </p:cNvPr>
          <p:cNvSpPr txBox="1"/>
          <p:nvPr/>
        </p:nvSpPr>
        <p:spPr>
          <a:xfrm>
            <a:off x="3856946" y="2867636"/>
            <a:ext cx="1530805" cy="253916"/>
          </a:xfrm>
          <a:prstGeom prst="rect">
            <a:avLst/>
          </a:prstGeom>
          <a:noFill/>
        </p:spPr>
        <p:txBody>
          <a:bodyPr wrap="square" rtlCol="0">
            <a:spAutoFit/>
          </a:bodyPr>
          <a:lstStyle/>
          <a:p>
            <a:r>
              <a:rPr lang="en-GB" sz="1050" dirty="0"/>
              <a:t>1.2 response()</a:t>
            </a:r>
          </a:p>
        </p:txBody>
      </p:sp>
      <p:cxnSp>
        <p:nvCxnSpPr>
          <p:cNvPr id="21" name="Straight Arrow Connector 20">
            <a:extLst>
              <a:ext uri="{FF2B5EF4-FFF2-40B4-BE49-F238E27FC236}">
                <a16:creationId xmlns:a16="http://schemas.microsoft.com/office/drawing/2014/main" id="{AE7DD129-CD31-5AEE-2AEA-EB9C9A0C1320}"/>
              </a:ext>
            </a:extLst>
          </p:cNvPr>
          <p:cNvCxnSpPr>
            <a:cxnSpLocks/>
          </p:cNvCxnSpPr>
          <p:nvPr/>
        </p:nvCxnSpPr>
        <p:spPr>
          <a:xfrm flipH="1">
            <a:off x="3721015" y="3125279"/>
            <a:ext cx="14875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B386553-5E66-8C45-8A15-25B8DDFAD828}"/>
              </a:ext>
            </a:extLst>
          </p:cNvPr>
          <p:cNvCxnSpPr>
            <a:cxnSpLocks/>
          </p:cNvCxnSpPr>
          <p:nvPr/>
        </p:nvCxnSpPr>
        <p:spPr>
          <a:xfrm flipV="1">
            <a:off x="3381379" y="375508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0DAA22C-4409-06FF-25C7-FE0BDAB54309}"/>
              </a:ext>
            </a:extLst>
          </p:cNvPr>
          <p:cNvCxnSpPr>
            <a:cxnSpLocks/>
          </p:cNvCxnSpPr>
          <p:nvPr/>
        </p:nvCxnSpPr>
        <p:spPr>
          <a:xfrm>
            <a:off x="3780473" y="3645727"/>
            <a:ext cx="14280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CBA9ECB-C77F-2DCC-B907-2DEFC4900B61}"/>
              </a:ext>
            </a:extLst>
          </p:cNvPr>
          <p:cNvSpPr txBox="1"/>
          <p:nvPr/>
        </p:nvSpPr>
        <p:spPr>
          <a:xfrm>
            <a:off x="3856946" y="3359116"/>
            <a:ext cx="1530805" cy="253916"/>
          </a:xfrm>
          <a:prstGeom prst="rect">
            <a:avLst/>
          </a:prstGeom>
          <a:noFill/>
        </p:spPr>
        <p:txBody>
          <a:bodyPr wrap="square" rtlCol="0">
            <a:spAutoFit/>
          </a:bodyPr>
          <a:lstStyle/>
          <a:p>
            <a:r>
              <a:rPr lang="en-GB" sz="1050" dirty="0"/>
              <a:t>1.3 request()</a:t>
            </a:r>
          </a:p>
        </p:txBody>
      </p:sp>
      <p:cxnSp>
        <p:nvCxnSpPr>
          <p:cNvPr id="28" name="Straight Connector 27">
            <a:extLst>
              <a:ext uri="{FF2B5EF4-FFF2-40B4-BE49-F238E27FC236}">
                <a16:creationId xmlns:a16="http://schemas.microsoft.com/office/drawing/2014/main" id="{1CAE006C-F194-2A22-161E-5B98AAFFCC81}"/>
              </a:ext>
            </a:extLst>
          </p:cNvPr>
          <p:cNvCxnSpPr>
            <a:cxnSpLocks/>
          </p:cNvCxnSpPr>
          <p:nvPr/>
        </p:nvCxnSpPr>
        <p:spPr>
          <a:xfrm flipV="1">
            <a:off x="3381379" y="426372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7297BDB-5094-DC9E-C65F-768D4531070D}"/>
              </a:ext>
            </a:extLst>
          </p:cNvPr>
          <p:cNvSpPr txBox="1"/>
          <p:nvPr/>
        </p:nvSpPr>
        <p:spPr>
          <a:xfrm>
            <a:off x="3856946" y="3905542"/>
            <a:ext cx="1530805" cy="253916"/>
          </a:xfrm>
          <a:prstGeom prst="rect">
            <a:avLst/>
          </a:prstGeom>
          <a:noFill/>
        </p:spPr>
        <p:txBody>
          <a:bodyPr wrap="square" rtlCol="0">
            <a:spAutoFit/>
          </a:bodyPr>
          <a:lstStyle/>
          <a:p>
            <a:r>
              <a:rPr lang="en-GB" sz="1050" dirty="0"/>
              <a:t>1.4 response()</a:t>
            </a:r>
          </a:p>
        </p:txBody>
      </p:sp>
      <p:cxnSp>
        <p:nvCxnSpPr>
          <p:cNvPr id="30" name="Straight Arrow Connector 29">
            <a:extLst>
              <a:ext uri="{FF2B5EF4-FFF2-40B4-BE49-F238E27FC236}">
                <a16:creationId xmlns:a16="http://schemas.microsoft.com/office/drawing/2014/main" id="{DB9F7297-9CAE-28AC-1836-F88578B60906}"/>
              </a:ext>
            </a:extLst>
          </p:cNvPr>
          <p:cNvCxnSpPr>
            <a:cxnSpLocks/>
          </p:cNvCxnSpPr>
          <p:nvPr/>
        </p:nvCxnSpPr>
        <p:spPr>
          <a:xfrm flipH="1">
            <a:off x="3721014" y="4163185"/>
            <a:ext cx="14875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BE13345-D995-D490-C37B-11894140DD28}"/>
              </a:ext>
            </a:extLst>
          </p:cNvPr>
          <p:cNvSpPr txBox="1"/>
          <p:nvPr/>
        </p:nvSpPr>
        <p:spPr>
          <a:xfrm>
            <a:off x="636471" y="1474768"/>
            <a:ext cx="3700466"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Turn-taking consists of a set of in-out pairs</a:t>
            </a:r>
          </a:p>
        </p:txBody>
      </p:sp>
      <p:cxnSp>
        <p:nvCxnSpPr>
          <p:cNvPr id="37" name="Straight Arrow Connector 36">
            <a:extLst>
              <a:ext uri="{FF2B5EF4-FFF2-40B4-BE49-F238E27FC236}">
                <a16:creationId xmlns:a16="http://schemas.microsoft.com/office/drawing/2014/main" id="{D9CB7FA4-37BB-16A7-CD99-5F71690DC433}"/>
              </a:ext>
            </a:extLst>
          </p:cNvPr>
          <p:cNvCxnSpPr>
            <a:cxnSpLocks/>
            <a:stCxn id="36" idx="2"/>
          </p:cNvCxnSpPr>
          <p:nvPr/>
        </p:nvCxnSpPr>
        <p:spPr>
          <a:xfrm>
            <a:off x="2486704" y="1774850"/>
            <a:ext cx="1103883" cy="11929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6D3235D-3C21-3210-1557-F811013623C1}"/>
              </a:ext>
            </a:extLst>
          </p:cNvPr>
          <p:cNvSpPr txBox="1"/>
          <p:nvPr/>
        </p:nvSpPr>
        <p:spPr>
          <a:xfrm>
            <a:off x="2300638" y="5001916"/>
            <a:ext cx="5428673"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As each participant takes its turn, it takes control of the flow</a:t>
            </a:r>
          </a:p>
        </p:txBody>
      </p:sp>
      <p:cxnSp>
        <p:nvCxnSpPr>
          <p:cNvPr id="40" name="Straight Arrow Connector 39">
            <a:extLst>
              <a:ext uri="{FF2B5EF4-FFF2-40B4-BE49-F238E27FC236}">
                <a16:creationId xmlns:a16="http://schemas.microsoft.com/office/drawing/2014/main" id="{187104D9-C21C-2FF9-1C57-7C6AE22E563A}"/>
              </a:ext>
            </a:extLst>
          </p:cNvPr>
          <p:cNvCxnSpPr>
            <a:cxnSpLocks/>
            <a:stCxn id="39" idx="0"/>
            <a:endCxn id="9" idx="1"/>
          </p:cNvCxnSpPr>
          <p:nvPr/>
        </p:nvCxnSpPr>
        <p:spPr>
          <a:xfrm flipV="1">
            <a:off x="5014975" y="3363142"/>
            <a:ext cx="848342" cy="16387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6894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0" grpId="0"/>
      <p:bldP spid="27" grpId="0"/>
      <p:bldP spid="29" grpId="0"/>
      <p:bldP spid="36" grpId="0"/>
      <p:bldP spid="39"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Turn Taking</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86</a:t>
            </a:fld>
            <a:endParaRPr lang="en-US"/>
          </a:p>
        </p:txBody>
      </p:sp>
      <p:sp>
        <p:nvSpPr>
          <p:cNvPr id="8" name="Rounded Rectangle 7">
            <a:extLst>
              <a:ext uri="{FF2B5EF4-FFF2-40B4-BE49-F238E27FC236}">
                <a16:creationId xmlns:a16="http://schemas.microsoft.com/office/drawing/2014/main" id="{2856C88D-66E1-12EE-618E-B56CD84CE4D5}"/>
              </a:ext>
            </a:extLst>
          </p:cNvPr>
          <p:cNvSpPr/>
          <p:nvPr/>
        </p:nvSpPr>
        <p:spPr>
          <a:xfrm>
            <a:off x="1768258" y="2221529"/>
            <a:ext cx="1379765" cy="28143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ounded Rectangle 8">
            <a:extLst>
              <a:ext uri="{FF2B5EF4-FFF2-40B4-BE49-F238E27FC236}">
                <a16:creationId xmlns:a16="http://schemas.microsoft.com/office/drawing/2014/main" id="{E6A0DB7A-899C-BE5D-E576-4BAEDC303CEC}"/>
              </a:ext>
            </a:extLst>
          </p:cNvPr>
          <p:cNvSpPr/>
          <p:nvPr/>
        </p:nvSpPr>
        <p:spPr>
          <a:xfrm>
            <a:off x="5629960" y="2221526"/>
            <a:ext cx="1379765" cy="2814273"/>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0" name="Straight Connector 9">
            <a:extLst>
              <a:ext uri="{FF2B5EF4-FFF2-40B4-BE49-F238E27FC236}">
                <a16:creationId xmlns:a16="http://schemas.microsoft.com/office/drawing/2014/main" id="{ADFEBA95-185A-E664-F2FF-BA9638A81E3D}"/>
              </a:ext>
            </a:extLst>
          </p:cNvPr>
          <p:cNvCxnSpPr>
            <a:cxnSpLocks/>
          </p:cNvCxnSpPr>
          <p:nvPr/>
        </p:nvCxnSpPr>
        <p:spPr>
          <a:xfrm flipV="1">
            <a:off x="3148023" y="301098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69513F7-A402-983B-B50A-04189256817B}"/>
              </a:ext>
            </a:extLst>
          </p:cNvPr>
          <p:cNvCxnSpPr>
            <a:cxnSpLocks/>
          </p:cNvCxnSpPr>
          <p:nvPr/>
        </p:nvCxnSpPr>
        <p:spPr>
          <a:xfrm>
            <a:off x="3547117" y="2901627"/>
            <a:ext cx="14280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DE3C9BD-F7DF-7FFB-AB98-E3852B1B7F4D}"/>
              </a:ext>
            </a:extLst>
          </p:cNvPr>
          <p:cNvSpPr txBox="1"/>
          <p:nvPr/>
        </p:nvSpPr>
        <p:spPr>
          <a:xfrm>
            <a:off x="3547117" y="2631176"/>
            <a:ext cx="1530805" cy="253916"/>
          </a:xfrm>
          <a:prstGeom prst="rect">
            <a:avLst/>
          </a:prstGeom>
          <a:noFill/>
        </p:spPr>
        <p:txBody>
          <a:bodyPr wrap="square" rtlCol="0">
            <a:spAutoFit/>
          </a:bodyPr>
          <a:lstStyle/>
          <a:p>
            <a:r>
              <a:rPr lang="en-GB" sz="1050" dirty="0"/>
              <a:t>1.1 request ()</a:t>
            </a:r>
          </a:p>
        </p:txBody>
      </p:sp>
      <p:sp>
        <p:nvSpPr>
          <p:cNvPr id="15" name="TextBox 14">
            <a:extLst>
              <a:ext uri="{FF2B5EF4-FFF2-40B4-BE49-F238E27FC236}">
                <a16:creationId xmlns:a16="http://schemas.microsoft.com/office/drawing/2014/main" id="{DE7FF2B6-B0E7-640C-6C0E-C98BE0DF9E72}"/>
              </a:ext>
            </a:extLst>
          </p:cNvPr>
          <p:cNvSpPr txBox="1"/>
          <p:nvPr/>
        </p:nvSpPr>
        <p:spPr>
          <a:xfrm>
            <a:off x="2017269" y="2311630"/>
            <a:ext cx="976620" cy="300082"/>
          </a:xfrm>
          <a:prstGeom prst="rect">
            <a:avLst/>
          </a:prstGeom>
          <a:noFill/>
        </p:spPr>
        <p:txBody>
          <a:bodyPr wrap="square" rtlCol="0">
            <a:spAutoFit/>
          </a:bodyPr>
          <a:lstStyle/>
          <a:p>
            <a:r>
              <a:rPr lang="en-GB" sz="1350" dirty="0"/>
              <a:t>:requestor</a:t>
            </a:r>
          </a:p>
        </p:txBody>
      </p:sp>
      <p:sp>
        <p:nvSpPr>
          <p:cNvPr id="16" name="TextBox 15">
            <a:extLst>
              <a:ext uri="{FF2B5EF4-FFF2-40B4-BE49-F238E27FC236}">
                <a16:creationId xmlns:a16="http://schemas.microsoft.com/office/drawing/2014/main" id="{66E879E6-A1BF-A830-07B7-540EE25F4B54}"/>
              </a:ext>
            </a:extLst>
          </p:cNvPr>
          <p:cNvSpPr txBox="1"/>
          <p:nvPr/>
        </p:nvSpPr>
        <p:spPr>
          <a:xfrm>
            <a:off x="5878971" y="2311627"/>
            <a:ext cx="881743" cy="300082"/>
          </a:xfrm>
          <a:prstGeom prst="rect">
            <a:avLst/>
          </a:prstGeom>
          <a:noFill/>
        </p:spPr>
        <p:txBody>
          <a:bodyPr wrap="square" rtlCol="0">
            <a:spAutoFit/>
          </a:bodyPr>
          <a:lstStyle/>
          <a:p>
            <a:r>
              <a:rPr lang="en-GB" sz="1350" dirty="0"/>
              <a:t>:provider</a:t>
            </a:r>
          </a:p>
        </p:txBody>
      </p:sp>
      <p:cxnSp>
        <p:nvCxnSpPr>
          <p:cNvPr id="19" name="Straight Connector 18">
            <a:extLst>
              <a:ext uri="{FF2B5EF4-FFF2-40B4-BE49-F238E27FC236}">
                <a16:creationId xmlns:a16="http://schemas.microsoft.com/office/drawing/2014/main" id="{DDCA7367-A608-914B-AF20-5250B1E46E22}"/>
              </a:ext>
            </a:extLst>
          </p:cNvPr>
          <p:cNvCxnSpPr>
            <a:cxnSpLocks/>
          </p:cNvCxnSpPr>
          <p:nvPr/>
        </p:nvCxnSpPr>
        <p:spPr>
          <a:xfrm flipV="1">
            <a:off x="3148023" y="349134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F2399DB-B0AF-CB97-64F5-B6CECD6940B9}"/>
              </a:ext>
            </a:extLst>
          </p:cNvPr>
          <p:cNvSpPr txBox="1"/>
          <p:nvPr/>
        </p:nvSpPr>
        <p:spPr>
          <a:xfrm>
            <a:off x="3623589" y="3133157"/>
            <a:ext cx="1530805" cy="253916"/>
          </a:xfrm>
          <a:prstGeom prst="rect">
            <a:avLst/>
          </a:prstGeom>
          <a:noFill/>
        </p:spPr>
        <p:txBody>
          <a:bodyPr wrap="square" rtlCol="0">
            <a:spAutoFit/>
          </a:bodyPr>
          <a:lstStyle/>
          <a:p>
            <a:r>
              <a:rPr lang="en-GB" sz="1050" dirty="0"/>
              <a:t>1.2 response()</a:t>
            </a:r>
          </a:p>
        </p:txBody>
      </p:sp>
      <p:cxnSp>
        <p:nvCxnSpPr>
          <p:cNvPr id="21" name="Straight Arrow Connector 20">
            <a:extLst>
              <a:ext uri="{FF2B5EF4-FFF2-40B4-BE49-F238E27FC236}">
                <a16:creationId xmlns:a16="http://schemas.microsoft.com/office/drawing/2014/main" id="{AE7DD129-CD31-5AEE-2AEA-EB9C9A0C1320}"/>
              </a:ext>
            </a:extLst>
          </p:cNvPr>
          <p:cNvCxnSpPr>
            <a:cxnSpLocks/>
          </p:cNvCxnSpPr>
          <p:nvPr/>
        </p:nvCxnSpPr>
        <p:spPr>
          <a:xfrm flipH="1">
            <a:off x="3487658" y="3390800"/>
            <a:ext cx="14875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B386553-5E66-8C45-8A15-25B8DDFAD828}"/>
              </a:ext>
            </a:extLst>
          </p:cNvPr>
          <p:cNvCxnSpPr>
            <a:cxnSpLocks/>
          </p:cNvCxnSpPr>
          <p:nvPr/>
        </p:nvCxnSpPr>
        <p:spPr>
          <a:xfrm flipV="1">
            <a:off x="3148022" y="402060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0DAA22C-4409-06FF-25C7-FE0BDAB54309}"/>
              </a:ext>
            </a:extLst>
          </p:cNvPr>
          <p:cNvCxnSpPr>
            <a:cxnSpLocks/>
          </p:cNvCxnSpPr>
          <p:nvPr/>
        </p:nvCxnSpPr>
        <p:spPr>
          <a:xfrm>
            <a:off x="3547116" y="3911248"/>
            <a:ext cx="14280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CBA9ECB-C77F-2DCC-B907-2DEFC4900B61}"/>
              </a:ext>
            </a:extLst>
          </p:cNvPr>
          <p:cNvSpPr txBox="1"/>
          <p:nvPr/>
        </p:nvSpPr>
        <p:spPr>
          <a:xfrm>
            <a:off x="3623589" y="3624637"/>
            <a:ext cx="1530805" cy="253916"/>
          </a:xfrm>
          <a:prstGeom prst="rect">
            <a:avLst/>
          </a:prstGeom>
          <a:noFill/>
        </p:spPr>
        <p:txBody>
          <a:bodyPr wrap="square" rtlCol="0">
            <a:spAutoFit/>
          </a:bodyPr>
          <a:lstStyle/>
          <a:p>
            <a:r>
              <a:rPr lang="en-GB" sz="1050" dirty="0"/>
              <a:t>1.3 request()</a:t>
            </a:r>
          </a:p>
        </p:txBody>
      </p:sp>
      <p:cxnSp>
        <p:nvCxnSpPr>
          <p:cNvPr id="28" name="Straight Connector 27">
            <a:extLst>
              <a:ext uri="{FF2B5EF4-FFF2-40B4-BE49-F238E27FC236}">
                <a16:creationId xmlns:a16="http://schemas.microsoft.com/office/drawing/2014/main" id="{1CAE006C-F194-2A22-161E-5B98AAFFCC81}"/>
              </a:ext>
            </a:extLst>
          </p:cNvPr>
          <p:cNvCxnSpPr>
            <a:cxnSpLocks/>
          </p:cNvCxnSpPr>
          <p:nvPr/>
        </p:nvCxnSpPr>
        <p:spPr>
          <a:xfrm flipV="1">
            <a:off x="3148022" y="452924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7297BDB-5094-DC9E-C65F-768D4531070D}"/>
              </a:ext>
            </a:extLst>
          </p:cNvPr>
          <p:cNvSpPr txBox="1"/>
          <p:nvPr/>
        </p:nvSpPr>
        <p:spPr>
          <a:xfrm>
            <a:off x="3623589" y="4171063"/>
            <a:ext cx="1530805" cy="253916"/>
          </a:xfrm>
          <a:prstGeom prst="rect">
            <a:avLst/>
          </a:prstGeom>
          <a:noFill/>
        </p:spPr>
        <p:txBody>
          <a:bodyPr wrap="square" rtlCol="0">
            <a:spAutoFit/>
          </a:bodyPr>
          <a:lstStyle/>
          <a:p>
            <a:r>
              <a:rPr lang="en-GB" sz="1050" dirty="0"/>
              <a:t>1.4 response()</a:t>
            </a:r>
          </a:p>
        </p:txBody>
      </p:sp>
      <p:cxnSp>
        <p:nvCxnSpPr>
          <p:cNvPr id="30" name="Straight Arrow Connector 29">
            <a:extLst>
              <a:ext uri="{FF2B5EF4-FFF2-40B4-BE49-F238E27FC236}">
                <a16:creationId xmlns:a16="http://schemas.microsoft.com/office/drawing/2014/main" id="{DB9F7297-9CAE-28AC-1836-F88578B60906}"/>
              </a:ext>
            </a:extLst>
          </p:cNvPr>
          <p:cNvCxnSpPr>
            <a:cxnSpLocks/>
          </p:cNvCxnSpPr>
          <p:nvPr/>
        </p:nvCxnSpPr>
        <p:spPr>
          <a:xfrm flipH="1">
            <a:off x="3487657" y="4428706"/>
            <a:ext cx="14875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BE13345-D995-D490-C37B-11894140DD28}"/>
              </a:ext>
            </a:extLst>
          </p:cNvPr>
          <p:cNvSpPr txBox="1"/>
          <p:nvPr/>
        </p:nvSpPr>
        <p:spPr>
          <a:xfrm>
            <a:off x="403114" y="1740289"/>
            <a:ext cx="3700466"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Activity (Internal State)</a:t>
            </a:r>
          </a:p>
        </p:txBody>
      </p:sp>
      <p:cxnSp>
        <p:nvCxnSpPr>
          <p:cNvPr id="37" name="Straight Arrow Connector 36">
            <a:extLst>
              <a:ext uri="{FF2B5EF4-FFF2-40B4-BE49-F238E27FC236}">
                <a16:creationId xmlns:a16="http://schemas.microsoft.com/office/drawing/2014/main" id="{D9CB7FA4-37BB-16A7-CD99-5F71690DC433}"/>
              </a:ext>
            </a:extLst>
          </p:cNvPr>
          <p:cNvCxnSpPr>
            <a:cxnSpLocks/>
            <a:stCxn id="36" idx="2"/>
          </p:cNvCxnSpPr>
          <p:nvPr/>
        </p:nvCxnSpPr>
        <p:spPr>
          <a:xfrm>
            <a:off x="2253347" y="2040371"/>
            <a:ext cx="161118" cy="9004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464515B9-A925-A606-3100-3EB08D28EBE2}"/>
              </a:ext>
            </a:extLst>
          </p:cNvPr>
          <p:cNvSpPr/>
          <p:nvPr/>
        </p:nvSpPr>
        <p:spPr>
          <a:xfrm>
            <a:off x="2378267" y="2622323"/>
            <a:ext cx="157373" cy="98598"/>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 name="Oval 5">
            <a:extLst>
              <a:ext uri="{FF2B5EF4-FFF2-40B4-BE49-F238E27FC236}">
                <a16:creationId xmlns:a16="http://schemas.microsoft.com/office/drawing/2014/main" id="{A34BBBC5-2F96-EB64-FC2E-90CF47A205C3}"/>
              </a:ext>
            </a:extLst>
          </p:cNvPr>
          <p:cNvSpPr/>
          <p:nvPr/>
        </p:nvSpPr>
        <p:spPr>
          <a:xfrm>
            <a:off x="2353088" y="4552582"/>
            <a:ext cx="207731" cy="125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7" name="Straight Arrow Connector 6">
            <a:extLst>
              <a:ext uri="{FF2B5EF4-FFF2-40B4-BE49-F238E27FC236}">
                <a16:creationId xmlns:a16="http://schemas.microsoft.com/office/drawing/2014/main" id="{12FB50CA-5D89-26E6-B109-124C5699E9D9}"/>
              </a:ext>
            </a:extLst>
          </p:cNvPr>
          <p:cNvCxnSpPr>
            <a:cxnSpLocks/>
            <a:stCxn id="5" idx="4"/>
          </p:cNvCxnSpPr>
          <p:nvPr/>
        </p:nvCxnSpPr>
        <p:spPr>
          <a:xfrm>
            <a:off x="2456954" y="2720921"/>
            <a:ext cx="4423" cy="3293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ED1B6A5-188D-D3FE-4469-7C6CE6756799}"/>
              </a:ext>
            </a:extLst>
          </p:cNvPr>
          <p:cNvCxnSpPr>
            <a:cxnSpLocks/>
            <a:stCxn id="14" idx="2"/>
          </p:cNvCxnSpPr>
          <p:nvPr/>
        </p:nvCxnSpPr>
        <p:spPr>
          <a:xfrm>
            <a:off x="2458140" y="3331961"/>
            <a:ext cx="0" cy="43388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80FC970C-914C-4DA7-3661-5F0E85C55582}"/>
              </a:ext>
            </a:extLst>
          </p:cNvPr>
          <p:cNvSpPr/>
          <p:nvPr/>
        </p:nvSpPr>
        <p:spPr>
          <a:xfrm>
            <a:off x="2118217" y="3054962"/>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 name="Rounded Rectangle 16">
            <a:extLst>
              <a:ext uri="{FF2B5EF4-FFF2-40B4-BE49-F238E27FC236}">
                <a16:creationId xmlns:a16="http://schemas.microsoft.com/office/drawing/2014/main" id="{DC6C01B4-FA68-92CC-8C20-9986C0FAEE67}"/>
              </a:ext>
            </a:extLst>
          </p:cNvPr>
          <p:cNvSpPr/>
          <p:nvPr/>
        </p:nvSpPr>
        <p:spPr>
          <a:xfrm>
            <a:off x="2110417" y="3828456"/>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8" name="Straight Arrow Connector 17">
            <a:extLst>
              <a:ext uri="{FF2B5EF4-FFF2-40B4-BE49-F238E27FC236}">
                <a16:creationId xmlns:a16="http://schemas.microsoft.com/office/drawing/2014/main" id="{40D4B605-24C5-9D98-5610-E37B0B7D3A34}"/>
              </a:ext>
            </a:extLst>
          </p:cNvPr>
          <p:cNvCxnSpPr>
            <a:cxnSpLocks/>
            <a:stCxn id="17" idx="2"/>
          </p:cNvCxnSpPr>
          <p:nvPr/>
        </p:nvCxnSpPr>
        <p:spPr>
          <a:xfrm flipH="1">
            <a:off x="2450340" y="4105455"/>
            <a:ext cx="1" cy="39857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B7B4E5C9-3882-F567-5F30-3F4D0F3E8E7C}"/>
              </a:ext>
            </a:extLst>
          </p:cNvPr>
          <p:cNvSpPr/>
          <p:nvPr/>
        </p:nvSpPr>
        <p:spPr>
          <a:xfrm>
            <a:off x="6236734" y="2893965"/>
            <a:ext cx="157373" cy="98598"/>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Oval 43">
            <a:extLst>
              <a:ext uri="{FF2B5EF4-FFF2-40B4-BE49-F238E27FC236}">
                <a16:creationId xmlns:a16="http://schemas.microsoft.com/office/drawing/2014/main" id="{97F4E884-EF50-60F3-0780-2ABA8E579CAA}"/>
              </a:ext>
            </a:extLst>
          </p:cNvPr>
          <p:cNvSpPr/>
          <p:nvPr/>
        </p:nvSpPr>
        <p:spPr>
          <a:xfrm>
            <a:off x="6211555" y="4716450"/>
            <a:ext cx="207731" cy="125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5" name="Straight Arrow Connector 44">
            <a:extLst>
              <a:ext uri="{FF2B5EF4-FFF2-40B4-BE49-F238E27FC236}">
                <a16:creationId xmlns:a16="http://schemas.microsoft.com/office/drawing/2014/main" id="{79E19A0D-47D2-765E-0269-EF665F791806}"/>
              </a:ext>
            </a:extLst>
          </p:cNvPr>
          <p:cNvCxnSpPr>
            <a:cxnSpLocks/>
            <a:stCxn id="43" idx="4"/>
          </p:cNvCxnSpPr>
          <p:nvPr/>
        </p:nvCxnSpPr>
        <p:spPr>
          <a:xfrm>
            <a:off x="6315420" y="2992563"/>
            <a:ext cx="4423" cy="3293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FF007F2-AA5B-7270-914A-6201296D61B8}"/>
              </a:ext>
            </a:extLst>
          </p:cNvPr>
          <p:cNvCxnSpPr>
            <a:cxnSpLocks/>
            <a:stCxn id="47" idx="2"/>
          </p:cNvCxnSpPr>
          <p:nvPr/>
        </p:nvCxnSpPr>
        <p:spPr>
          <a:xfrm>
            <a:off x="6316607" y="3603604"/>
            <a:ext cx="0" cy="43388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ounded Rectangle 46">
            <a:extLst>
              <a:ext uri="{FF2B5EF4-FFF2-40B4-BE49-F238E27FC236}">
                <a16:creationId xmlns:a16="http://schemas.microsoft.com/office/drawing/2014/main" id="{C00F6CB6-959B-557A-5639-403638C1A62E}"/>
              </a:ext>
            </a:extLst>
          </p:cNvPr>
          <p:cNvSpPr/>
          <p:nvPr/>
        </p:nvSpPr>
        <p:spPr>
          <a:xfrm>
            <a:off x="5976683" y="3326605"/>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8" name="Rounded Rectangle 47">
            <a:extLst>
              <a:ext uri="{FF2B5EF4-FFF2-40B4-BE49-F238E27FC236}">
                <a16:creationId xmlns:a16="http://schemas.microsoft.com/office/drawing/2014/main" id="{CD2AF602-009B-C4E2-306B-56E0CF4D9E16}"/>
              </a:ext>
            </a:extLst>
          </p:cNvPr>
          <p:cNvSpPr/>
          <p:nvPr/>
        </p:nvSpPr>
        <p:spPr>
          <a:xfrm>
            <a:off x="5968883" y="4100099"/>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9" name="Straight Arrow Connector 48">
            <a:extLst>
              <a:ext uri="{FF2B5EF4-FFF2-40B4-BE49-F238E27FC236}">
                <a16:creationId xmlns:a16="http://schemas.microsoft.com/office/drawing/2014/main" id="{307DD035-0F65-CBD9-15E0-124843178C21}"/>
              </a:ext>
            </a:extLst>
          </p:cNvPr>
          <p:cNvCxnSpPr>
            <a:cxnSpLocks/>
            <a:stCxn id="48" idx="2"/>
          </p:cNvCxnSpPr>
          <p:nvPr/>
        </p:nvCxnSpPr>
        <p:spPr>
          <a:xfrm>
            <a:off x="6308806" y="4377098"/>
            <a:ext cx="6614" cy="30128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BFE5B04-017A-E8E0-845A-511EC685154E}"/>
              </a:ext>
            </a:extLst>
          </p:cNvPr>
          <p:cNvCxnSpPr>
            <a:cxnSpLocks/>
            <a:endCxn id="16" idx="0"/>
          </p:cNvCxnSpPr>
          <p:nvPr/>
        </p:nvCxnSpPr>
        <p:spPr>
          <a:xfrm>
            <a:off x="2353088" y="1927254"/>
            <a:ext cx="3966755" cy="3843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Rounded Rectangle 54">
            <a:extLst>
              <a:ext uri="{FF2B5EF4-FFF2-40B4-BE49-F238E27FC236}">
                <a16:creationId xmlns:a16="http://schemas.microsoft.com/office/drawing/2014/main" id="{29F0D3E7-FD09-B9F5-71A5-6E92580C8EC6}"/>
              </a:ext>
            </a:extLst>
          </p:cNvPr>
          <p:cNvSpPr/>
          <p:nvPr/>
        </p:nvSpPr>
        <p:spPr>
          <a:xfrm>
            <a:off x="3242900" y="2310022"/>
            <a:ext cx="2196296" cy="2620724"/>
          </a:xfrm>
          <a:prstGeom prst="round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6" name="TextBox 55">
            <a:extLst>
              <a:ext uri="{FF2B5EF4-FFF2-40B4-BE49-F238E27FC236}">
                <a16:creationId xmlns:a16="http://schemas.microsoft.com/office/drawing/2014/main" id="{E7358B6E-5DF6-75A0-407A-E46AA33A9909}"/>
              </a:ext>
            </a:extLst>
          </p:cNvPr>
          <p:cNvSpPr txBox="1"/>
          <p:nvPr/>
        </p:nvSpPr>
        <p:spPr>
          <a:xfrm>
            <a:off x="2757484" y="5222060"/>
            <a:ext cx="3700466"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Conversation State</a:t>
            </a:r>
          </a:p>
        </p:txBody>
      </p:sp>
      <p:cxnSp>
        <p:nvCxnSpPr>
          <p:cNvPr id="57" name="Straight Arrow Connector 56">
            <a:extLst>
              <a:ext uri="{FF2B5EF4-FFF2-40B4-BE49-F238E27FC236}">
                <a16:creationId xmlns:a16="http://schemas.microsoft.com/office/drawing/2014/main" id="{229DE666-6F2B-CF73-C004-AE473FA79B16}"/>
              </a:ext>
            </a:extLst>
          </p:cNvPr>
          <p:cNvCxnSpPr>
            <a:cxnSpLocks/>
            <a:stCxn id="56" idx="0"/>
            <a:endCxn id="55" idx="2"/>
          </p:cNvCxnSpPr>
          <p:nvPr/>
        </p:nvCxnSpPr>
        <p:spPr>
          <a:xfrm flipH="1" flipV="1">
            <a:off x="4341048" y="4930746"/>
            <a:ext cx="266669" cy="2913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2" name="Rounded Rectangle 61">
            <a:extLst>
              <a:ext uri="{FF2B5EF4-FFF2-40B4-BE49-F238E27FC236}">
                <a16:creationId xmlns:a16="http://schemas.microsoft.com/office/drawing/2014/main" id="{2EFDF623-B625-ACC9-BF3C-04FE347288FC}"/>
              </a:ext>
            </a:extLst>
          </p:cNvPr>
          <p:cNvSpPr/>
          <p:nvPr/>
        </p:nvSpPr>
        <p:spPr>
          <a:xfrm>
            <a:off x="1695319" y="2204507"/>
            <a:ext cx="1503511" cy="2875081"/>
          </a:xfrm>
          <a:prstGeom prst="roundRect">
            <a:avLst/>
          </a:prstGeom>
          <a:solidFill>
            <a:schemeClr val="accent6">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3" name="Rounded Rectangle 62">
            <a:extLst>
              <a:ext uri="{FF2B5EF4-FFF2-40B4-BE49-F238E27FC236}">
                <a16:creationId xmlns:a16="http://schemas.microsoft.com/office/drawing/2014/main" id="{E9DD6668-DCDC-0950-FE9D-D644DD65EB85}"/>
              </a:ext>
            </a:extLst>
          </p:cNvPr>
          <p:cNvSpPr/>
          <p:nvPr/>
        </p:nvSpPr>
        <p:spPr>
          <a:xfrm>
            <a:off x="5575127" y="2182843"/>
            <a:ext cx="1503511" cy="2875081"/>
          </a:xfrm>
          <a:prstGeom prst="roundRect">
            <a:avLst/>
          </a:prstGeom>
          <a:solidFill>
            <a:schemeClr val="accent6">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1420926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55" grpId="0" animBg="1"/>
      <p:bldP spid="56" grpId="0"/>
      <p:bldP spid="62" grpId="0" animBg="1"/>
      <p:bldP spid="6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Turn Taking</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87</a:t>
            </a:fld>
            <a:endParaRPr lang="en-US"/>
          </a:p>
        </p:txBody>
      </p:sp>
      <p:sp>
        <p:nvSpPr>
          <p:cNvPr id="8" name="Rounded Rectangle 7">
            <a:extLst>
              <a:ext uri="{FF2B5EF4-FFF2-40B4-BE49-F238E27FC236}">
                <a16:creationId xmlns:a16="http://schemas.microsoft.com/office/drawing/2014/main" id="{2856C88D-66E1-12EE-618E-B56CD84CE4D5}"/>
              </a:ext>
            </a:extLst>
          </p:cNvPr>
          <p:cNvSpPr/>
          <p:nvPr/>
        </p:nvSpPr>
        <p:spPr>
          <a:xfrm>
            <a:off x="1768258" y="2221529"/>
            <a:ext cx="1379765" cy="28143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ounded Rectangle 8">
            <a:extLst>
              <a:ext uri="{FF2B5EF4-FFF2-40B4-BE49-F238E27FC236}">
                <a16:creationId xmlns:a16="http://schemas.microsoft.com/office/drawing/2014/main" id="{E6A0DB7A-899C-BE5D-E576-4BAEDC303CEC}"/>
              </a:ext>
            </a:extLst>
          </p:cNvPr>
          <p:cNvSpPr/>
          <p:nvPr/>
        </p:nvSpPr>
        <p:spPr>
          <a:xfrm>
            <a:off x="5629960" y="2221526"/>
            <a:ext cx="1379765" cy="2814273"/>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0" name="Straight Connector 9">
            <a:extLst>
              <a:ext uri="{FF2B5EF4-FFF2-40B4-BE49-F238E27FC236}">
                <a16:creationId xmlns:a16="http://schemas.microsoft.com/office/drawing/2014/main" id="{ADFEBA95-185A-E664-F2FF-BA9638A81E3D}"/>
              </a:ext>
            </a:extLst>
          </p:cNvPr>
          <p:cNvCxnSpPr>
            <a:cxnSpLocks/>
          </p:cNvCxnSpPr>
          <p:nvPr/>
        </p:nvCxnSpPr>
        <p:spPr>
          <a:xfrm flipV="1">
            <a:off x="3148023" y="301098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69513F7-A402-983B-B50A-04189256817B}"/>
              </a:ext>
            </a:extLst>
          </p:cNvPr>
          <p:cNvCxnSpPr>
            <a:cxnSpLocks/>
          </p:cNvCxnSpPr>
          <p:nvPr/>
        </p:nvCxnSpPr>
        <p:spPr>
          <a:xfrm>
            <a:off x="3547117" y="2901627"/>
            <a:ext cx="14280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DE3C9BD-F7DF-7FFB-AB98-E3852B1B7F4D}"/>
              </a:ext>
            </a:extLst>
          </p:cNvPr>
          <p:cNvSpPr txBox="1"/>
          <p:nvPr/>
        </p:nvSpPr>
        <p:spPr>
          <a:xfrm>
            <a:off x="3547117" y="2631176"/>
            <a:ext cx="1530805" cy="253916"/>
          </a:xfrm>
          <a:prstGeom prst="rect">
            <a:avLst/>
          </a:prstGeom>
          <a:noFill/>
        </p:spPr>
        <p:txBody>
          <a:bodyPr wrap="square" rtlCol="0">
            <a:spAutoFit/>
          </a:bodyPr>
          <a:lstStyle/>
          <a:p>
            <a:r>
              <a:rPr lang="en-GB" sz="1050" dirty="0"/>
              <a:t>1.1 request ()</a:t>
            </a:r>
          </a:p>
        </p:txBody>
      </p:sp>
      <p:sp>
        <p:nvSpPr>
          <p:cNvPr id="15" name="TextBox 14">
            <a:extLst>
              <a:ext uri="{FF2B5EF4-FFF2-40B4-BE49-F238E27FC236}">
                <a16:creationId xmlns:a16="http://schemas.microsoft.com/office/drawing/2014/main" id="{DE7FF2B6-B0E7-640C-6C0E-C98BE0DF9E72}"/>
              </a:ext>
            </a:extLst>
          </p:cNvPr>
          <p:cNvSpPr txBox="1"/>
          <p:nvPr/>
        </p:nvSpPr>
        <p:spPr>
          <a:xfrm>
            <a:off x="2017269" y="2311630"/>
            <a:ext cx="930958" cy="300082"/>
          </a:xfrm>
          <a:prstGeom prst="rect">
            <a:avLst/>
          </a:prstGeom>
          <a:noFill/>
        </p:spPr>
        <p:txBody>
          <a:bodyPr wrap="square" rtlCol="0">
            <a:spAutoFit/>
          </a:bodyPr>
          <a:lstStyle/>
          <a:p>
            <a:r>
              <a:rPr lang="en-GB" sz="1350" dirty="0"/>
              <a:t>:requestor</a:t>
            </a:r>
          </a:p>
        </p:txBody>
      </p:sp>
      <p:sp>
        <p:nvSpPr>
          <p:cNvPr id="16" name="TextBox 15">
            <a:extLst>
              <a:ext uri="{FF2B5EF4-FFF2-40B4-BE49-F238E27FC236}">
                <a16:creationId xmlns:a16="http://schemas.microsoft.com/office/drawing/2014/main" id="{66E879E6-A1BF-A830-07B7-540EE25F4B54}"/>
              </a:ext>
            </a:extLst>
          </p:cNvPr>
          <p:cNvSpPr txBox="1"/>
          <p:nvPr/>
        </p:nvSpPr>
        <p:spPr>
          <a:xfrm>
            <a:off x="5878971" y="2311627"/>
            <a:ext cx="881743" cy="300082"/>
          </a:xfrm>
          <a:prstGeom prst="rect">
            <a:avLst/>
          </a:prstGeom>
          <a:noFill/>
        </p:spPr>
        <p:txBody>
          <a:bodyPr wrap="square" rtlCol="0">
            <a:spAutoFit/>
          </a:bodyPr>
          <a:lstStyle/>
          <a:p>
            <a:r>
              <a:rPr lang="en-GB" sz="1350" dirty="0"/>
              <a:t>:provider</a:t>
            </a:r>
          </a:p>
        </p:txBody>
      </p:sp>
      <p:cxnSp>
        <p:nvCxnSpPr>
          <p:cNvPr id="19" name="Straight Connector 18">
            <a:extLst>
              <a:ext uri="{FF2B5EF4-FFF2-40B4-BE49-F238E27FC236}">
                <a16:creationId xmlns:a16="http://schemas.microsoft.com/office/drawing/2014/main" id="{DDCA7367-A608-914B-AF20-5250B1E46E22}"/>
              </a:ext>
            </a:extLst>
          </p:cNvPr>
          <p:cNvCxnSpPr>
            <a:cxnSpLocks/>
          </p:cNvCxnSpPr>
          <p:nvPr/>
        </p:nvCxnSpPr>
        <p:spPr>
          <a:xfrm flipV="1">
            <a:off x="3148023" y="349134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F2399DB-B0AF-CB97-64F5-B6CECD6940B9}"/>
              </a:ext>
            </a:extLst>
          </p:cNvPr>
          <p:cNvSpPr txBox="1"/>
          <p:nvPr/>
        </p:nvSpPr>
        <p:spPr>
          <a:xfrm>
            <a:off x="3623589" y="3133157"/>
            <a:ext cx="1530805" cy="253916"/>
          </a:xfrm>
          <a:prstGeom prst="rect">
            <a:avLst/>
          </a:prstGeom>
          <a:noFill/>
        </p:spPr>
        <p:txBody>
          <a:bodyPr wrap="square" rtlCol="0">
            <a:spAutoFit/>
          </a:bodyPr>
          <a:lstStyle/>
          <a:p>
            <a:r>
              <a:rPr lang="en-GB" sz="1050" dirty="0"/>
              <a:t>1.2 response()</a:t>
            </a:r>
          </a:p>
        </p:txBody>
      </p:sp>
      <p:cxnSp>
        <p:nvCxnSpPr>
          <p:cNvPr id="21" name="Straight Arrow Connector 20">
            <a:extLst>
              <a:ext uri="{FF2B5EF4-FFF2-40B4-BE49-F238E27FC236}">
                <a16:creationId xmlns:a16="http://schemas.microsoft.com/office/drawing/2014/main" id="{AE7DD129-CD31-5AEE-2AEA-EB9C9A0C1320}"/>
              </a:ext>
            </a:extLst>
          </p:cNvPr>
          <p:cNvCxnSpPr>
            <a:cxnSpLocks/>
          </p:cNvCxnSpPr>
          <p:nvPr/>
        </p:nvCxnSpPr>
        <p:spPr>
          <a:xfrm flipH="1">
            <a:off x="3487658" y="3390800"/>
            <a:ext cx="14875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B386553-5E66-8C45-8A15-25B8DDFAD828}"/>
              </a:ext>
            </a:extLst>
          </p:cNvPr>
          <p:cNvCxnSpPr>
            <a:cxnSpLocks/>
          </p:cNvCxnSpPr>
          <p:nvPr/>
        </p:nvCxnSpPr>
        <p:spPr>
          <a:xfrm flipV="1">
            <a:off x="3148022" y="402060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0DAA22C-4409-06FF-25C7-FE0BDAB54309}"/>
              </a:ext>
            </a:extLst>
          </p:cNvPr>
          <p:cNvCxnSpPr>
            <a:cxnSpLocks/>
          </p:cNvCxnSpPr>
          <p:nvPr/>
        </p:nvCxnSpPr>
        <p:spPr>
          <a:xfrm>
            <a:off x="3547116" y="3911248"/>
            <a:ext cx="14280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CBA9ECB-C77F-2DCC-B907-2DEFC4900B61}"/>
              </a:ext>
            </a:extLst>
          </p:cNvPr>
          <p:cNvSpPr txBox="1"/>
          <p:nvPr/>
        </p:nvSpPr>
        <p:spPr>
          <a:xfrm>
            <a:off x="3623589" y="3624637"/>
            <a:ext cx="1530805" cy="253916"/>
          </a:xfrm>
          <a:prstGeom prst="rect">
            <a:avLst/>
          </a:prstGeom>
          <a:noFill/>
        </p:spPr>
        <p:txBody>
          <a:bodyPr wrap="square" rtlCol="0">
            <a:spAutoFit/>
          </a:bodyPr>
          <a:lstStyle/>
          <a:p>
            <a:r>
              <a:rPr lang="en-GB" sz="1050" dirty="0"/>
              <a:t>1.3 request()</a:t>
            </a:r>
          </a:p>
        </p:txBody>
      </p:sp>
      <p:cxnSp>
        <p:nvCxnSpPr>
          <p:cNvPr id="28" name="Straight Connector 27">
            <a:extLst>
              <a:ext uri="{FF2B5EF4-FFF2-40B4-BE49-F238E27FC236}">
                <a16:creationId xmlns:a16="http://schemas.microsoft.com/office/drawing/2014/main" id="{1CAE006C-F194-2A22-161E-5B98AAFFCC81}"/>
              </a:ext>
            </a:extLst>
          </p:cNvPr>
          <p:cNvCxnSpPr>
            <a:cxnSpLocks/>
          </p:cNvCxnSpPr>
          <p:nvPr/>
        </p:nvCxnSpPr>
        <p:spPr>
          <a:xfrm flipV="1">
            <a:off x="3148022" y="452924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7297BDB-5094-DC9E-C65F-768D4531070D}"/>
              </a:ext>
            </a:extLst>
          </p:cNvPr>
          <p:cNvSpPr txBox="1"/>
          <p:nvPr/>
        </p:nvSpPr>
        <p:spPr>
          <a:xfrm>
            <a:off x="3623589" y="4171063"/>
            <a:ext cx="1530805" cy="253916"/>
          </a:xfrm>
          <a:prstGeom prst="rect">
            <a:avLst/>
          </a:prstGeom>
          <a:noFill/>
        </p:spPr>
        <p:txBody>
          <a:bodyPr wrap="square" rtlCol="0">
            <a:spAutoFit/>
          </a:bodyPr>
          <a:lstStyle/>
          <a:p>
            <a:r>
              <a:rPr lang="en-GB" sz="1050" dirty="0"/>
              <a:t>1.4 response()</a:t>
            </a:r>
          </a:p>
        </p:txBody>
      </p:sp>
      <p:cxnSp>
        <p:nvCxnSpPr>
          <p:cNvPr id="30" name="Straight Arrow Connector 29">
            <a:extLst>
              <a:ext uri="{FF2B5EF4-FFF2-40B4-BE49-F238E27FC236}">
                <a16:creationId xmlns:a16="http://schemas.microsoft.com/office/drawing/2014/main" id="{DB9F7297-9CAE-28AC-1836-F88578B60906}"/>
              </a:ext>
            </a:extLst>
          </p:cNvPr>
          <p:cNvCxnSpPr>
            <a:cxnSpLocks/>
          </p:cNvCxnSpPr>
          <p:nvPr/>
        </p:nvCxnSpPr>
        <p:spPr>
          <a:xfrm flipH="1">
            <a:off x="3487657" y="4428706"/>
            <a:ext cx="14875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BE13345-D995-D490-C37B-11894140DD28}"/>
              </a:ext>
            </a:extLst>
          </p:cNvPr>
          <p:cNvSpPr txBox="1"/>
          <p:nvPr/>
        </p:nvSpPr>
        <p:spPr>
          <a:xfrm>
            <a:off x="2134275" y="1214573"/>
            <a:ext cx="474758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Orchestration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turn taking implies causality, and by implication the requestor’s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activity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orchestrates the conversation with the provider.</a:t>
            </a:r>
          </a:p>
        </p:txBody>
      </p:sp>
      <p:cxnSp>
        <p:nvCxnSpPr>
          <p:cNvPr id="37" name="Straight Arrow Connector 36">
            <a:extLst>
              <a:ext uri="{FF2B5EF4-FFF2-40B4-BE49-F238E27FC236}">
                <a16:creationId xmlns:a16="http://schemas.microsoft.com/office/drawing/2014/main" id="{D9CB7FA4-37BB-16A7-CD99-5F71690DC433}"/>
              </a:ext>
            </a:extLst>
          </p:cNvPr>
          <p:cNvCxnSpPr>
            <a:cxnSpLocks/>
            <a:stCxn id="36" idx="2"/>
          </p:cNvCxnSpPr>
          <p:nvPr/>
        </p:nvCxnSpPr>
        <p:spPr>
          <a:xfrm flipH="1">
            <a:off x="2603445" y="1930154"/>
            <a:ext cx="1904622" cy="1228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464515B9-A925-A606-3100-3EB08D28EBE2}"/>
              </a:ext>
            </a:extLst>
          </p:cNvPr>
          <p:cNvSpPr/>
          <p:nvPr/>
        </p:nvSpPr>
        <p:spPr>
          <a:xfrm>
            <a:off x="2378267" y="2622323"/>
            <a:ext cx="157373" cy="98598"/>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 name="Oval 5">
            <a:extLst>
              <a:ext uri="{FF2B5EF4-FFF2-40B4-BE49-F238E27FC236}">
                <a16:creationId xmlns:a16="http://schemas.microsoft.com/office/drawing/2014/main" id="{A34BBBC5-2F96-EB64-FC2E-90CF47A205C3}"/>
              </a:ext>
            </a:extLst>
          </p:cNvPr>
          <p:cNvSpPr/>
          <p:nvPr/>
        </p:nvSpPr>
        <p:spPr>
          <a:xfrm>
            <a:off x="2353088" y="4552582"/>
            <a:ext cx="207731" cy="125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7" name="Straight Arrow Connector 6">
            <a:extLst>
              <a:ext uri="{FF2B5EF4-FFF2-40B4-BE49-F238E27FC236}">
                <a16:creationId xmlns:a16="http://schemas.microsoft.com/office/drawing/2014/main" id="{12FB50CA-5D89-26E6-B109-124C5699E9D9}"/>
              </a:ext>
            </a:extLst>
          </p:cNvPr>
          <p:cNvCxnSpPr>
            <a:cxnSpLocks/>
            <a:stCxn id="5" idx="4"/>
          </p:cNvCxnSpPr>
          <p:nvPr/>
        </p:nvCxnSpPr>
        <p:spPr>
          <a:xfrm>
            <a:off x="2456954" y="2720921"/>
            <a:ext cx="4423" cy="3293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ED1B6A5-188D-D3FE-4469-7C6CE6756799}"/>
              </a:ext>
            </a:extLst>
          </p:cNvPr>
          <p:cNvCxnSpPr>
            <a:cxnSpLocks/>
            <a:stCxn id="14" idx="2"/>
          </p:cNvCxnSpPr>
          <p:nvPr/>
        </p:nvCxnSpPr>
        <p:spPr>
          <a:xfrm>
            <a:off x="2458140" y="3331961"/>
            <a:ext cx="0" cy="43388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80FC970C-914C-4DA7-3661-5F0E85C55582}"/>
              </a:ext>
            </a:extLst>
          </p:cNvPr>
          <p:cNvSpPr/>
          <p:nvPr/>
        </p:nvSpPr>
        <p:spPr>
          <a:xfrm>
            <a:off x="2118217" y="3054962"/>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 name="Rounded Rectangle 16">
            <a:extLst>
              <a:ext uri="{FF2B5EF4-FFF2-40B4-BE49-F238E27FC236}">
                <a16:creationId xmlns:a16="http://schemas.microsoft.com/office/drawing/2014/main" id="{DC6C01B4-FA68-92CC-8C20-9986C0FAEE67}"/>
              </a:ext>
            </a:extLst>
          </p:cNvPr>
          <p:cNvSpPr/>
          <p:nvPr/>
        </p:nvSpPr>
        <p:spPr>
          <a:xfrm>
            <a:off x="2110417" y="3828456"/>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8" name="Straight Arrow Connector 17">
            <a:extLst>
              <a:ext uri="{FF2B5EF4-FFF2-40B4-BE49-F238E27FC236}">
                <a16:creationId xmlns:a16="http://schemas.microsoft.com/office/drawing/2014/main" id="{40D4B605-24C5-9D98-5610-E37B0B7D3A34}"/>
              </a:ext>
            </a:extLst>
          </p:cNvPr>
          <p:cNvCxnSpPr>
            <a:cxnSpLocks/>
            <a:stCxn id="17" idx="2"/>
          </p:cNvCxnSpPr>
          <p:nvPr/>
        </p:nvCxnSpPr>
        <p:spPr>
          <a:xfrm flipH="1">
            <a:off x="2450340" y="4105455"/>
            <a:ext cx="1" cy="39857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B7B4E5C9-3882-F567-5F30-3F4D0F3E8E7C}"/>
              </a:ext>
            </a:extLst>
          </p:cNvPr>
          <p:cNvSpPr/>
          <p:nvPr/>
        </p:nvSpPr>
        <p:spPr>
          <a:xfrm>
            <a:off x="6236734" y="2893965"/>
            <a:ext cx="157373" cy="98598"/>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Oval 43">
            <a:extLst>
              <a:ext uri="{FF2B5EF4-FFF2-40B4-BE49-F238E27FC236}">
                <a16:creationId xmlns:a16="http://schemas.microsoft.com/office/drawing/2014/main" id="{97F4E884-EF50-60F3-0780-2ABA8E579CAA}"/>
              </a:ext>
            </a:extLst>
          </p:cNvPr>
          <p:cNvSpPr/>
          <p:nvPr/>
        </p:nvSpPr>
        <p:spPr>
          <a:xfrm>
            <a:off x="6211555" y="4716450"/>
            <a:ext cx="207731" cy="125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5" name="Straight Arrow Connector 44">
            <a:extLst>
              <a:ext uri="{FF2B5EF4-FFF2-40B4-BE49-F238E27FC236}">
                <a16:creationId xmlns:a16="http://schemas.microsoft.com/office/drawing/2014/main" id="{79E19A0D-47D2-765E-0269-EF665F791806}"/>
              </a:ext>
            </a:extLst>
          </p:cNvPr>
          <p:cNvCxnSpPr>
            <a:cxnSpLocks/>
            <a:stCxn id="43" idx="4"/>
          </p:cNvCxnSpPr>
          <p:nvPr/>
        </p:nvCxnSpPr>
        <p:spPr>
          <a:xfrm>
            <a:off x="6315420" y="2992563"/>
            <a:ext cx="4423" cy="3293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FF007F2-AA5B-7270-914A-6201296D61B8}"/>
              </a:ext>
            </a:extLst>
          </p:cNvPr>
          <p:cNvCxnSpPr>
            <a:cxnSpLocks/>
            <a:stCxn id="47" idx="2"/>
          </p:cNvCxnSpPr>
          <p:nvPr/>
        </p:nvCxnSpPr>
        <p:spPr>
          <a:xfrm>
            <a:off x="6316607" y="3603604"/>
            <a:ext cx="0" cy="43388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ounded Rectangle 46">
            <a:extLst>
              <a:ext uri="{FF2B5EF4-FFF2-40B4-BE49-F238E27FC236}">
                <a16:creationId xmlns:a16="http://schemas.microsoft.com/office/drawing/2014/main" id="{C00F6CB6-959B-557A-5639-403638C1A62E}"/>
              </a:ext>
            </a:extLst>
          </p:cNvPr>
          <p:cNvSpPr/>
          <p:nvPr/>
        </p:nvSpPr>
        <p:spPr>
          <a:xfrm>
            <a:off x="5976683" y="3326605"/>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8" name="Rounded Rectangle 47">
            <a:extLst>
              <a:ext uri="{FF2B5EF4-FFF2-40B4-BE49-F238E27FC236}">
                <a16:creationId xmlns:a16="http://schemas.microsoft.com/office/drawing/2014/main" id="{CD2AF602-009B-C4E2-306B-56E0CF4D9E16}"/>
              </a:ext>
            </a:extLst>
          </p:cNvPr>
          <p:cNvSpPr/>
          <p:nvPr/>
        </p:nvSpPr>
        <p:spPr>
          <a:xfrm>
            <a:off x="5968883" y="4100099"/>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9" name="Straight Arrow Connector 48">
            <a:extLst>
              <a:ext uri="{FF2B5EF4-FFF2-40B4-BE49-F238E27FC236}">
                <a16:creationId xmlns:a16="http://schemas.microsoft.com/office/drawing/2014/main" id="{307DD035-0F65-CBD9-15E0-124843178C21}"/>
              </a:ext>
            </a:extLst>
          </p:cNvPr>
          <p:cNvCxnSpPr>
            <a:cxnSpLocks/>
            <a:stCxn id="48" idx="2"/>
          </p:cNvCxnSpPr>
          <p:nvPr/>
        </p:nvCxnSpPr>
        <p:spPr>
          <a:xfrm>
            <a:off x="6308806" y="4377098"/>
            <a:ext cx="6614" cy="30128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7D1CE4F-E4FC-6A11-A5C5-69796BB9D6F4}"/>
              </a:ext>
            </a:extLst>
          </p:cNvPr>
          <p:cNvSpPr txBox="1"/>
          <p:nvPr/>
        </p:nvSpPr>
        <p:spPr>
          <a:xfrm>
            <a:off x="2248382" y="5326584"/>
            <a:ext cx="4761343" cy="50783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Smart Endpoints, Dumb Pipes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we don’t need a process manager/saga, as we can use turn-taking instead</a:t>
            </a:r>
          </a:p>
        </p:txBody>
      </p:sp>
      <p:cxnSp>
        <p:nvCxnSpPr>
          <p:cNvPr id="24" name="Straight Arrow Connector 23">
            <a:extLst>
              <a:ext uri="{FF2B5EF4-FFF2-40B4-BE49-F238E27FC236}">
                <a16:creationId xmlns:a16="http://schemas.microsoft.com/office/drawing/2014/main" id="{DA9F3DAD-A672-5A05-B41A-551B4863907F}"/>
              </a:ext>
            </a:extLst>
          </p:cNvPr>
          <p:cNvCxnSpPr>
            <a:cxnSpLocks/>
            <a:stCxn id="23" idx="0"/>
          </p:cNvCxnSpPr>
          <p:nvPr/>
        </p:nvCxnSpPr>
        <p:spPr>
          <a:xfrm flipH="1" flipV="1">
            <a:off x="2535640" y="3964829"/>
            <a:ext cx="2093414" cy="13617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A445E670-84CF-F9A5-53AD-4F04007294C6}"/>
              </a:ext>
            </a:extLst>
          </p:cNvPr>
          <p:cNvSpPr/>
          <p:nvPr/>
        </p:nvSpPr>
        <p:spPr>
          <a:xfrm>
            <a:off x="1715860" y="2182024"/>
            <a:ext cx="1478441" cy="2885226"/>
          </a:xfrm>
          <a:prstGeom prst="roundRect">
            <a:avLst/>
          </a:prstGeom>
          <a:solidFill>
            <a:schemeClr val="tx1">
              <a:lumMod val="50000"/>
              <a:lumOff val="50000"/>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3964007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3" grpId="0"/>
      <p:bldP spid="42"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222"/>
            <a:ext cx="9144000" cy="415476"/>
          </a:xfrm>
          <a:prstGeom prst="rect">
            <a:avLst/>
          </a:prstGeom>
          <a:noFill/>
          <a:ln>
            <a:noFill/>
          </a:ln>
        </p:spPr>
        <p:txBody>
          <a:bodyPr spcFirstLastPara="1" wrap="square" lIns="68569" tIns="68569" rIns="68569" bIns="68569" anchor="t" anchorCtr="0">
            <a:spAutoFit/>
          </a:bodyPr>
          <a:lstStyle/>
          <a:p>
            <a:r>
              <a:rPr lang="en" dirty="0"/>
              <a:t>Turn Taking</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88</a:t>
            </a:fld>
            <a:endParaRPr lang="en-US"/>
          </a:p>
        </p:txBody>
      </p:sp>
      <p:sp>
        <p:nvSpPr>
          <p:cNvPr id="8" name="Rounded Rectangle 7">
            <a:extLst>
              <a:ext uri="{FF2B5EF4-FFF2-40B4-BE49-F238E27FC236}">
                <a16:creationId xmlns:a16="http://schemas.microsoft.com/office/drawing/2014/main" id="{2856C88D-66E1-12EE-618E-B56CD84CE4D5}"/>
              </a:ext>
            </a:extLst>
          </p:cNvPr>
          <p:cNvSpPr/>
          <p:nvPr/>
        </p:nvSpPr>
        <p:spPr>
          <a:xfrm>
            <a:off x="3321533" y="2173758"/>
            <a:ext cx="1379765" cy="28143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ounded Rectangle 8">
            <a:extLst>
              <a:ext uri="{FF2B5EF4-FFF2-40B4-BE49-F238E27FC236}">
                <a16:creationId xmlns:a16="http://schemas.microsoft.com/office/drawing/2014/main" id="{E6A0DB7A-899C-BE5D-E576-4BAEDC303CEC}"/>
              </a:ext>
            </a:extLst>
          </p:cNvPr>
          <p:cNvSpPr/>
          <p:nvPr/>
        </p:nvSpPr>
        <p:spPr>
          <a:xfrm>
            <a:off x="7183235" y="2173755"/>
            <a:ext cx="1379765" cy="2814273"/>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0" name="Straight Connector 9">
            <a:extLst>
              <a:ext uri="{FF2B5EF4-FFF2-40B4-BE49-F238E27FC236}">
                <a16:creationId xmlns:a16="http://schemas.microsoft.com/office/drawing/2014/main" id="{ADFEBA95-185A-E664-F2FF-BA9638A81E3D}"/>
              </a:ext>
            </a:extLst>
          </p:cNvPr>
          <p:cNvCxnSpPr>
            <a:cxnSpLocks/>
          </p:cNvCxnSpPr>
          <p:nvPr/>
        </p:nvCxnSpPr>
        <p:spPr>
          <a:xfrm flipV="1">
            <a:off x="4648065" y="268983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69513F7-A402-983B-B50A-04189256817B}"/>
              </a:ext>
            </a:extLst>
          </p:cNvPr>
          <p:cNvCxnSpPr>
            <a:cxnSpLocks/>
          </p:cNvCxnSpPr>
          <p:nvPr/>
        </p:nvCxnSpPr>
        <p:spPr>
          <a:xfrm>
            <a:off x="5047159" y="2580473"/>
            <a:ext cx="14280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DE3C9BD-F7DF-7FFB-AB98-E3852B1B7F4D}"/>
              </a:ext>
            </a:extLst>
          </p:cNvPr>
          <p:cNvSpPr txBox="1"/>
          <p:nvPr/>
        </p:nvSpPr>
        <p:spPr>
          <a:xfrm>
            <a:off x="5047159" y="2310022"/>
            <a:ext cx="1530805" cy="253916"/>
          </a:xfrm>
          <a:prstGeom prst="rect">
            <a:avLst/>
          </a:prstGeom>
          <a:noFill/>
        </p:spPr>
        <p:txBody>
          <a:bodyPr wrap="square" rtlCol="0">
            <a:spAutoFit/>
          </a:bodyPr>
          <a:lstStyle/>
          <a:p>
            <a:r>
              <a:rPr lang="en-GB" sz="1050" dirty="0"/>
              <a:t>1.1 reserve stock()</a:t>
            </a:r>
          </a:p>
        </p:txBody>
      </p:sp>
      <p:sp>
        <p:nvSpPr>
          <p:cNvPr id="15" name="TextBox 14">
            <a:extLst>
              <a:ext uri="{FF2B5EF4-FFF2-40B4-BE49-F238E27FC236}">
                <a16:creationId xmlns:a16="http://schemas.microsoft.com/office/drawing/2014/main" id="{DE7FF2B6-B0E7-640C-6C0E-C98BE0DF9E72}"/>
              </a:ext>
            </a:extLst>
          </p:cNvPr>
          <p:cNvSpPr txBox="1"/>
          <p:nvPr/>
        </p:nvSpPr>
        <p:spPr>
          <a:xfrm>
            <a:off x="3734946" y="2306406"/>
            <a:ext cx="706941" cy="300082"/>
          </a:xfrm>
          <a:prstGeom prst="rect">
            <a:avLst/>
          </a:prstGeom>
          <a:noFill/>
        </p:spPr>
        <p:txBody>
          <a:bodyPr wrap="square" rtlCol="0">
            <a:spAutoFit/>
          </a:bodyPr>
          <a:lstStyle/>
          <a:p>
            <a:r>
              <a:rPr lang="en-GB" sz="1350" dirty="0"/>
              <a:t>:basket</a:t>
            </a:r>
          </a:p>
        </p:txBody>
      </p:sp>
      <p:sp>
        <p:nvSpPr>
          <p:cNvPr id="16" name="TextBox 15">
            <a:extLst>
              <a:ext uri="{FF2B5EF4-FFF2-40B4-BE49-F238E27FC236}">
                <a16:creationId xmlns:a16="http://schemas.microsoft.com/office/drawing/2014/main" id="{66E879E6-A1BF-A830-07B7-540EE25F4B54}"/>
              </a:ext>
            </a:extLst>
          </p:cNvPr>
          <p:cNvSpPr txBox="1"/>
          <p:nvPr/>
        </p:nvSpPr>
        <p:spPr>
          <a:xfrm>
            <a:off x="7432246" y="2263855"/>
            <a:ext cx="1034336" cy="300082"/>
          </a:xfrm>
          <a:prstGeom prst="rect">
            <a:avLst/>
          </a:prstGeom>
          <a:noFill/>
        </p:spPr>
        <p:txBody>
          <a:bodyPr wrap="square" rtlCol="0">
            <a:spAutoFit/>
          </a:bodyPr>
          <a:lstStyle/>
          <a:p>
            <a:r>
              <a:rPr lang="en-GB" sz="1350" dirty="0"/>
              <a:t>:warehouse</a:t>
            </a:r>
          </a:p>
        </p:txBody>
      </p:sp>
      <p:cxnSp>
        <p:nvCxnSpPr>
          <p:cNvPr id="19" name="Straight Connector 18">
            <a:extLst>
              <a:ext uri="{FF2B5EF4-FFF2-40B4-BE49-F238E27FC236}">
                <a16:creationId xmlns:a16="http://schemas.microsoft.com/office/drawing/2014/main" id="{DDCA7367-A608-914B-AF20-5250B1E46E22}"/>
              </a:ext>
            </a:extLst>
          </p:cNvPr>
          <p:cNvCxnSpPr>
            <a:cxnSpLocks/>
          </p:cNvCxnSpPr>
          <p:nvPr/>
        </p:nvCxnSpPr>
        <p:spPr>
          <a:xfrm flipV="1">
            <a:off x="4648065" y="292319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F2399DB-B0AF-CB97-64F5-B6CECD6940B9}"/>
              </a:ext>
            </a:extLst>
          </p:cNvPr>
          <p:cNvSpPr txBox="1"/>
          <p:nvPr/>
        </p:nvSpPr>
        <p:spPr>
          <a:xfrm>
            <a:off x="5183091" y="3012514"/>
            <a:ext cx="1530805" cy="253916"/>
          </a:xfrm>
          <a:prstGeom prst="rect">
            <a:avLst/>
          </a:prstGeom>
          <a:noFill/>
        </p:spPr>
        <p:txBody>
          <a:bodyPr wrap="square" rtlCol="0">
            <a:spAutoFit/>
          </a:bodyPr>
          <a:lstStyle/>
          <a:p>
            <a:r>
              <a:rPr lang="en-GB" sz="1050" dirty="0"/>
              <a:t>1.2 reserved stock()</a:t>
            </a:r>
          </a:p>
        </p:txBody>
      </p:sp>
      <p:cxnSp>
        <p:nvCxnSpPr>
          <p:cNvPr id="21" name="Straight Arrow Connector 20">
            <a:extLst>
              <a:ext uri="{FF2B5EF4-FFF2-40B4-BE49-F238E27FC236}">
                <a16:creationId xmlns:a16="http://schemas.microsoft.com/office/drawing/2014/main" id="{AE7DD129-CD31-5AEE-2AEA-EB9C9A0C1320}"/>
              </a:ext>
            </a:extLst>
          </p:cNvPr>
          <p:cNvCxnSpPr>
            <a:cxnSpLocks/>
          </p:cNvCxnSpPr>
          <p:nvPr/>
        </p:nvCxnSpPr>
        <p:spPr>
          <a:xfrm flipH="1">
            <a:off x="5047159" y="3270157"/>
            <a:ext cx="14875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B386553-5E66-8C45-8A15-25B8DDFAD828}"/>
              </a:ext>
            </a:extLst>
          </p:cNvPr>
          <p:cNvCxnSpPr>
            <a:cxnSpLocks/>
          </p:cNvCxnSpPr>
          <p:nvPr/>
        </p:nvCxnSpPr>
        <p:spPr>
          <a:xfrm flipV="1">
            <a:off x="4707524" y="431320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0DAA22C-4409-06FF-25C7-FE0BDAB54309}"/>
              </a:ext>
            </a:extLst>
          </p:cNvPr>
          <p:cNvCxnSpPr>
            <a:cxnSpLocks/>
          </p:cNvCxnSpPr>
          <p:nvPr/>
        </p:nvCxnSpPr>
        <p:spPr>
          <a:xfrm>
            <a:off x="5106618" y="4150679"/>
            <a:ext cx="14280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CBA9ECB-C77F-2DCC-B907-2DEFC4900B61}"/>
              </a:ext>
            </a:extLst>
          </p:cNvPr>
          <p:cNvSpPr txBox="1"/>
          <p:nvPr/>
        </p:nvSpPr>
        <p:spPr>
          <a:xfrm>
            <a:off x="5183091" y="3864068"/>
            <a:ext cx="1530805" cy="253916"/>
          </a:xfrm>
          <a:prstGeom prst="rect">
            <a:avLst/>
          </a:prstGeom>
          <a:noFill/>
        </p:spPr>
        <p:txBody>
          <a:bodyPr wrap="square" rtlCol="0">
            <a:spAutoFit/>
          </a:bodyPr>
          <a:lstStyle/>
          <a:p>
            <a:r>
              <a:rPr lang="en-GB" sz="1050" dirty="0"/>
              <a:t>1.5 confirm purchase()</a:t>
            </a:r>
          </a:p>
        </p:txBody>
      </p:sp>
      <p:cxnSp>
        <p:nvCxnSpPr>
          <p:cNvPr id="28" name="Straight Connector 27">
            <a:extLst>
              <a:ext uri="{FF2B5EF4-FFF2-40B4-BE49-F238E27FC236}">
                <a16:creationId xmlns:a16="http://schemas.microsoft.com/office/drawing/2014/main" id="{1CAE006C-F194-2A22-161E-5B98AAFFCC81}"/>
              </a:ext>
            </a:extLst>
          </p:cNvPr>
          <p:cNvCxnSpPr>
            <a:cxnSpLocks/>
          </p:cNvCxnSpPr>
          <p:nvPr/>
        </p:nvCxnSpPr>
        <p:spPr>
          <a:xfrm flipV="1">
            <a:off x="4707524" y="452669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7297BDB-5094-DC9E-C65F-768D4531070D}"/>
              </a:ext>
            </a:extLst>
          </p:cNvPr>
          <p:cNvSpPr txBox="1"/>
          <p:nvPr/>
        </p:nvSpPr>
        <p:spPr>
          <a:xfrm>
            <a:off x="5298436" y="4671717"/>
            <a:ext cx="1530805" cy="253916"/>
          </a:xfrm>
          <a:prstGeom prst="rect">
            <a:avLst/>
          </a:prstGeom>
          <a:noFill/>
        </p:spPr>
        <p:txBody>
          <a:bodyPr wrap="square" rtlCol="0">
            <a:spAutoFit/>
          </a:bodyPr>
          <a:lstStyle/>
          <a:p>
            <a:r>
              <a:rPr lang="en-GB" sz="1050" dirty="0"/>
              <a:t>1.6 allocate stock()</a:t>
            </a:r>
          </a:p>
        </p:txBody>
      </p:sp>
      <p:cxnSp>
        <p:nvCxnSpPr>
          <p:cNvPr id="30" name="Straight Arrow Connector 29">
            <a:extLst>
              <a:ext uri="{FF2B5EF4-FFF2-40B4-BE49-F238E27FC236}">
                <a16:creationId xmlns:a16="http://schemas.microsoft.com/office/drawing/2014/main" id="{DB9F7297-9CAE-28AC-1836-F88578B60906}"/>
              </a:ext>
            </a:extLst>
          </p:cNvPr>
          <p:cNvCxnSpPr>
            <a:cxnSpLocks/>
          </p:cNvCxnSpPr>
          <p:nvPr/>
        </p:nvCxnSpPr>
        <p:spPr>
          <a:xfrm flipH="1">
            <a:off x="5162505" y="4929360"/>
            <a:ext cx="14875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9355BD40-1AB3-E70B-20C3-65EDC44938AA}"/>
              </a:ext>
            </a:extLst>
          </p:cNvPr>
          <p:cNvSpPr/>
          <p:nvPr/>
        </p:nvSpPr>
        <p:spPr>
          <a:xfrm>
            <a:off x="517196" y="2173755"/>
            <a:ext cx="1379765" cy="28143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 name="TextBox 5">
            <a:extLst>
              <a:ext uri="{FF2B5EF4-FFF2-40B4-BE49-F238E27FC236}">
                <a16:creationId xmlns:a16="http://schemas.microsoft.com/office/drawing/2014/main" id="{0B127FA1-E652-C0A6-11C7-CC570AF3A8DC}"/>
              </a:ext>
            </a:extLst>
          </p:cNvPr>
          <p:cNvSpPr txBox="1"/>
          <p:nvPr/>
        </p:nvSpPr>
        <p:spPr>
          <a:xfrm>
            <a:off x="802009" y="2384419"/>
            <a:ext cx="884178" cy="300082"/>
          </a:xfrm>
          <a:prstGeom prst="rect">
            <a:avLst/>
          </a:prstGeom>
          <a:noFill/>
        </p:spPr>
        <p:txBody>
          <a:bodyPr wrap="square" rtlCol="0">
            <a:spAutoFit/>
          </a:bodyPr>
          <a:lstStyle/>
          <a:p>
            <a:r>
              <a:rPr lang="en-GB" sz="1350" dirty="0"/>
              <a:t>:payment</a:t>
            </a:r>
          </a:p>
        </p:txBody>
      </p:sp>
      <p:cxnSp>
        <p:nvCxnSpPr>
          <p:cNvPr id="7" name="Straight Connector 6">
            <a:extLst>
              <a:ext uri="{FF2B5EF4-FFF2-40B4-BE49-F238E27FC236}">
                <a16:creationId xmlns:a16="http://schemas.microsoft.com/office/drawing/2014/main" id="{D155E4D3-442A-E4EB-6050-317431DFFA4A}"/>
              </a:ext>
            </a:extLst>
          </p:cNvPr>
          <p:cNvCxnSpPr>
            <a:cxnSpLocks/>
          </p:cNvCxnSpPr>
          <p:nvPr/>
        </p:nvCxnSpPr>
        <p:spPr>
          <a:xfrm>
            <a:off x="1855300" y="3617743"/>
            <a:ext cx="141078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2F8BCB2-9892-6339-AC5D-75F5FD3E71FC}"/>
              </a:ext>
            </a:extLst>
          </p:cNvPr>
          <p:cNvSpPr txBox="1"/>
          <p:nvPr/>
        </p:nvSpPr>
        <p:spPr>
          <a:xfrm>
            <a:off x="1955186" y="3253615"/>
            <a:ext cx="1530805" cy="253916"/>
          </a:xfrm>
          <a:prstGeom prst="rect">
            <a:avLst/>
          </a:prstGeom>
          <a:noFill/>
        </p:spPr>
        <p:txBody>
          <a:bodyPr wrap="square" rtlCol="0">
            <a:spAutoFit/>
          </a:bodyPr>
          <a:lstStyle/>
          <a:p>
            <a:r>
              <a:rPr lang="en-GB" sz="1050" dirty="0"/>
              <a:t>1.3 purchase basket()</a:t>
            </a:r>
          </a:p>
        </p:txBody>
      </p:sp>
      <p:cxnSp>
        <p:nvCxnSpPr>
          <p:cNvPr id="14" name="Straight Arrow Connector 13">
            <a:extLst>
              <a:ext uri="{FF2B5EF4-FFF2-40B4-BE49-F238E27FC236}">
                <a16:creationId xmlns:a16="http://schemas.microsoft.com/office/drawing/2014/main" id="{04774FB6-FF3E-50D5-169C-9393F1217DFE}"/>
              </a:ext>
            </a:extLst>
          </p:cNvPr>
          <p:cNvCxnSpPr>
            <a:cxnSpLocks/>
          </p:cNvCxnSpPr>
          <p:nvPr/>
        </p:nvCxnSpPr>
        <p:spPr>
          <a:xfrm flipH="1">
            <a:off x="1944816" y="3529333"/>
            <a:ext cx="119945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1667652-5F89-0D1F-11F5-48E140061C7F}"/>
              </a:ext>
            </a:extLst>
          </p:cNvPr>
          <p:cNvCxnSpPr>
            <a:cxnSpLocks/>
          </p:cNvCxnSpPr>
          <p:nvPr/>
        </p:nvCxnSpPr>
        <p:spPr>
          <a:xfrm>
            <a:off x="1855300" y="3837392"/>
            <a:ext cx="142457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B7229F9-BEB1-7E10-5D05-2C32594A7F77}"/>
              </a:ext>
            </a:extLst>
          </p:cNvPr>
          <p:cNvCxnSpPr>
            <a:cxnSpLocks/>
          </p:cNvCxnSpPr>
          <p:nvPr/>
        </p:nvCxnSpPr>
        <p:spPr>
          <a:xfrm>
            <a:off x="1944816" y="3966335"/>
            <a:ext cx="123175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24CD94B-0599-4E5A-2424-8C8D6596F46E}"/>
              </a:ext>
            </a:extLst>
          </p:cNvPr>
          <p:cNvSpPr txBox="1"/>
          <p:nvPr/>
        </p:nvSpPr>
        <p:spPr>
          <a:xfrm>
            <a:off x="1955185" y="4029206"/>
            <a:ext cx="1530805" cy="253916"/>
          </a:xfrm>
          <a:prstGeom prst="rect">
            <a:avLst/>
          </a:prstGeom>
          <a:noFill/>
        </p:spPr>
        <p:txBody>
          <a:bodyPr wrap="square" rtlCol="0">
            <a:spAutoFit/>
          </a:bodyPr>
          <a:lstStyle/>
          <a:p>
            <a:r>
              <a:rPr lang="en-GB" sz="1050" dirty="0"/>
              <a:t>1.4 confirm purchase()</a:t>
            </a:r>
          </a:p>
        </p:txBody>
      </p:sp>
      <p:sp>
        <p:nvSpPr>
          <p:cNvPr id="52" name="Oval 51">
            <a:extLst>
              <a:ext uri="{FF2B5EF4-FFF2-40B4-BE49-F238E27FC236}">
                <a16:creationId xmlns:a16="http://schemas.microsoft.com/office/drawing/2014/main" id="{037E45BF-3C8F-A383-1560-7E17301BD331}"/>
              </a:ext>
            </a:extLst>
          </p:cNvPr>
          <p:cNvSpPr/>
          <p:nvPr/>
        </p:nvSpPr>
        <p:spPr>
          <a:xfrm>
            <a:off x="3952876" y="2602437"/>
            <a:ext cx="157373" cy="98598"/>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3" name="Oval 52">
            <a:extLst>
              <a:ext uri="{FF2B5EF4-FFF2-40B4-BE49-F238E27FC236}">
                <a16:creationId xmlns:a16="http://schemas.microsoft.com/office/drawing/2014/main" id="{C1E8389F-48B3-ADB9-4867-A4AA5B41C661}"/>
              </a:ext>
            </a:extLst>
          </p:cNvPr>
          <p:cNvSpPr/>
          <p:nvPr/>
        </p:nvSpPr>
        <p:spPr>
          <a:xfrm>
            <a:off x="3927697" y="4532697"/>
            <a:ext cx="207731" cy="125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4" name="Straight Arrow Connector 53">
            <a:extLst>
              <a:ext uri="{FF2B5EF4-FFF2-40B4-BE49-F238E27FC236}">
                <a16:creationId xmlns:a16="http://schemas.microsoft.com/office/drawing/2014/main" id="{E6724D21-295B-1FF8-7D30-D21093073258}"/>
              </a:ext>
            </a:extLst>
          </p:cNvPr>
          <p:cNvCxnSpPr>
            <a:cxnSpLocks/>
            <a:stCxn id="52" idx="4"/>
          </p:cNvCxnSpPr>
          <p:nvPr/>
        </p:nvCxnSpPr>
        <p:spPr>
          <a:xfrm>
            <a:off x="4031562" y="2701035"/>
            <a:ext cx="4423" cy="3293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5FE2783-0988-30FE-5A67-DB763E7E1C52}"/>
              </a:ext>
            </a:extLst>
          </p:cNvPr>
          <p:cNvCxnSpPr>
            <a:cxnSpLocks/>
            <a:stCxn id="56" idx="2"/>
          </p:cNvCxnSpPr>
          <p:nvPr/>
        </p:nvCxnSpPr>
        <p:spPr>
          <a:xfrm>
            <a:off x="4032749" y="3312076"/>
            <a:ext cx="0" cy="43388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ounded Rectangle 55">
            <a:extLst>
              <a:ext uri="{FF2B5EF4-FFF2-40B4-BE49-F238E27FC236}">
                <a16:creationId xmlns:a16="http://schemas.microsoft.com/office/drawing/2014/main" id="{0C319C92-8DFA-9C8D-6398-441FA2B494C8}"/>
              </a:ext>
            </a:extLst>
          </p:cNvPr>
          <p:cNvSpPr/>
          <p:nvPr/>
        </p:nvSpPr>
        <p:spPr>
          <a:xfrm>
            <a:off x="3692825" y="3035077"/>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7" name="Rounded Rectangle 56">
            <a:extLst>
              <a:ext uri="{FF2B5EF4-FFF2-40B4-BE49-F238E27FC236}">
                <a16:creationId xmlns:a16="http://schemas.microsoft.com/office/drawing/2014/main" id="{DC9C8E5B-B485-C06D-D28C-1597D1F925CC}"/>
              </a:ext>
            </a:extLst>
          </p:cNvPr>
          <p:cNvSpPr/>
          <p:nvPr/>
        </p:nvSpPr>
        <p:spPr>
          <a:xfrm>
            <a:off x="3685025" y="3808571"/>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8" name="Straight Arrow Connector 57">
            <a:extLst>
              <a:ext uri="{FF2B5EF4-FFF2-40B4-BE49-F238E27FC236}">
                <a16:creationId xmlns:a16="http://schemas.microsoft.com/office/drawing/2014/main" id="{D19AD3AC-48AE-531F-3C0C-91DD5140F351}"/>
              </a:ext>
            </a:extLst>
          </p:cNvPr>
          <p:cNvCxnSpPr>
            <a:cxnSpLocks/>
            <a:stCxn id="57" idx="2"/>
          </p:cNvCxnSpPr>
          <p:nvPr/>
        </p:nvCxnSpPr>
        <p:spPr>
          <a:xfrm flipH="1">
            <a:off x="4024948" y="4085569"/>
            <a:ext cx="1" cy="39857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74B5A214-8E4E-B729-3ED3-7A0CC5AFB144}"/>
              </a:ext>
            </a:extLst>
          </p:cNvPr>
          <p:cNvSpPr/>
          <p:nvPr/>
        </p:nvSpPr>
        <p:spPr>
          <a:xfrm>
            <a:off x="7732999" y="2629545"/>
            <a:ext cx="157373" cy="98598"/>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0" name="Oval 59">
            <a:extLst>
              <a:ext uri="{FF2B5EF4-FFF2-40B4-BE49-F238E27FC236}">
                <a16:creationId xmlns:a16="http://schemas.microsoft.com/office/drawing/2014/main" id="{083D1E4D-F873-D079-A87E-04636995BE5D}"/>
              </a:ext>
            </a:extLst>
          </p:cNvPr>
          <p:cNvSpPr/>
          <p:nvPr/>
        </p:nvSpPr>
        <p:spPr>
          <a:xfrm>
            <a:off x="7715620" y="4785273"/>
            <a:ext cx="207731" cy="125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61" name="Straight Arrow Connector 60">
            <a:extLst>
              <a:ext uri="{FF2B5EF4-FFF2-40B4-BE49-F238E27FC236}">
                <a16:creationId xmlns:a16="http://schemas.microsoft.com/office/drawing/2014/main" id="{B19D9E14-9981-2880-2170-233065B70541}"/>
              </a:ext>
            </a:extLst>
          </p:cNvPr>
          <p:cNvCxnSpPr>
            <a:cxnSpLocks/>
            <a:stCxn id="59" idx="4"/>
          </p:cNvCxnSpPr>
          <p:nvPr/>
        </p:nvCxnSpPr>
        <p:spPr>
          <a:xfrm>
            <a:off x="7811685" y="2728143"/>
            <a:ext cx="4423" cy="3293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7D7F62B4-E40F-4846-A652-554B4D8A6459}"/>
              </a:ext>
            </a:extLst>
          </p:cNvPr>
          <p:cNvCxnSpPr>
            <a:cxnSpLocks/>
            <a:stCxn id="63" idx="2"/>
            <a:endCxn id="64" idx="0"/>
          </p:cNvCxnSpPr>
          <p:nvPr/>
        </p:nvCxnSpPr>
        <p:spPr>
          <a:xfrm>
            <a:off x="7812872" y="3339184"/>
            <a:ext cx="0" cy="72196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ounded Rectangle 62">
            <a:extLst>
              <a:ext uri="{FF2B5EF4-FFF2-40B4-BE49-F238E27FC236}">
                <a16:creationId xmlns:a16="http://schemas.microsoft.com/office/drawing/2014/main" id="{AB6AC376-CC9D-4654-6807-FDCF4906B7CA}"/>
              </a:ext>
            </a:extLst>
          </p:cNvPr>
          <p:cNvSpPr/>
          <p:nvPr/>
        </p:nvSpPr>
        <p:spPr>
          <a:xfrm>
            <a:off x="7472948" y="3062185"/>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Rounded Rectangle 63">
            <a:extLst>
              <a:ext uri="{FF2B5EF4-FFF2-40B4-BE49-F238E27FC236}">
                <a16:creationId xmlns:a16="http://schemas.microsoft.com/office/drawing/2014/main" id="{9B60CFC2-1562-FE67-EA24-4EDFE3105F4F}"/>
              </a:ext>
            </a:extLst>
          </p:cNvPr>
          <p:cNvSpPr/>
          <p:nvPr/>
        </p:nvSpPr>
        <p:spPr>
          <a:xfrm>
            <a:off x="7472948" y="4061147"/>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65" name="Straight Arrow Connector 64">
            <a:extLst>
              <a:ext uri="{FF2B5EF4-FFF2-40B4-BE49-F238E27FC236}">
                <a16:creationId xmlns:a16="http://schemas.microsoft.com/office/drawing/2014/main" id="{83B5F195-1B43-5F04-ABE5-8EDBAC542F41}"/>
              </a:ext>
            </a:extLst>
          </p:cNvPr>
          <p:cNvCxnSpPr>
            <a:cxnSpLocks/>
            <a:stCxn id="64" idx="2"/>
          </p:cNvCxnSpPr>
          <p:nvPr/>
        </p:nvCxnSpPr>
        <p:spPr>
          <a:xfrm flipH="1">
            <a:off x="7812871" y="4338145"/>
            <a:ext cx="1" cy="39857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1AF29658-EBA0-EA19-B2E6-4B8B6F020B10}"/>
              </a:ext>
            </a:extLst>
          </p:cNvPr>
          <p:cNvSpPr/>
          <p:nvPr/>
        </p:nvSpPr>
        <p:spPr>
          <a:xfrm>
            <a:off x="1125770" y="3568238"/>
            <a:ext cx="157373" cy="98598"/>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7" name="Oval 66">
            <a:extLst>
              <a:ext uri="{FF2B5EF4-FFF2-40B4-BE49-F238E27FC236}">
                <a16:creationId xmlns:a16="http://schemas.microsoft.com/office/drawing/2014/main" id="{EDA319EC-F282-6DAB-0201-3DD35EE18868}"/>
              </a:ext>
            </a:extLst>
          </p:cNvPr>
          <p:cNvSpPr/>
          <p:nvPr/>
        </p:nvSpPr>
        <p:spPr>
          <a:xfrm>
            <a:off x="1100591" y="4031853"/>
            <a:ext cx="207731" cy="125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68" name="Straight Arrow Connector 67">
            <a:extLst>
              <a:ext uri="{FF2B5EF4-FFF2-40B4-BE49-F238E27FC236}">
                <a16:creationId xmlns:a16="http://schemas.microsoft.com/office/drawing/2014/main" id="{7784C908-F6DB-1E1B-C6EC-328A7E51FCB7}"/>
              </a:ext>
            </a:extLst>
          </p:cNvPr>
          <p:cNvCxnSpPr>
            <a:cxnSpLocks/>
            <a:stCxn id="66" idx="4"/>
          </p:cNvCxnSpPr>
          <p:nvPr/>
        </p:nvCxnSpPr>
        <p:spPr>
          <a:xfrm>
            <a:off x="1204457" y="3666836"/>
            <a:ext cx="4423" cy="3293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8CD6C078-8AE1-11E1-91C5-B5C0C339A572}"/>
              </a:ext>
            </a:extLst>
          </p:cNvPr>
          <p:cNvSpPr/>
          <p:nvPr/>
        </p:nvSpPr>
        <p:spPr>
          <a:xfrm>
            <a:off x="322483" y="2065297"/>
            <a:ext cx="4418636" cy="3003631"/>
          </a:xfrm>
          <a:prstGeom prst="round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TextBox 17">
            <a:extLst>
              <a:ext uri="{FF2B5EF4-FFF2-40B4-BE49-F238E27FC236}">
                <a16:creationId xmlns:a16="http://schemas.microsoft.com/office/drawing/2014/main" id="{87F40806-5980-29F1-DB23-6B4E04EE3054}"/>
              </a:ext>
            </a:extLst>
          </p:cNvPr>
          <p:cNvSpPr txBox="1"/>
          <p:nvPr/>
        </p:nvSpPr>
        <p:spPr>
          <a:xfrm>
            <a:off x="3419120" y="5315873"/>
            <a:ext cx="1763175" cy="400110"/>
          </a:xfrm>
          <a:prstGeom prst="rect">
            <a:avLst/>
          </a:prstGeom>
          <a:noFill/>
        </p:spPr>
        <p:txBody>
          <a:bodyPr wrap="none" rtlCol="0">
            <a:spAutoFit/>
          </a:bodyPr>
          <a:lstStyle/>
          <a:p>
            <a:r>
              <a:rPr lang="en-GB" sz="2000" dirty="0">
                <a:latin typeface="Chalkboard" panose="03050602040202020205" pitchFamily="66" charset="77"/>
              </a:rPr>
              <a:t>Orchestration</a:t>
            </a:r>
          </a:p>
        </p:txBody>
      </p:sp>
      <p:sp>
        <p:nvSpPr>
          <p:cNvPr id="22" name="Rounded Rectangle 21">
            <a:extLst>
              <a:ext uri="{FF2B5EF4-FFF2-40B4-BE49-F238E27FC236}">
                <a16:creationId xmlns:a16="http://schemas.microsoft.com/office/drawing/2014/main" id="{71C105D6-8D73-ACCA-61F3-49F7C9B8C773}"/>
              </a:ext>
            </a:extLst>
          </p:cNvPr>
          <p:cNvSpPr/>
          <p:nvPr/>
        </p:nvSpPr>
        <p:spPr>
          <a:xfrm>
            <a:off x="3279873" y="2071133"/>
            <a:ext cx="5392460" cy="3003631"/>
          </a:xfrm>
          <a:prstGeom prst="roundRect">
            <a:avLst/>
          </a:prstGeom>
          <a:solidFill>
            <a:schemeClr val="accent6">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Rounded Rectangle 35">
            <a:extLst>
              <a:ext uri="{FF2B5EF4-FFF2-40B4-BE49-F238E27FC236}">
                <a16:creationId xmlns:a16="http://schemas.microsoft.com/office/drawing/2014/main" id="{D13425BC-FE61-5C7A-37E9-2B96CA0D2235}"/>
              </a:ext>
            </a:extLst>
          </p:cNvPr>
          <p:cNvSpPr/>
          <p:nvPr/>
        </p:nvSpPr>
        <p:spPr>
          <a:xfrm>
            <a:off x="336865" y="2071133"/>
            <a:ext cx="8316410" cy="3003631"/>
          </a:xfrm>
          <a:prstGeom prst="roundRect">
            <a:avLst/>
          </a:prstGeom>
          <a:solidFill>
            <a:schemeClr val="accent2">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7" name="TextBox 36">
            <a:extLst>
              <a:ext uri="{FF2B5EF4-FFF2-40B4-BE49-F238E27FC236}">
                <a16:creationId xmlns:a16="http://schemas.microsoft.com/office/drawing/2014/main" id="{FD52308F-A89E-F498-0C43-21C475D6B767}"/>
              </a:ext>
            </a:extLst>
          </p:cNvPr>
          <p:cNvSpPr txBox="1"/>
          <p:nvPr/>
        </p:nvSpPr>
        <p:spPr>
          <a:xfrm>
            <a:off x="5366763" y="1612519"/>
            <a:ext cx="1763240" cy="400110"/>
          </a:xfrm>
          <a:prstGeom prst="rect">
            <a:avLst/>
          </a:prstGeom>
          <a:noFill/>
        </p:spPr>
        <p:txBody>
          <a:bodyPr wrap="none" rtlCol="0">
            <a:spAutoFit/>
          </a:bodyPr>
          <a:lstStyle/>
          <a:p>
            <a:r>
              <a:rPr lang="en-GB" sz="2000" dirty="0">
                <a:latin typeface="Chalkboard" panose="03050602040202020205" pitchFamily="66" charset="77"/>
              </a:rPr>
              <a:t>Choreography</a:t>
            </a:r>
          </a:p>
        </p:txBody>
      </p:sp>
    </p:spTree>
    <p:extLst>
      <p:ext uri="{BB962C8B-B14F-4D97-AF65-F5344CB8AC3E}">
        <p14:creationId xmlns:p14="http://schemas.microsoft.com/office/powerpoint/2010/main" val="354298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8" grpId="1"/>
      <p:bldP spid="22" grpId="0" animBg="1"/>
      <p:bldP spid="36" grpId="0" animBg="1"/>
      <p:bldP spid="37"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Routing Slip</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89</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893903" y="262002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965102" y="2710122"/>
            <a:ext cx="1379765"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3900743" y="1761972"/>
            <a:ext cx="2029722" cy="327158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354093" y="1823777"/>
            <a:ext cx="958046"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p:cNvCxnSpPr>
          <p:nvPr/>
        </p:nvCxnSpPr>
        <p:spPr>
          <a:xfrm>
            <a:off x="2344867" y="2848622"/>
            <a:ext cx="15558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2691940" y="2712779"/>
            <a:ext cx="9493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2717600" y="2344563"/>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247228" y="567251"/>
            <a:ext cx="2470372" cy="1754326"/>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 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Routing Slip</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which contains the steps of the workflow. Normally these are the (topics) that the message should be forwarded to and an indicator a step is complete</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21" idx="0"/>
          </p:cNvCxnSpPr>
          <p:nvPr/>
        </p:nvCxnSpPr>
        <p:spPr>
          <a:xfrm>
            <a:off x="2717600" y="1444414"/>
            <a:ext cx="449036" cy="9001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B408A61-0D55-3B5F-4AC9-D286F4AD939E}"/>
              </a:ext>
            </a:extLst>
          </p:cNvPr>
          <p:cNvSpPr/>
          <p:nvPr/>
        </p:nvSpPr>
        <p:spPr>
          <a:xfrm>
            <a:off x="4769916" y="2223637"/>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9" name="Straight Arrow Connector 18">
            <a:extLst>
              <a:ext uri="{FF2B5EF4-FFF2-40B4-BE49-F238E27FC236}">
                <a16:creationId xmlns:a16="http://schemas.microsoft.com/office/drawing/2014/main" id="{D03D2346-B458-C033-F6D3-57CC1823C42C}"/>
              </a:ext>
            </a:extLst>
          </p:cNvPr>
          <p:cNvCxnSpPr>
            <a:cxnSpLocks/>
            <a:stCxn id="17" idx="4"/>
            <a:endCxn id="27" idx="0"/>
          </p:cNvCxnSpPr>
          <p:nvPr/>
        </p:nvCxnSpPr>
        <p:spPr>
          <a:xfrm flipH="1">
            <a:off x="4871270" y="2395380"/>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16D3866-DC64-B946-CF81-501DA3715056}"/>
              </a:ext>
            </a:extLst>
          </p:cNvPr>
          <p:cNvCxnSpPr>
            <a:cxnSpLocks/>
            <a:stCxn id="27" idx="2"/>
          </p:cNvCxnSpPr>
          <p:nvPr/>
        </p:nvCxnSpPr>
        <p:spPr>
          <a:xfrm>
            <a:off x="4871270" y="3336108"/>
            <a:ext cx="0" cy="41429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DA1E9D7-65E6-9130-FDEB-6FBCC33C04E3}"/>
              </a:ext>
            </a:extLst>
          </p:cNvPr>
          <p:cNvSpPr txBox="1"/>
          <p:nvPr/>
        </p:nvSpPr>
        <p:spPr>
          <a:xfrm>
            <a:off x="4499683" y="2905903"/>
            <a:ext cx="743173" cy="369332"/>
          </a:xfrm>
          <a:prstGeom prst="rect">
            <a:avLst/>
          </a:prstGeom>
          <a:noFill/>
        </p:spPr>
        <p:txBody>
          <a:bodyPr wrap="square" rtlCol="0">
            <a:spAutoFit/>
          </a:bodyPr>
          <a:lstStyle/>
          <a:p>
            <a:pPr algn="ctr"/>
            <a:r>
              <a:rPr lang="en-GB" sz="900" dirty="0"/>
              <a:t>Process Request</a:t>
            </a:r>
          </a:p>
        </p:txBody>
      </p:sp>
      <p:sp>
        <p:nvSpPr>
          <p:cNvPr id="27" name="Rounded Rectangle 26">
            <a:extLst>
              <a:ext uri="{FF2B5EF4-FFF2-40B4-BE49-F238E27FC236}">
                <a16:creationId xmlns:a16="http://schemas.microsoft.com/office/drawing/2014/main" id="{15FDE5EF-A164-6A5F-97D0-48AEBB29DD46}"/>
              </a:ext>
            </a:extLst>
          </p:cNvPr>
          <p:cNvSpPr/>
          <p:nvPr/>
        </p:nvSpPr>
        <p:spPr>
          <a:xfrm>
            <a:off x="4430398" y="2853615"/>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8" name="TextBox 27">
            <a:extLst>
              <a:ext uri="{FF2B5EF4-FFF2-40B4-BE49-F238E27FC236}">
                <a16:creationId xmlns:a16="http://schemas.microsoft.com/office/drawing/2014/main" id="{65617132-6521-F891-48EF-9E7581408BA9}"/>
              </a:ext>
            </a:extLst>
          </p:cNvPr>
          <p:cNvSpPr txBox="1"/>
          <p:nvPr/>
        </p:nvSpPr>
        <p:spPr>
          <a:xfrm>
            <a:off x="4449349" y="3840205"/>
            <a:ext cx="862790" cy="369332"/>
          </a:xfrm>
          <a:prstGeom prst="rect">
            <a:avLst/>
          </a:prstGeom>
          <a:noFill/>
        </p:spPr>
        <p:txBody>
          <a:bodyPr wrap="square" rtlCol="0">
            <a:spAutoFit/>
          </a:bodyPr>
          <a:lstStyle/>
          <a:p>
            <a:pPr algn="ctr"/>
            <a:r>
              <a:rPr lang="en-GB" sz="900" dirty="0"/>
              <a:t>Route to next recipient</a:t>
            </a:r>
          </a:p>
        </p:txBody>
      </p:sp>
      <p:sp>
        <p:nvSpPr>
          <p:cNvPr id="29" name="Rounded Rectangle 28">
            <a:extLst>
              <a:ext uri="{FF2B5EF4-FFF2-40B4-BE49-F238E27FC236}">
                <a16:creationId xmlns:a16="http://schemas.microsoft.com/office/drawing/2014/main" id="{B00AE517-2790-8A4C-20CD-F9E760A4D2BC}"/>
              </a:ext>
            </a:extLst>
          </p:cNvPr>
          <p:cNvSpPr/>
          <p:nvPr/>
        </p:nvSpPr>
        <p:spPr>
          <a:xfrm>
            <a:off x="4430398" y="3783624"/>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0" name="Straight Arrow Connector 29">
            <a:extLst>
              <a:ext uri="{FF2B5EF4-FFF2-40B4-BE49-F238E27FC236}">
                <a16:creationId xmlns:a16="http://schemas.microsoft.com/office/drawing/2014/main" id="{28B418F7-2621-68C4-84E3-4616473F3FD6}"/>
              </a:ext>
            </a:extLst>
          </p:cNvPr>
          <p:cNvCxnSpPr>
            <a:cxnSpLocks/>
            <a:stCxn id="29" idx="2"/>
          </p:cNvCxnSpPr>
          <p:nvPr/>
        </p:nvCxnSpPr>
        <p:spPr>
          <a:xfrm>
            <a:off x="4871270" y="4266117"/>
            <a:ext cx="0" cy="33745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8B89544C-3A86-0B3F-72E4-4E79B76BD574}"/>
              </a:ext>
            </a:extLst>
          </p:cNvPr>
          <p:cNvSpPr/>
          <p:nvPr/>
        </p:nvSpPr>
        <p:spPr>
          <a:xfrm>
            <a:off x="4750625" y="4624537"/>
            <a:ext cx="207731" cy="125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0" name="Rounded Rectangle 49">
            <a:extLst>
              <a:ext uri="{FF2B5EF4-FFF2-40B4-BE49-F238E27FC236}">
                <a16:creationId xmlns:a16="http://schemas.microsoft.com/office/drawing/2014/main" id="{57A7E398-AF11-F4F9-A25C-E361FC3560D6}"/>
              </a:ext>
            </a:extLst>
          </p:cNvPr>
          <p:cNvSpPr/>
          <p:nvPr/>
        </p:nvSpPr>
        <p:spPr>
          <a:xfrm>
            <a:off x="704675" y="3750398"/>
            <a:ext cx="1744910" cy="152637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5D899BEC-F109-227C-DDE4-1B143F876B17}"/>
              </a:ext>
            </a:extLst>
          </p:cNvPr>
          <p:cNvCxnSpPr/>
          <p:nvPr/>
        </p:nvCxnSpPr>
        <p:spPr>
          <a:xfrm>
            <a:off x="704675" y="4127383"/>
            <a:ext cx="1744910" cy="0"/>
          </a:xfrm>
          <a:prstGeom prst="line">
            <a:avLst/>
          </a:prstGeom>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E6134170-132B-3380-828B-C8C286F31010}"/>
              </a:ext>
            </a:extLst>
          </p:cNvPr>
          <p:cNvSpPr txBox="1"/>
          <p:nvPr/>
        </p:nvSpPr>
        <p:spPr>
          <a:xfrm>
            <a:off x="1106890" y="3817416"/>
            <a:ext cx="951414" cy="276999"/>
          </a:xfrm>
          <a:prstGeom prst="rect">
            <a:avLst/>
          </a:prstGeom>
          <a:noFill/>
        </p:spPr>
        <p:txBody>
          <a:bodyPr wrap="none" rtlCol="0">
            <a:spAutoFit/>
          </a:bodyPr>
          <a:lstStyle/>
          <a:p>
            <a:r>
              <a:rPr lang="en-US" sz="1200" b="1" dirty="0"/>
              <a:t>Routing Slip</a:t>
            </a:r>
          </a:p>
        </p:txBody>
      </p:sp>
      <p:sp>
        <p:nvSpPr>
          <p:cNvPr id="54" name="TextBox 53">
            <a:extLst>
              <a:ext uri="{FF2B5EF4-FFF2-40B4-BE49-F238E27FC236}">
                <a16:creationId xmlns:a16="http://schemas.microsoft.com/office/drawing/2014/main" id="{F7EC72B3-AABC-B206-D496-08A46E36AEC8}"/>
              </a:ext>
            </a:extLst>
          </p:cNvPr>
          <p:cNvSpPr txBox="1"/>
          <p:nvPr/>
        </p:nvSpPr>
        <p:spPr>
          <a:xfrm>
            <a:off x="813732" y="4209537"/>
            <a:ext cx="1244572" cy="276999"/>
          </a:xfrm>
          <a:prstGeom prst="rect">
            <a:avLst/>
          </a:prstGeom>
          <a:noFill/>
        </p:spPr>
        <p:txBody>
          <a:bodyPr wrap="square" rtlCol="0">
            <a:spAutoFit/>
          </a:bodyPr>
          <a:lstStyle/>
          <a:p>
            <a:r>
              <a:rPr lang="en-US" sz="1200" dirty="0"/>
              <a:t>Steps[1..n]</a:t>
            </a:r>
          </a:p>
        </p:txBody>
      </p:sp>
      <p:cxnSp>
        <p:nvCxnSpPr>
          <p:cNvPr id="55" name="Straight Connector 54">
            <a:extLst>
              <a:ext uri="{FF2B5EF4-FFF2-40B4-BE49-F238E27FC236}">
                <a16:creationId xmlns:a16="http://schemas.microsoft.com/office/drawing/2014/main" id="{79F3EF89-1778-26AC-40B2-45B1E59231EE}"/>
              </a:ext>
            </a:extLst>
          </p:cNvPr>
          <p:cNvCxnSpPr/>
          <p:nvPr/>
        </p:nvCxnSpPr>
        <p:spPr>
          <a:xfrm>
            <a:off x="704675" y="4625935"/>
            <a:ext cx="1744910" cy="0"/>
          </a:xfrm>
          <a:prstGeom prst="line">
            <a:avLst/>
          </a:prstGeom>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EA8CA0E7-06A5-D86A-D4E3-1FEF4F9BCB42}"/>
              </a:ext>
            </a:extLst>
          </p:cNvPr>
          <p:cNvSpPr txBox="1"/>
          <p:nvPr/>
        </p:nvSpPr>
        <p:spPr>
          <a:xfrm>
            <a:off x="813731" y="4678871"/>
            <a:ext cx="1531135" cy="276999"/>
          </a:xfrm>
          <a:prstGeom prst="rect">
            <a:avLst/>
          </a:prstGeom>
          <a:noFill/>
        </p:spPr>
        <p:txBody>
          <a:bodyPr wrap="square" rtlCol="0">
            <a:spAutoFit/>
          </a:bodyPr>
          <a:lstStyle/>
          <a:p>
            <a:r>
              <a:rPr lang="en-US" sz="1200" dirty="0" err="1"/>
              <a:t>getNextStep</a:t>
            </a:r>
            <a:r>
              <a:rPr lang="en-US" sz="1200" dirty="0"/>
              <a:t>(): String</a:t>
            </a:r>
          </a:p>
        </p:txBody>
      </p:sp>
      <p:sp>
        <p:nvSpPr>
          <p:cNvPr id="61" name="Rounded Rectangle 60">
            <a:extLst>
              <a:ext uri="{FF2B5EF4-FFF2-40B4-BE49-F238E27FC236}">
                <a16:creationId xmlns:a16="http://schemas.microsoft.com/office/drawing/2014/main" id="{9F50E995-1826-E3D6-056C-C1726683F867}"/>
              </a:ext>
            </a:extLst>
          </p:cNvPr>
          <p:cNvSpPr/>
          <p:nvPr/>
        </p:nvSpPr>
        <p:spPr>
          <a:xfrm>
            <a:off x="7047956" y="293033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2" name="TextBox 61">
            <a:extLst>
              <a:ext uri="{FF2B5EF4-FFF2-40B4-BE49-F238E27FC236}">
                <a16:creationId xmlns:a16="http://schemas.microsoft.com/office/drawing/2014/main" id="{68263CAA-AF0D-CCA1-2E0F-E83CFE707BD5}"/>
              </a:ext>
            </a:extLst>
          </p:cNvPr>
          <p:cNvSpPr txBox="1"/>
          <p:nvPr/>
        </p:nvSpPr>
        <p:spPr>
          <a:xfrm>
            <a:off x="7294415" y="3006390"/>
            <a:ext cx="958046" cy="300082"/>
          </a:xfrm>
          <a:prstGeom prst="rect">
            <a:avLst/>
          </a:prstGeom>
          <a:noFill/>
        </p:spPr>
        <p:txBody>
          <a:bodyPr wrap="square" rtlCol="0">
            <a:spAutoFit/>
          </a:bodyPr>
          <a:lstStyle/>
          <a:p>
            <a:r>
              <a:rPr lang="en-GB" sz="1350" dirty="0"/>
              <a:t>:provider</a:t>
            </a:r>
          </a:p>
        </p:txBody>
      </p:sp>
      <p:sp>
        <p:nvSpPr>
          <p:cNvPr id="63" name="Rounded Rectangle 62">
            <a:extLst>
              <a:ext uri="{FF2B5EF4-FFF2-40B4-BE49-F238E27FC236}">
                <a16:creationId xmlns:a16="http://schemas.microsoft.com/office/drawing/2014/main" id="{3A62FFF4-56FF-55FB-A725-89891DD992E1}"/>
              </a:ext>
            </a:extLst>
          </p:cNvPr>
          <p:cNvSpPr/>
          <p:nvPr/>
        </p:nvSpPr>
        <p:spPr>
          <a:xfrm>
            <a:off x="7047956" y="3826739"/>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B7C158C2-2ACA-326E-CBEA-96182760BC34}"/>
              </a:ext>
            </a:extLst>
          </p:cNvPr>
          <p:cNvSpPr txBox="1"/>
          <p:nvPr/>
        </p:nvSpPr>
        <p:spPr>
          <a:xfrm>
            <a:off x="7294415" y="3902796"/>
            <a:ext cx="958046" cy="300082"/>
          </a:xfrm>
          <a:prstGeom prst="rect">
            <a:avLst/>
          </a:prstGeom>
          <a:noFill/>
        </p:spPr>
        <p:txBody>
          <a:bodyPr wrap="square" rtlCol="0">
            <a:spAutoFit/>
          </a:bodyPr>
          <a:lstStyle/>
          <a:p>
            <a:r>
              <a:rPr lang="en-GB" sz="1350" dirty="0"/>
              <a:t>:provider</a:t>
            </a:r>
          </a:p>
        </p:txBody>
      </p:sp>
      <p:cxnSp>
        <p:nvCxnSpPr>
          <p:cNvPr id="65" name="Straight Connector 64">
            <a:extLst>
              <a:ext uri="{FF2B5EF4-FFF2-40B4-BE49-F238E27FC236}">
                <a16:creationId xmlns:a16="http://schemas.microsoft.com/office/drawing/2014/main" id="{EF358BFC-E735-61C9-7292-893532791567}"/>
              </a:ext>
            </a:extLst>
          </p:cNvPr>
          <p:cNvCxnSpPr>
            <a:cxnSpLocks/>
          </p:cNvCxnSpPr>
          <p:nvPr/>
        </p:nvCxnSpPr>
        <p:spPr>
          <a:xfrm>
            <a:off x="5930465" y="4083789"/>
            <a:ext cx="1117491"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EF79232-DB1A-27DA-9BF3-6FAD692ECA50}"/>
              </a:ext>
            </a:extLst>
          </p:cNvPr>
          <p:cNvCxnSpPr>
            <a:cxnSpLocks/>
          </p:cNvCxnSpPr>
          <p:nvPr/>
        </p:nvCxnSpPr>
        <p:spPr>
          <a:xfrm>
            <a:off x="5930465" y="3187566"/>
            <a:ext cx="1117491"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CA05436A-8BEE-E53F-BBE9-430F7DF4574D}"/>
              </a:ext>
            </a:extLst>
          </p:cNvPr>
          <p:cNvCxnSpPr>
            <a:cxnSpLocks/>
          </p:cNvCxnSpPr>
          <p:nvPr/>
        </p:nvCxnSpPr>
        <p:spPr>
          <a:xfrm>
            <a:off x="6014514" y="3061246"/>
            <a:ext cx="9493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11A27A3A-B501-00C4-186F-2E66F61D99F7}"/>
              </a:ext>
            </a:extLst>
          </p:cNvPr>
          <p:cNvSpPr txBox="1"/>
          <p:nvPr/>
        </p:nvSpPr>
        <p:spPr>
          <a:xfrm>
            <a:off x="6040174" y="2693030"/>
            <a:ext cx="898072" cy="253916"/>
          </a:xfrm>
          <a:prstGeom prst="rect">
            <a:avLst/>
          </a:prstGeom>
          <a:noFill/>
        </p:spPr>
        <p:txBody>
          <a:bodyPr wrap="square" rtlCol="0">
            <a:spAutoFit/>
          </a:bodyPr>
          <a:lstStyle/>
          <a:p>
            <a:r>
              <a:rPr lang="en-GB" sz="1050" dirty="0"/>
              <a:t>1.2 request()</a:t>
            </a:r>
          </a:p>
        </p:txBody>
      </p:sp>
      <p:cxnSp>
        <p:nvCxnSpPr>
          <p:cNvPr id="70" name="Straight Arrow Connector 69">
            <a:extLst>
              <a:ext uri="{FF2B5EF4-FFF2-40B4-BE49-F238E27FC236}">
                <a16:creationId xmlns:a16="http://schemas.microsoft.com/office/drawing/2014/main" id="{F280ECDB-9827-6BA2-B842-1BC751A58727}"/>
              </a:ext>
            </a:extLst>
          </p:cNvPr>
          <p:cNvCxnSpPr>
            <a:cxnSpLocks/>
          </p:cNvCxnSpPr>
          <p:nvPr/>
        </p:nvCxnSpPr>
        <p:spPr>
          <a:xfrm>
            <a:off x="6040174" y="3976183"/>
            <a:ext cx="9493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3E7E50F6-8739-2DFB-9A39-9A78B2BAF730}"/>
              </a:ext>
            </a:extLst>
          </p:cNvPr>
          <p:cNvSpPr txBox="1"/>
          <p:nvPr/>
        </p:nvSpPr>
        <p:spPr>
          <a:xfrm>
            <a:off x="6065834" y="3607967"/>
            <a:ext cx="898072" cy="253916"/>
          </a:xfrm>
          <a:prstGeom prst="rect">
            <a:avLst/>
          </a:prstGeom>
          <a:noFill/>
        </p:spPr>
        <p:txBody>
          <a:bodyPr wrap="square" rtlCol="0">
            <a:spAutoFit/>
          </a:bodyPr>
          <a:lstStyle/>
          <a:p>
            <a:r>
              <a:rPr lang="en-GB" sz="1050" dirty="0"/>
              <a:t>1.2 request()</a:t>
            </a:r>
          </a:p>
        </p:txBody>
      </p:sp>
      <p:cxnSp>
        <p:nvCxnSpPr>
          <p:cNvPr id="72" name="Straight Arrow Connector 71">
            <a:extLst>
              <a:ext uri="{FF2B5EF4-FFF2-40B4-BE49-F238E27FC236}">
                <a16:creationId xmlns:a16="http://schemas.microsoft.com/office/drawing/2014/main" id="{B4B3CDB9-606B-CC4A-7C4E-F80DF09334C9}"/>
              </a:ext>
            </a:extLst>
          </p:cNvPr>
          <p:cNvCxnSpPr>
            <a:cxnSpLocks/>
            <a:stCxn id="22" idx="2"/>
          </p:cNvCxnSpPr>
          <p:nvPr/>
        </p:nvCxnSpPr>
        <p:spPr>
          <a:xfrm>
            <a:off x="1482414" y="2321577"/>
            <a:ext cx="56758" cy="13751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ABBD7355-73AD-7A61-D83C-8FB0283A0068}"/>
              </a:ext>
            </a:extLst>
          </p:cNvPr>
          <p:cNvSpPr txBox="1"/>
          <p:nvPr/>
        </p:nvSpPr>
        <p:spPr>
          <a:xfrm>
            <a:off x="5545123" y="331924"/>
            <a:ext cx="3115125"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choose the steps in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Routing Slip</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thus the flow. The point of the Routing Slip though is that the steps do not then make routing choices, but stick to the planned route.</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75" name="Straight Arrow Connector 74">
            <a:extLst>
              <a:ext uri="{FF2B5EF4-FFF2-40B4-BE49-F238E27FC236}">
                <a16:creationId xmlns:a16="http://schemas.microsoft.com/office/drawing/2014/main" id="{A62D6D93-6A98-E737-C6E8-F36C18FD72DE}"/>
              </a:ext>
            </a:extLst>
          </p:cNvPr>
          <p:cNvCxnSpPr>
            <a:cxnSpLocks/>
            <a:stCxn id="74" idx="2"/>
            <a:endCxn id="28" idx="0"/>
          </p:cNvCxnSpPr>
          <p:nvPr/>
        </p:nvCxnSpPr>
        <p:spPr>
          <a:xfrm flipH="1">
            <a:off x="4880744" y="1670752"/>
            <a:ext cx="2221942" cy="21694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289876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7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DB9359-E923-4E0B-FD1E-C231F54D6850}"/>
              </a:ext>
            </a:extLst>
          </p:cNvPr>
          <p:cNvPicPr>
            <a:picLocks noChangeAspect="1"/>
          </p:cNvPicPr>
          <p:nvPr/>
        </p:nvPicPr>
        <p:blipFill>
          <a:blip r:embed="rId2"/>
          <a:stretch>
            <a:fillRect/>
          </a:stretch>
        </p:blipFill>
        <p:spPr>
          <a:xfrm>
            <a:off x="250292" y="830510"/>
            <a:ext cx="6696112" cy="3156739"/>
          </a:xfrm>
          <a:prstGeom prst="rect">
            <a:avLst/>
          </a:prstGeom>
        </p:spPr>
      </p:pic>
      <p:cxnSp>
        <p:nvCxnSpPr>
          <p:cNvPr id="6" name="Straight Arrow Connector 5">
            <a:extLst>
              <a:ext uri="{FF2B5EF4-FFF2-40B4-BE49-F238E27FC236}">
                <a16:creationId xmlns:a16="http://schemas.microsoft.com/office/drawing/2014/main" id="{C4B6E491-3B0A-0C0F-7172-E568BFA776B6}"/>
              </a:ext>
            </a:extLst>
          </p:cNvPr>
          <p:cNvCxnSpPr>
            <a:cxnSpLocks/>
          </p:cNvCxnSpPr>
          <p:nvPr/>
        </p:nvCxnSpPr>
        <p:spPr>
          <a:xfrm flipH="1">
            <a:off x="5867884" y="2823676"/>
            <a:ext cx="643524" cy="32746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F8A3FFD-8537-8158-A342-1814BDCFC51F}"/>
              </a:ext>
            </a:extLst>
          </p:cNvPr>
          <p:cNvSpPr txBox="1"/>
          <p:nvPr/>
        </p:nvSpPr>
        <p:spPr>
          <a:xfrm>
            <a:off x="6895373" y="1432803"/>
            <a:ext cx="1913521"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reads</a:t>
            </a:r>
            <a:r>
              <a:rPr lang="en-US" sz="1200" dirty="0">
                <a:latin typeface="Chalkboard" panose="03050602040202020205" pitchFamily="66" charset="77"/>
              </a:rPr>
              <a:t> the next message in the queue and processes it.</a:t>
            </a:r>
          </a:p>
        </p:txBody>
      </p:sp>
      <p:cxnSp>
        <p:nvCxnSpPr>
          <p:cNvPr id="10" name="Straight Arrow Connector 9">
            <a:extLst>
              <a:ext uri="{FF2B5EF4-FFF2-40B4-BE49-F238E27FC236}">
                <a16:creationId xmlns:a16="http://schemas.microsoft.com/office/drawing/2014/main" id="{8E958F30-6857-30E3-C897-6865E7E2FAEA}"/>
              </a:ext>
            </a:extLst>
          </p:cNvPr>
          <p:cNvCxnSpPr>
            <a:cxnSpLocks/>
          </p:cNvCxnSpPr>
          <p:nvPr/>
        </p:nvCxnSpPr>
        <p:spPr>
          <a:xfrm flipH="1" flipV="1">
            <a:off x="5816214" y="3423577"/>
            <a:ext cx="512001" cy="23486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E92F126-682F-03AA-C594-B8E11FE438E7}"/>
              </a:ext>
            </a:extLst>
          </p:cNvPr>
          <p:cNvSpPr txBox="1"/>
          <p:nvPr/>
        </p:nvSpPr>
        <p:spPr>
          <a:xfrm>
            <a:off x="6129947" y="4583889"/>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reads</a:t>
            </a:r>
            <a:r>
              <a:rPr lang="en-US" sz="1200" dirty="0">
                <a:latin typeface="Chalkboard" panose="03050602040202020205" pitchFamily="66" charset="77"/>
              </a:rPr>
              <a:t> the next message in the queue and processes it.</a:t>
            </a:r>
          </a:p>
        </p:txBody>
      </p:sp>
      <p:cxnSp>
        <p:nvCxnSpPr>
          <p:cNvPr id="16" name="Straight Arrow Connector 15">
            <a:extLst>
              <a:ext uri="{FF2B5EF4-FFF2-40B4-BE49-F238E27FC236}">
                <a16:creationId xmlns:a16="http://schemas.microsoft.com/office/drawing/2014/main" id="{863F4F2E-3F2C-7141-6233-76625571CE0E}"/>
              </a:ext>
            </a:extLst>
          </p:cNvPr>
          <p:cNvCxnSpPr>
            <a:cxnSpLocks/>
          </p:cNvCxnSpPr>
          <p:nvPr/>
        </p:nvCxnSpPr>
        <p:spPr>
          <a:xfrm flipH="1" flipV="1">
            <a:off x="3728710" y="1940251"/>
            <a:ext cx="2685515" cy="59077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CD6D29D-6011-C85E-74B9-ABE8E63F7F96}"/>
              </a:ext>
            </a:extLst>
          </p:cNvPr>
          <p:cNvSpPr txBox="1"/>
          <p:nvPr/>
        </p:nvSpPr>
        <p:spPr>
          <a:xfrm>
            <a:off x="4597887" y="1034165"/>
            <a:ext cx="1913521"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stores an offset</a:t>
            </a:r>
            <a:r>
              <a:rPr lang="en-US" sz="1200" dirty="0">
                <a:latin typeface="Chalkboard" panose="03050602040202020205" pitchFamily="66" charset="77"/>
              </a:rPr>
              <a:t> to mark how far it has read</a:t>
            </a:r>
          </a:p>
        </p:txBody>
      </p:sp>
      <p:cxnSp>
        <p:nvCxnSpPr>
          <p:cNvPr id="19" name="Straight Arrow Connector 18">
            <a:extLst>
              <a:ext uri="{FF2B5EF4-FFF2-40B4-BE49-F238E27FC236}">
                <a16:creationId xmlns:a16="http://schemas.microsoft.com/office/drawing/2014/main" id="{B16A4CE4-4CE8-B5E9-FFB6-D8F5B523713F}"/>
              </a:ext>
            </a:extLst>
          </p:cNvPr>
          <p:cNvCxnSpPr>
            <a:cxnSpLocks/>
          </p:cNvCxnSpPr>
          <p:nvPr/>
        </p:nvCxnSpPr>
        <p:spPr>
          <a:xfrm flipH="1">
            <a:off x="5173153" y="2779018"/>
            <a:ext cx="1291283" cy="412326"/>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6C71BE4-0B52-8ACF-168A-27CB1BAE5458}"/>
              </a:ext>
            </a:extLst>
          </p:cNvPr>
          <p:cNvSpPr txBox="1"/>
          <p:nvPr/>
        </p:nvSpPr>
        <p:spPr>
          <a:xfrm>
            <a:off x="7149538" y="2265928"/>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reads</a:t>
            </a:r>
            <a:r>
              <a:rPr lang="en-US" sz="1200" dirty="0">
                <a:latin typeface="Chalkboard" panose="03050602040202020205" pitchFamily="66" charset="77"/>
              </a:rPr>
              <a:t> the next message in the queue and processes it.</a:t>
            </a:r>
          </a:p>
        </p:txBody>
      </p:sp>
      <p:cxnSp>
        <p:nvCxnSpPr>
          <p:cNvPr id="23" name="Straight Arrow Connector 22">
            <a:extLst>
              <a:ext uri="{FF2B5EF4-FFF2-40B4-BE49-F238E27FC236}">
                <a16:creationId xmlns:a16="http://schemas.microsoft.com/office/drawing/2014/main" id="{09A9EC20-0BD6-83F9-33F6-10F5191A9079}"/>
              </a:ext>
            </a:extLst>
          </p:cNvPr>
          <p:cNvCxnSpPr>
            <a:cxnSpLocks/>
            <a:stCxn id="24" idx="0"/>
          </p:cNvCxnSpPr>
          <p:nvPr/>
        </p:nvCxnSpPr>
        <p:spPr>
          <a:xfrm flipH="1" flipV="1">
            <a:off x="3623239" y="2078932"/>
            <a:ext cx="1707237" cy="19331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7BBEEBC-9CD7-0B04-5F37-6641E2891B36}"/>
              </a:ext>
            </a:extLst>
          </p:cNvPr>
          <p:cNvSpPr txBox="1"/>
          <p:nvPr/>
        </p:nvSpPr>
        <p:spPr>
          <a:xfrm>
            <a:off x="4487127" y="4012083"/>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stores an offset</a:t>
            </a:r>
            <a:r>
              <a:rPr lang="en-US" sz="1200" dirty="0">
                <a:latin typeface="Chalkboard" panose="03050602040202020205" pitchFamily="66" charset="77"/>
              </a:rPr>
              <a:t> to mark how far it has read</a:t>
            </a:r>
          </a:p>
        </p:txBody>
      </p:sp>
      <p:sp>
        <p:nvSpPr>
          <p:cNvPr id="26" name="TextBox 25">
            <a:extLst>
              <a:ext uri="{FF2B5EF4-FFF2-40B4-BE49-F238E27FC236}">
                <a16:creationId xmlns:a16="http://schemas.microsoft.com/office/drawing/2014/main" id="{F093E94C-2A56-3118-CF14-092EB1B6A981}"/>
              </a:ext>
            </a:extLst>
          </p:cNvPr>
          <p:cNvSpPr txBox="1"/>
          <p:nvPr/>
        </p:nvSpPr>
        <p:spPr>
          <a:xfrm>
            <a:off x="7149538" y="3431665"/>
            <a:ext cx="1760880" cy="276999"/>
          </a:xfrm>
          <a:prstGeom prst="rect">
            <a:avLst/>
          </a:prstGeom>
          <a:solidFill>
            <a:schemeClr val="bg1"/>
          </a:solidFill>
        </p:spPr>
        <p:txBody>
          <a:bodyPr wrap="square" rtlCol="0">
            <a:spAutoFit/>
          </a:bodyPr>
          <a:lstStyle/>
          <a:p>
            <a:r>
              <a:rPr lang="en-US" sz="1200" dirty="0">
                <a:latin typeface="Chalkboard" panose="03050602040202020205" pitchFamily="66" charset="77"/>
              </a:rPr>
              <a:t>If a consumer </a:t>
            </a:r>
            <a:r>
              <a:rPr lang="en-US" sz="1200" i="1" dirty="0">
                <a:latin typeface="Chalkboard" panose="03050602040202020205" pitchFamily="66" charset="77"/>
              </a:rPr>
              <a:t>restarts</a:t>
            </a:r>
            <a:endParaRPr lang="en-US" sz="1200" dirty="0">
              <a:latin typeface="Chalkboard" panose="03050602040202020205" pitchFamily="66" charset="77"/>
            </a:endParaRPr>
          </a:p>
        </p:txBody>
      </p:sp>
      <p:cxnSp>
        <p:nvCxnSpPr>
          <p:cNvPr id="27" name="Straight Arrow Connector 26">
            <a:extLst>
              <a:ext uri="{FF2B5EF4-FFF2-40B4-BE49-F238E27FC236}">
                <a16:creationId xmlns:a16="http://schemas.microsoft.com/office/drawing/2014/main" id="{D28C3270-E4F5-AC53-EF6B-7DE794C26C8D}"/>
              </a:ext>
            </a:extLst>
          </p:cNvPr>
          <p:cNvCxnSpPr>
            <a:cxnSpLocks/>
            <a:stCxn id="26" idx="1"/>
          </p:cNvCxnSpPr>
          <p:nvPr/>
        </p:nvCxnSpPr>
        <p:spPr>
          <a:xfrm flipH="1">
            <a:off x="6973296" y="3570165"/>
            <a:ext cx="176242" cy="11545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1BC05D9-4A43-E3E7-AC17-5BC1E4DE0A60}"/>
              </a:ext>
            </a:extLst>
          </p:cNvPr>
          <p:cNvCxnSpPr>
            <a:cxnSpLocks/>
            <a:stCxn id="34" idx="1"/>
          </p:cNvCxnSpPr>
          <p:nvPr/>
        </p:nvCxnSpPr>
        <p:spPr>
          <a:xfrm flipH="1" flipV="1">
            <a:off x="4325470" y="2265928"/>
            <a:ext cx="2897777" cy="173072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3899DC3-ACBC-3E55-6E7F-1CC2532A539D}"/>
              </a:ext>
            </a:extLst>
          </p:cNvPr>
          <p:cNvSpPr txBox="1"/>
          <p:nvPr/>
        </p:nvSpPr>
        <p:spPr>
          <a:xfrm>
            <a:off x="7223247" y="3673483"/>
            <a:ext cx="1760880"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It reads the store to determine the last message it processed</a:t>
            </a:r>
          </a:p>
        </p:txBody>
      </p:sp>
      <p:sp>
        <p:nvSpPr>
          <p:cNvPr id="2" name="TextBox 1">
            <a:extLst>
              <a:ext uri="{FF2B5EF4-FFF2-40B4-BE49-F238E27FC236}">
                <a16:creationId xmlns:a16="http://schemas.microsoft.com/office/drawing/2014/main" id="{2FDF1627-780B-1877-1086-9C849E290B74}"/>
              </a:ext>
            </a:extLst>
          </p:cNvPr>
          <p:cNvSpPr txBox="1"/>
          <p:nvPr/>
        </p:nvSpPr>
        <p:spPr>
          <a:xfrm>
            <a:off x="242791" y="4219482"/>
            <a:ext cx="4131364" cy="1962076"/>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Streams contain Facts</a:t>
            </a:r>
          </a:p>
          <a:p>
            <a:r>
              <a:rPr lang="en-US" sz="1200" dirty="0">
                <a:latin typeface="Chalkboard" panose="03050602040202020205" pitchFamily="66" charset="77"/>
              </a:rPr>
              <a:t>With streams we can think of the records on the stream as facts - they are records that indicate there has been a change in state. </a:t>
            </a:r>
          </a:p>
          <a:p>
            <a:endParaRPr lang="en-US" sz="1200" dirty="0">
              <a:latin typeface="Chalkboard" panose="03050602040202020205" pitchFamily="66" charset="77"/>
            </a:endParaRPr>
          </a:p>
          <a:p>
            <a:pPr marL="128588" indent="-128588">
              <a:buFontTx/>
              <a:buChar char="-"/>
            </a:pPr>
            <a:r>
              <a:rPr lang="en-US" sz="1200" dirty="0">
                <a:latin typeface="Chalkboard" panose="03050602040202020205" pitchFamily="66" charset="77"/>
              </a:rPr>
              <a:t>We can view facts as an ‘inverse database’ they represent how current stat is arrived at</a:t>
            </a:r>
          </a:p>
          <a:p>
            <a:pPr marL="128588" indent="-128588">
              <a:buFontTx/>
              <a:buChar char="-"/>
            </a:pPr>
            <a:r>
              <a:rPr lang="en-US" sz="1200" dirty="0">
                <a:latin typeface="Chalkboard" panose="03050602040202020205" pitchFamily="66" charset="77"/>
              </a:rPr>
              <a:t>We can navigate offsets to calculate a position at a ‘point in time’</a:t>
            </a:r>
          </a:p>
          <a:p>
            <a:pPr marL="128588" indent="-128588">
              <a:buFontTx/>
              <a:buChar char="-"/>
            </a:pPr>
            <a:r>
              <a:rPr lang="en-US" sz="1200" dirty="0">
                <a:latin typeface="Chalkboard" panose="03050602040202020205" pitchFamily="66" charset="77"/>
              </a:rPr>
              <a:t> We don’t consume facts by reading them, they persist</a:t>
            </a:r>
          </a:p>
        </p:txBody>
      </p:sp>
    </p:spTree>
    <p:extLst>
      <p:ext uri="{BB962C8B-B14F-4D97-AF65-F5344CB8AC3E}">
        <p14:creationId xmlns:p14="http://schemas.microsoft.com/office/powerpoint/2010/main" val="73245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8" grpId="0" animBg="1"/>
      <p:bldP spid="20" grpId="0" animBg="1"/>
      <p:bldP spid="24" grpId="0" animBg="1"/>
      <p:bldP spid="26" grpId="0" animBg="1"/>
      <p:bldP spid="26" grpId="1" animBg="1"/>
      <p:bldP spid="34" grpId="0" animBg="1"/>
      <p:bldP spid="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Routing Slip</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90</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893903" y="262002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965102" y="2710122"/>
            <a:ext cx="1379765"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3900743" y="1761972"/>
            <a:ext cx="2029722" cy="327158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354093" y="1823777"/>
            <a:ext cx="958046"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p:cNvCxnSpPr>
          <p:nvPr/>
        </p:nvCxnSpPr>
        <p:spPr>
          <a:xfrm>
            <a:off x="2344867" y="2848622"/>
            <a:ext cx="15558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2691940" y="2712779"/>
            <a:ext cx="9493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2717600" y="2344563"/>
            <a:ext cx="898072" cy="253916"/>
          </a:xfrm>
          <a:prstGeom prst="rect">
            <a:avLst/>
          </a:prstGeom>
          <a:noFill/>
        </p:spPr>
        <p:txBody>
          <a:bodyPr wrap="square" rtlCol="0">
            <a:spAutoFit/>
          </a:bodyPr>
          <a:lstStyle/>
          <a:p>
            <a:r>
              <a:rPr lang="en-GB" sz="1050" dirty="0"/>
              <a:t>1.1 request()</a:t>
            </a:r>
          </a:p>
        </p:txBody>
      </p:sp>
      <p:sp>
        <p:nvSpPr>
          <p:cNvPr id="17" name="Oval 16">
            <a:extLst>
              <a:ext uri="{FF2B5EF4-FFF2-40B4-BE49-F238E27FC236}">
                <a16:creationId xmlns:a16="http://schemas.microsoft.com/office/drawing/2014/main" id="{FB408A61-0D55-3B5F-4AC9-D286F4AD939E}"/>
              </a:ext>
            </a:extLst>
          </p:cNvPr>
          <p:cNvSpPr/>
          <p:nvPr/>
        </p:nvSpPr>
        <p:spPr>
          <a:xfrm>
            <a:off x="4769916" y="2223637"/>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9" name="Straight Arrow Connector 18">
            <a:extLst>
              <a:ext uri="{FF2B5EF4-FFF2-40B4-BE49-F238E27FC236}">
                <a16:creationId xmlns:a16="http://schemas.microsoft.com/office/drawing/2014/main" id="{D03D2346-B458-C033-F6D3-57CC1823C42C}"/>
              </a:ext>
            </a:extLst>
          </p:cNvPr>
          <p:cNvCxnSpPr>
            <a:cxnSpLocks/>
            <a:stCxn id="17" idx="4"/>
            <a:endCxn id="27" idx="0"/>
          </p:cNvCxnSpPr>
          <p:nvPr/>
        </p:nvCxnSpPr>
        <p:spPr>
          <a:xfrm flipH="1">
            <a:off x="4871270" y="2395380"/>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16D3866-DC64-B946-CF81-501DA3715056}"/>
              </a:ext>
            </a:extLst>
          </p:cNvPr>
          <p:cNvCxnSpPr>
            <a:cxnSpLocks/>
            <a:stCxn id="27" idx="2"/>
          </p:cNvCxnSpPr>
          <p:nvPr/>
        </p:nvCxnSpPr>
        <p:spPr>
          <a:xfrm>
            <a:off x="4871270" y="3336108"/>
            <a:ext cx="0" cy="41429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DA1E9D7-65E6-9130-FDEB-6FBCC33C04E3}"/>
              </a:ext>
            </a:extLst>
          </p:cNvPr>
          <p:cNvSpPr txBox="1"/>
          <p:nvPr/>
        </p:nvSpPr>
        <p:spPr>
          <a:xfrm>
            <a:off x="4499683" y="2905903"/>
            <a:ext cx="743173" cy="369332"/>
          </a:xfrm>
          <a:prstGeom prst="rect">
            <a:avLst/>
          </a:prstGeom>
          <a:noFill/>
        </p:spPr>
        <p:txBody>
          <a:bodyPr wrap="square" rtlCol="0">
            <a:spAutoFit/>
          </a:bodyPr>
          <a:lstStyle/>
          <a:p>
            <a:pPr algn="ctr"/>
            <a:r>
              <a:rPr lang="en-GB" sz="900" dirty="0"/>
              <a:t>Process Request</a:t>
            </a:r>
          </a:p>
        </p:txBody>
      </p:sp>
      <p:sp>
        <p:nvSpPr>
          <p:cNvPr id="27" name="Rounded Rectangle 26">
            <a:extLst>
              <a:ext uri="{FF2B5EF4-FFF2-40B4-BE49-F238E27FC236}">
                <a16:creationId xmlns:a16="http://schemas.microsoft.com/office/drawing/2014/main" id="{15FDE5EF-A164-6A5F-97D0-48AEBB29DD46}"/>
              </a:ext>
            </a:extLst>
          </p:cNvPr>
          <p:cNvSpPr/>
          <p:nvPr/>
        </p:nvSpPr>
        <p:spPr>
          <a:xfrm>
            <a:off x="4430398" y="2853615"/>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8" name="TextBox 27">
            <a:extLst>
              <a:ext uri="{FF2B5EF4-FFF2-40B4-BE49-F238E27FC236}">
                <a16:creationId xmlns:a16="http://schemas.microsoft.com/office/drawing/2014/main" id="{65617132-6521-F891-48EF-9E7581408BA9}"/>
              </a:ext>
            </a:extLst>
          </p:cNvPr>
          <p:cNvSpPr txBox="1"/>
          <p:nvPr/>
        </p:nvSpPr>
        <p:spPr>
          <a:xfrm>
            <a:off x="4449349" y="3840205"/>
            <a:ext cx="862790" cy="369332"/>
          </a:xfrm>
          <a:prstGeom prst="rect">
            <a:avLst/>
          </a:prstGeom>
          <a:noFill/>
        </p:spPr>
        <p:txBody>
          <a:bodyPr wrap="square" rtlCol="0">
            <a:spAutoFit/>
          </a:bodyPr>
          <a:lstStyle/>
          <a:p>
            <a:pPr algn="ctr"/>
            <a:r>
              <a:rPr lang="en-GB" sz="900" dirty="0"/>
              <a:t>Route to next recipient</a:t>
            </a:r>
          </a:p>
        </p:txBody>
      </p:sp>
      <p:sp>
        <p:nvSpPr>
          <p:cNvPr id="29" name="Rounded Rectangle 28">
            <a:extLst>
              <a:ext uri="{FF2B5EF4-FFF2-40B4-BE49-F238E27FC236}">
                <a16:creationId xmlns:a16="http://schemas.microsoft.com/office/drawing/2014/main" id="{B00AE517-2790-8A4C-20CD-F9E760A4D2BC}"/>
              </a:ext>
            </a:extLst>
          </p:cNvPr>
          <p:cNvSpPr/>
          <p:nvPr/>
        </p:nvSpPr>
        <p:spPr>
          <a:xfrm>
            <a:off x="4430398" y="3783624"/>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0" name="Straight Arrow Connector 29">
            <a:extLst>
              <a:ext uri="{FF2B5EF4-FFF2-40B4-BE49-F238E27FC236}">
                <a16:creationId xmlns:a16="http://schemas.microsoft.com/office/drawing/2014/main" id="{28B418F7-2621-68C4-84E3-4616473F3FD6}"/>
              </a:ext>
            </a:extLst>
          </p:cNvPr>
          <p:cNvCxnSpPr>
            <a:cxnSpLocks/>
            <a:stCxn id="29" idx="2"/>
          </p:cNvCxnSpPr>
          <p:nvPr/>
        </p:nvCxnSpPr>
        <p:spPr>
          <a:xfrm>
            <a:off x="4871270" y="4266117"/>
            <a:ext cx="0" cy="33745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8B89544C-3A86-0B3F-72E4-4E79B76BD574}"/>
              </a:ext>
            </a:extLst>
          </p:cNvPr>
          <p:cNvSpPr/>
          <p:nvPr/>
        </p:nvSpPr>
        <p:spPr>
          <a:xfrm>
            <a:off x="4750625" y="4624537"/>
            <a:ext cx="207731" cy="125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1" name="Rounded Rectangle 60">
            <a:extLst>
              <a:ext uri="{FF2B5EF4-FFF2-40B4-BE49-F238E27FC236}">
                <a16:creationId xmlns:a16="http://schemas.microsoft.com/office/drawing/2014/main" id="{9F50E995-1826-E3D6-056C-C1726683F867}"/>
              </a:ext>
            </a:extLst>
          </p:cNvPr>
          <p:cNvSpPr/>
          <p:nvPr/>
        </p:nvSpPr>
        <p:spPr>
          <a:xfrm>
            <a:off x="7047956" y="293033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2" name="TextBox 61">
            <a:extLst>
              <a:ext uri="{FF2B5EF4-FFF2-40B4-BE49-F238E27FC236}">
                <a16:creationId xmlns:a16="http://schemas.microsoft.com/office/drawing/2014/main" id="{68263CAA-AF0D-CCA1-2E0F-E83CFE707BD5}"/>
              </a:ext>
            </a:extLst>
          </p:cNvPr>
          <p:cNvSpPr txBox="1"/>
          <p:nvPr/>
        </p:nvSpPr>
        <p:spPr>
          <a:xfrm>
            <a:off x="7294415" y="3006390"/>
            <a:ext cx="958046" cy="300082"/>
          </a:xfrm>
          <a:prstGeom prst="rect">
            <a:avLst/>
          </a:prstGeom>
          <a:noFill/>
        </p:spPr>
        <p:txBody>
          <a:bodyPr wrap="square" rtlCol="0">
            <a:spAutoFit/>
          </a:bodyPr>
          <a:lstStyle/>
          <a:p>
            <a:r>
              <a:rPr lang="en-GB" sz="1350" dirty="0"/>
              <a:t>:provider</a:t>
            </a:r>
          </a:p>
        </p:txBody>
      </p:sp>
      <p:sp>
        <p:nvSpPr>
          <p:cNvPr id="63" name="Rounded Rectangle 62">
            <a:extLst>
              <a:ext uri="{FF2B5EF4-FFF2-40B4-BE49-F238E27FC236}">
                <a16:creationId xmlns:a16="http://schemas.microsoft.com/office/drawing/2014/main" id="{3A62FFF4-56FF-55FB-A725-89891DD992E1}"/>
              </a:ext>
            </a:extLst>
          </p:cNvPr>
          <p:cNvSpPr/>
          <p:nvPr/>
        </p:nvSpPr>
        <p:spPr>
          <a:xfrm>
            <a:off x="7047956" y="3826739"/>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B7C158C2-2ACA-326E-CBEA-96182760BC34}"/>
              </a:ext>
            </a:extLst>
          </p:cNvPr>
          <p:cNvSpPr txBox="1"/>
          <p:nvPr/>
        </p:nvSpPr>
        <p:spPr>
          <a:xfrm>
            <a:off x="7294415" y="3902796"/>
            <a:ext cx="958046" cy="300082"/>
          </a:xfrm>
          <a:prstGeom prst="rect">
            <a:avLst/>
          </a:prstGeom>
          <a:noFill/>
        </p:spPr>
        <p:txBody>
          <a:bodyPr wrap="square" rtlCol="0">
            <a:spAutoFit/>
          </a:bodyPr>
          <a:lstStyle/>
          <a:p>
            <a:r>
              <a:rPr lang="en-GB" sz="1350" dirty="0"/>
              <a:t>:provider</a:t>
            </a:r>
          </a:p>
        </p:txBody>
      </p:sp>
      <p:cxnSp>
        <p:nvCxnSpPr>
          <p:cNvPr id="65" name="Straight Connector 64">
            <a:extLst>
              <a:ext uri="{FF2B5EF4-FFF2-40B4-BE49-F238E27FC236}">
                <a16:creationId xmlns:a16="http://schemas.microsoft.com/office/drawing/2014/main" id="{EF358BFC-E735-61C9-7292-893532791567}"/>
              </a:ext>
            </a:extLst>
          </p:cNvPr>
          <p:cNvCxnSpPr>
            <a:cxnSpLocks/>
          </p:cNvCxnSpPr>
          <p:nvPr/>
        </p:nvCxnSpPr>
        <p:spPr>
          <a:xfrm>
            <a:off x="5930465" y="4083789"/>
            <a:ext cx="1117491"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EF79232-DB1A-27DA-9BF3-6FAD692ECA50}"/>
              </a:ext>
            </a:extLst>
          </p:cNvPr>
          <p:cNvCxnSpPr>
            <a:cxnSpLocks/>
          </p:cNvCxnSpPr>
          <p:nvPr/>
        </p:nvCxnSpPr>
        <p:spPr>
          <a:xfrm>
            <a:off x="5930465" y="3187566"/>
            <a:ext cx="1117491"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CA05436A-8BEE-E53F-BBE9-430F7DF4574D}"/>
              </a:ext>
            </a:extLst>
          </p:cNvPr>
          <p:cNvCxnSpPr>
            <a:cxnSpLocks/>
          </p:cNvCxnSpPr>
          <p:nvPr/>
        </p:nvCxnSpPr>
        <p:spPr>
          <a:xfrm>
            <a:off x="6014514" y="3061246"/>
            <a:ext cx="9493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11A27A3A-B501-00C4-186F-2E66F61D99F7}"/>
              </a:ext>
            </a:extLst>
          </p:cNvPr>
          <p:cNvSpPr txBox="1"/>
          <p:nvPr/>
        </p:nvSpPr>
        <p:spPr>
          <a:xfrm>
            <a:off x="6040174" y="2693030"/>
            <a:ext cx="898072" cy="253916"/>
          </a:xfrm>
          <a:prstGeom prst="rect">
            <a:avLst/>
          </a:prstGeom>
          <a:noFill/>
        </p:spPr>
        <p:txBody>
          <a:bodyPr wrap="square" rtlCol="0">
            <a:spAutoFit/>
          </a:bodyPr>
          <a:lstStyle/>
          <a:p>
            <a:r>
              <a:rPr lang="en-GB" sz="1050" dirty="0"/>
              <a:t>1.2 request()</a:t>
            </a:r>
          </a:p>
        </p:txBody>
      </p:sp>
      <p:cxnSp>
        <p:nvCxnSpPr>
          <p:cNvPr id="70" name="Straight Arrow Connector 69">
            <a:extLst>
              <a:ext uri="{FF2B5EF4-FFF2-40B4-BE49-F238E27FC236}">
                <a16:creationId xmlns:a16="http://schemas.microsoft.com/office/drawing/2014/main" id="{F280ECDB-9827-6BA2-B842-1BC751A58727}"/>
              </a:ext>
            </a:extLst>
          </p:cNvPr>
          <p:cNvCxnSpPr>
            <a:cxnSpLocks/>
          </p:cNvCxnSpPr>
          <p:nvPr/>
        </p:nvCxnSpPr>
        <p:spPr>
          <a:xfrm>
            <a:off x="6040174" y="3976183"/>
            <a:ext cx="9493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3E7E50F6-8739-2DFB-9A39-9A78B2BAF730}"/>
              </a:ext>
            </a:extLst>
          </p:cNvPr>
          <p:cNvSpPr txBox="1"/>
          <p:nvPr/>
        </p:nvSpPr>
        <p:spPr>
          <a:xfrm>
            <a:off x="6065834" y="3607967"/>
            <a:ext cx="898072" cy="253916"/>
          </a:xfrm>
          <a:prstGeom prst="rect">
            <a:avLst/>
          </a:prstGeom>
          <a:noFill/>
        </p:spPr>
        <p:txBody>
          <a:bodyPr wrap="square" rtlCol="0">
            <a:spAutoFit/>
          </a:bodyPr>
          <a:lstStyle/>
          <a:p>
            <a:r>
              <a:rPr lang="en-GB" sz="1050" dirty="0"/>
              <a:t>1.2 request()</a:t>
            </a:r>
          </a:p>
        </p:txBody>
      </p:sp>
      <p:sp>
        <p:nvSpPr>
          <p:cNvPr id="7" name="Rounded Rectangle 6">
            <a:extLst>
              <a:ext uri="{FF2B5EF4-FFF2-40B4-BE49-F238E27FC236}">
                <a16:creationId xmlns:a16="http://schemas.microsoft.com/office/drawing/2014/main" id="{A70BE8D4-8233-B3DC-9149-D1CCDE3360B0}"/>
              </a:ext>
            </a:extLst>
          </p:cNvPr>
          <p:cNvSpPr/>
          <p:nvPr/>
        </p:nvSpPr>
        <p:spPr>
          <a:xfrm>
            <a:off x="322483" y="1581225"/>
            <a:ext cx="8499034" cy="3695449"/>
          </a:xfrm>
          <a:prstGeom prst="round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 name="TextBox 7">
            <a:extLst>
              <a:ext uri="{FF2B5EF4-FFF2-40B4-BE49-F238E27FC236}">
                <a16:creationId xmlns:a16="http://schemas.microsoft.com/office/drawing/2014/main" id="{F79B8665-F15C-568C-BB6C-4C44B1FCD5FB}"/>
              </a:ext>
            </a:extLst>
          </p:cNvPr>
          <p:cNvSpPr txBox="1"/>
          <p:nvPr/>
        </p:nvSpPr>
        <p:spPr>
          <a:xfrm>
            <a:off x="322483" y="1181115"/>
            <a:ext cx="1763175" cy="400110"/>
          </a:xfrm>
          <a:prstGeom prst="rect">
            <a:avLst/>
          </a:prstGeom>
          <a:noFill/>
        </p:spPr>
        <p:txBody>
          <a:bodyPr wrap="none" rtlCol="0">
            <a:spAutoFit/>
          </a:bodyPr>
          <a:lstStyle/>
          <a:p>
            <a:r>
              <a:rPr lang="en-GB" sz="2000" dirty="0">
                <a:latin typeface="Chalkboard" panose="03050602040202020205" pitchFamily="66" charset="77"/>
              </a:rPr>
              <a:t>Orchestration</a:t>
            </a:r>
          </a:p>
        </p:txBody>
      </p:sp>
    </p:spTree>
    <p:extLst>
      <p:ext uri="{BB962C8B-B14F-4D97-AF65-F5344CB8AC3E}">
        <p14:creationId xmlns:p14="http://schemas.microsoft.com/office/powerpoint/2010/main" val="189976635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Process Manager (Saga)</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91</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657377" y="1900668"/>
            <a:ext cx="1450964" cy="307773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728576" y="1990769"/>
            <a:ext cx="1379765"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590278" y="1981946"/>
            <a:ext cx="2029722"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839289" y="1990766"/>
            <a:ext cx="1657318" cy="300082"/>
          </a:xfrm>
          <a:prstGeom prst="rect">
            <a:avLst/>
          </a:prstGeom>
          <a:noFill/>
        </p:spPr>
        <p:txBody>
          <a:bodyPr wrap="square" rtlCol="0">
            <a:spAutoFit/>
          </a:bodyPr>
          <a:lstStyle/>
          <a:p>
            <a:r>
              <a:rPr lang="en-GB" sz="1350" dirty="0"/>
              <a:t>:provider</a:t>
            </a:r>
          </a:p>
        </p:txBody>
      </p: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741067" y="1900666"/>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10463" y="1623599"/>
            <a:ext cx="898072" cy="253916"/>
          </a:xfrm>
          <a:prstGeom prst="rect">
            <a:avLst/>
          </a:prstGeom>
          <a:noFill/>
        </p:spPr>
        <p:txBody>
          <a:bodyPr wrap="square" rtlCol="0">
            <a:spAutoFit/>
          </a:bodyPr>
          <a:lstStyle/>
          <a:p>
            <a:r>
              <a:rPr lang="en-GB" sz="1050" dirty="0"/>
              <a:t>1.3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55173" y="664275"/>
            <a:ext cx="215308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the delivery and pickup address, size, weights etc of the order</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431716" y="1587605"/>
            <a:ext cx="225661"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9E19C25D-73FC-5F79-C489-1BEF6961A5D2}"/>
              </a:ext>
            </a:extLst>
          </p:cNvPr>
          <p:cNvSpPr/>
          <p:nvPr/>
        </p:nvSpPr>
        <p:spPr>
          <a:xfrm>
            <a:off x="1620001" y="5579646"/>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 name="TextBox 5">
            <a:extLst>
              <a:ext uri="{FF2B5EF4-FFF2-40B4-BE49-F238E27FC236}">
                <a16:creationId xmlns:a16="http://schemas.microsoft.com/office/drawing/2014/main" id="{EF45440C-034D-9449-7EB8-CF3E90F8EAFA}"/>
              </a:ext>
            </a:extLst>
          </p:cNvPr>
          <p:cNvSpPr txBox="1"/>
          <p:nvPr/>
        </p:nvSpPr>
        <p:spPr>
          <a:xfrm>
            <a:off x="1692976" y="5658205"/>
            <a:ext cx="1379765" cy="300082"/>
          </a:xfrm>
          <a:prstGeom prst="rect">
            <a:avLst/>
          </a:prstGeom>
          <a:noFill/>
        </p:spPr>
        <p:txBody>
          <a:bodyPr wrap="square" rtlCol="0">
            <a:spAutoFit/>
          </a:bodyPr>
          <a:lstStyle/>
          <a:p>
            <a:r>
              <a:rPr lang="en-GB" sz="1350" dirty="0"/>
              <a:t>:</a:t>
            </a:r>
            <a:r>
              <a:rPr lang="en-GB" sz="1350" dirty="0" err="1"/>
              <a:t>workflowStore</a:t>
            </a:r>
            <a:endParaRPr lang="en-GB" sz="1350" dirty="0"/>
          </a:p>
        </p:txBody>
      </p:sp>
      <p:cxnSp>
        <p:nvCxnSpPr>
          <p:cNvPr id="11" name="Straight Connector 10">
            <a:extLst>
              <a:ext uri="{FF2B5EF4-FFF2-40B4-BE49-F238E27FC236}">
                <a16:creationId xmlns:a16="http://schemas.microsoft.com/office/drawing/2014/main" id="{169BA20C-E33A-DB1C-B3EF-81B06E33300F}"/>
              </a:ext>
            </a:extLst>
          </p:cNvPr>
          <p:cNvCxnSpPr>
            <a:cxnSpLocks/>
          </p:cNvCxnSpPr>
          <p:nvPr/>
        </p:nvCxnSpPr>
        <p:spPr>
          <a:xfrm flipV="1">
            <a:off x="3108340" y="2279307"/>
            <a:ext cx="2481937" cy="1154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9CBC0C7-9C53-5C9F-8FC0-B6B758CA1B92}"/>
              </a:ext>
            </a:extLst>
          </p:cNvPr>
          <p:cNvCxnSpPr>
            <a:cxnSpLocks/>
            <a:stCxn id="10" idx="3"/>
          </p:cNvCxnSpPr>
          <p:nvPr/>
        </p:nvCxnSpPr>
        <p:spPr>
          <a:xfrm flipV="1">
            <a:off x="3108341" y="2119083"/>
            <a:ext cx="2523404" cy="2172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7B4C090-67BE-E2B9-439F-BFF8AAD2E441}"/>
              </a:ext>
            </a:extLst>
          </p:cNvPr>
          <p:cNvCxnSpPr>
            <a:cxnSpLocks/>
          </p:cNvCxnSpPr>
          <p:nvPr/>
        </p:nvCxnSpPr>
        <p:spPr>
          <a:xfrm flipH="1">
            <a:off x="3741067" y="2439146"/>
            <a:ext cx="9377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824C4DD-8BA6-DC83-F93B-4D76C00D615A}"/>
              </a:ext>
            </a:extLst>
          </p:cNvPr>
          <p:cNvSpPr txBox="1"/>
          <p:nvPr/>
        </p:nvSpPr>
        <p:spPr>
          <a:xfrm>
            <a:off x="3810462" y="2488352"/>
            <a:ext cx="1147617" cy="253916"/>
          </a:xfrm>
          <a:prstGeom prst="rect">
            <a:avLst/>
          </a:prstGeom>
          <a:noFill/>
        </p:spPr>
        <p:txBody>
          <a:bodyPr wrap="square" rtlCol="0">
            <a:spAutoFit/>
          </a:bodyPr>
          <a:lstStyle/>
          <a:p>
            <a:r>
              <a:rPr lang="en-GB" sz="1050" dirty="0"/>
              <a:t>1.4 reaction()</a:t>
            </a:r>
          </a:p>
        </p:txBody>
      </p:sp>
      <p:sp>
        <p:nvSpPr>
          <p:cNvPr id="23" name="Rounded Rectangle 22">
            <a:extLst>
              <a:ext uri="{FF2B5EF4-FFF2-40B4-BE49-F238E27FC236}">
                <a16:creationId xmlns:a16="http://schemas.microsoft.com/office/drawing/2014/main" id="{09A1ABBF-F5FC-D7C1-B1AF-6BEBED3BC41D}"/>
              </a:ext>
            </a:extLst>
          </p:cNvPr>
          <p:cNvSpPr/>
          <p:nvPr/>
        </p:nvSpPr>
        <p:spPr>
          <a:xfrm>
            <a:off x="5633741" y="3250612"/>
            <a:ext cx="2029722"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TextBox 25">
            <a:extLst>
              <a:ext uri="{FF2B5EF4-FFF2-40B4-BE49-F238E27FC236}">
                <a16:creationId xmlns:a16="http://schemas.microsoft.com/office/drawing/2014/main" id="{886D15BC-E6A2-F814-090D-6A3CF1BF461C}"/>
              </a:ext>
            </a:extLst>
          </p:cNvPr>
          <p:cNvSpPr txBox="1"/>
          <p:nvPr/>
        </p:nvSpPr>
        <p:spPr>
          <a:xfrm>
            <a:off x="5882752" y="3259432"/>
            <a:ext cx="1657318" cy="300082"/>
          </a:xfrm>
          <a:prstGeom prst="rect">
            <a:avLst/>
          </a:prstGeom>
          <a:noFill/>
        </p:spPr>
        <p:txBody>
          <a:bodyPr wrap="square" rtlCol="0">
            <a:spAutoFit/>
          </a:bodyPr>
          <a:lstStyle/>
          <a:p>
            <a:r>
              <a:rPr lang="en-GB" sz="1350" dirty="0"/>
              <a:t>:provider</a:t>
            </a:r>
          </a:p>
        </p:txBody>
      </p:sp>
      <p:cxnSp>
        <p:nvCxnSpPr>
          <p:cNvPr id="27" name="Straight Arrow Connector 26">
            <a:extLst>
              <a:ext uri="{FF2B5EF4-FFF2-40B4-BE49-F238E27FC236}">
                <a16:creationId xmlns:a16="http://schemas.microsoft.com/office/drawing/2014/main" id="{3C04A2B4-E1C0-6FC5-0C8E-E56D49A19B0C}"/>
              </a:ext>
            </a:extLst>
          </p:cNvPr>
          <p:cNvCxnSpPr>
            <a:cxnSpLocks/>
          </p:cNvCxnSpPr>
          <p:nvPr/>
        </p:nvCxnSpPr>
        <p:spPr>
          <a:xfrm>
            <a:off x="3777974" y="3271668"/>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F1FA91D-4C91-2A5A-8DA9-A99125D56230}"/>
              </a:ext>
            </a:extLst>
          </p:cNvPr>
          <p:cNvSpPr txBox="1"/>
          <p:nvPr/>
        </p:nvSpPr>
        <p:spPr>
          <a:xfrm>
            <a:off x="3847370" y="2994601"/>
            <a:ext cx="898072" cy="253916"/>
          </a:xfrm>
          <a:prstGeom prst="rect">
            <a:avLst/>
          </a:prstGeom>
          <a:noFill/>
        </p:spPr>
        <p:txBody>
          <a:bodyPr wrap="square" rtlCol="0">
            <a:spAutoFit/>
          </a:bodyPr>
          <a:lstStyle/>
          <a:p>
            <a:r>
              <a:rPr lang="en-GB" sz="1050" dirty="0"/>
              <a:t>1.5 request()</a:t>
            </a:r>
          </a:p>
        </p:txBody>
      </p:sp>
      <p:cxnSp>
        <p:nvCxnSpPr>
          <p:cNvPr id="29" name="Straight Connector 28">
            <a:extLst>
              <a:ext uri="{FF2B5EF4-FFF2-40B4-BE49-F238E27FC236}">
                <a16:creationId xmlns:a16="http://schemas.microsoft.com/office/drawing/2014/main" id="{40DCC762-1E3E-8503-7AE6-61E13E4CDD2B}"/>
              </a:ext>
            </a:extLst>
          </p:cNvPr>
          <p:cNvCxnSpPr>
            <a:cxnSpLocks/>
          </p:cNvCxnSpPr>
          <p:nvPr/>
        </p:nvCxnSpPr>
        <p:spPr>
          <a:xfrm flipV="1">
            <a:off x="3108340" y="3547973"/>
            <a:ext cx="2525400" cy="3051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2398A44-B284-B9C0-EB16-3DD34F1DB81E}"/>
              </a:ext>
            </a:extLst>
          </p:cNvPr>
          <p:cNvCxnSpPr>
            <a:cxnSpLocks/>
          </p:cNvCxnSpPr>
          <p:nvPr/>
        </p:nvCxnSpPr>
        <p:spPr>
          <a:xfrm flipH="1">
            <a:off x="3784530" y="3707812"/>
            <a:ext cx="9377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3BF4F84-1305-F014-BE71-523730D16A0D}"/>
              </a:ext>
            </a:extLst>
          </p:cNvPr>
          <p:cNvSpPr txBox="1"/>
          <p:nvPr/>
        </p:nvSpPr>
        <p:spPr>
          <a:xfrm>
            <a:off x="3853925" y="3757018"/>
            <a:ext cx="1147617" cy="253916"/>
          </a:xfrm>
          <a:prstGeom prst="rect">
            <a:avLst/>
          </a:prstGeom>
          <a:noFill/>
        </p:spPr>
        <p:txBody>
          <a:bodyPr wrap="square" rtlCol="0">
            <a:spAutoFit/>
          </a:bodyPr>
          <a:lstStyle/>
          <a:p>
            <a:r>
              <a:rPr lang="en-GB" sz="1050" dirty="0"/>
              <a:t>1.6 reaction()</a:t>
            </a:r>
          </a:p>
        </p:txBody>
      </p:sp>
      <p:sp>
        <p:nvSpPr>
          <p:cNvPr id="35" name="Rounded Rectangle 34">
            <a:extLst>
              <a:ext uri="{FF2B5EF4-FFF2-40B4-BE49-F238E27FC236}">
                <a16:creationId xmlns:a16="http://schemas.microsoft.com/office/drawing/2014/main" id="{EE5BB292-5AC6-8F63-ABD1-DFD9DBCB4D5E}"/>
              </a:ext>
            </a:extLst>
          </p:cNvPr>
          <p:cNvSpPr/>
          <p:nvPr/>
        </p:nvSpPr>
        <p:spPr>
          <a:xfrm>
            <a:off x="5656938" y="4400524"/>
            <a:ext cx="2029722"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TextBox 35">
            <a:extLst>
              <a:ext uri="{FF2B5EF4-FFF2-40B4-BE49-F238E27FC236}">
                <a16:creationId xmlns:a16="http://schemas.microsoft.com/office/drawing/2014/main" id="{8E61F84A-1A5E-2093-8DDA-469CB812625B}"/>
              </a:ext>
            </a:extLst>
          </p:cNvPr>
          <p:cNvSpPr txBox="1"/>
          <p:nvPr/>
        </p:nvSpPr>
        <p:spPr>
          <a:xfrm>
            <a:off x="5905949" y="4409344"/>
            <a:ext cx="1657318" cy="300082"/>
          </a:xfrm>
          <a:prstGeom prst="rect">
            <a:avLst/>
          </a:prstGeom>
          <a:noFill/>
        </p:spPr>
        <p:txBody>
          <a:bodyPr wrap="square" rtlCol="0">
            <a:spAutoFit/>
          </a:bodyPr>
          <a:lstStyle/>
          <a:p>
            <a:r>
              <a:rPr lang="en-GB" sz="1350" dirty="0"/>
              <a:t>:provider</a:t>
            </a:r>
          </a:p>
        </p:txBody>
      </p:sp>
      <p:cxnSp>
        <p:nvCxnSpPr>
          <p:cNvPr id="37" name="Straight Arrow Connector 36">
            <a:extLst>
              <a:ext uri="{FF2B5EF4-FFF2-40B4-BE49-F238E27FC236}">
                <a16:creationId xmlns:a16="http://schemas.microsoft.com/office/drawing/2014/main" id="{72AB31CC-5C5F-2DB5-2EB1-9AF6DADA68BB}"/>
              </a:ext>
            </a:extLst>
          </p:cNvPr>
          <p:cNvCxnSpPr>
            <a:cxnSpLocks/>
          </p:cNvCxnSpPr>
          <p:nvPr/>
        </p:nvCxnSpPr>
        <p:spPr>
          <a:xfrm>
            <a:off x="3807726" y="4410081"/>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806B22F-DA86-03C8-672B-C68E253F6371}"/>
              </a:ext>
            </a:extLst>
          </p:cNvPr>
          <p:cNvSpPr txBox="1"/>
          <p:nvPr/>
        </p:nvSpPr>
        <p:spPr>
          <a:xfrm>
            <a:off x="3877122" y="4133014"/>
            <a:ext cx="898072" cy="253916"/>
          </a:xfrm>
          <a:prstGeom prst="rect">
            <a:avLst/>
          </a:prstGeom>
          <a:noFill/>
        </p:spPr>
        <p:txBody>
          <a:bodyPr wrap="square" rtlCol="0">
            <a:spAutoFit/>
          </a:bodyPr>
          <a:lstStyle/>
          <a:p>
            <a:r>
              <a:rPr lang="en-GB" sz="1050" dirty="0"/>
              <a:t>1.7 request()</a:t>
            </a:r>
          </a:p>
        </p:txBody>
      </p:sp>
      <p:cxnSp>
        <p:nvCxnSpPr>
          <p:cNvPr id="39" name="Straight Connector 38">
            <a:extLst>
              <a:ext uri="{FF2B5EF4-FFF2-40B4-BE49-F238E27FC236}">
                <a16:creationId xmlns:a16="http://schemas.microsoft.com/office/drawing/2014/main" id="{3AF4EF24-7DFA-8DAD-D6C7-4E783982CF51}"/>
              </a:ext>
            </a:extLst>
          </p:cNvPr>
          <p:cNvCxnSpPr>
            <a:cxnSpLocks/>
          </p:cNvCxnSpPr>
          <p:nvPr/>
        </p:nvCxnSpPr>
        <p:spPr>
          <a:xfrm>
            <a:off x="3108340" y="4697500"/>
            <a:ext cx="2548597" cy="38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989CAB4-3C7C-4286-3009-1F683A7A0981}"/>
              </a:ext>
            </a:extLst>
          </p:cNvPr>
          <p:cNvCxnSpPr>
            <a:cxnSpLocks/>
          </p:cNvCxnSpPr>
          <p:nvPr/>
        </p:nvCxnSpPr>
        <p:spPr>
          <a:xfrm flipV="1">
            <a:off x="3036627" y="4537661"/>
            <a:ext cx="2661778" cy="1115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8818F49-F9BB-620F-8C15-C716AB0A1CC4}"/>
              </a:ext>
            </a:extLst>
          </p:cNvPr>
          <p:cNvCxnSpPr>
            <a:cxnSpLocks/>
          </p:cNvCxnSpPr>
          <p:nvPr/>
        </p:nvCxnSpPr>
        <p:spPr>
          <a:xfrm flipH="1">
            <a:off x="3807727" y="4857724"/>
            <a:ext cx="9377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BD9A68F-9A53-7065-3D0C-64872E1ECD49}"/>
              </a:ext>
            </a:extLst>
          </p:cNvPr>
          <p:cNvSpPr txBox="1"/>
          <p:nvPr/>
        </p:nvSpPr>
        <p:spPr>
          <a:xfrm>
            <a:off x="3877122" y="4906930"/>
            <a:ext cx="1147617" cy="253916"/>
          </a:xfrm>
          <a:prstGeom prst="rect">
            <a:avLst/>
          </a:prstGeom>
          <a:noFill/>
        </p:spPr>
        <p:txBody>
          <a:bodyPr wrap="square" rtlCol="0">
            <a:spAutoFit/>
          </a:bodyPr>
          <a:lstStyle/>
          <a:p>
            <a:r>
              <a:rPr lang="en-GB" sz="1050" dirty="0"/>
              <a:t>1.8 reaction()</a:t>
            </a:r>
          </a:p>
        </p:txBody>
      </p:sp>
      <p:cxnSp>
        <p:nvCxnSpPr>
          <p:cNvPr id="46" name="Straight Connector 45">
            <a:extLst>
              <a:ext uri="{FF2B5EF4-FFF2-40B4-BE49-F238E27FC236}">
                <a16:creationId xmlns:a16="http://schemas.microsoft.com/office/drawing/2014/main" id="{2763CA5C-CF13-B441-D653-E95CD84F0FF6}"/>
              </a:ext>
            </a:extLst>
          </p:cNvPr>
          <p:cNvCxnSpPr>
            <a:cxnSpLocks/>
            <a:stCxn id="9" idx="3"/>
          </p:cNvCxnSpPr>
          <p:nvPr/>
        </p:nvCxnSpPr>
        <p:spPr>
          <a:xfrm flipV="1">
            <a:off x="3108341" y="3415380"/>
            <a:ext cx="2523404" cy="2415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13033FF-2817-28BC-B21B-D76677A99E4C}"/>
              </a:ext>
            </a:extLst>
          </p:cNvPr>
          <p:cNvCxnSpPr>
            <a:cxnSpLocks/>
            <a:stCxn id="5" idx="0"/>
          </p:cNvCxnSpPr>
          <p:nvPr/>
        </p:nvCxnSpPr>
        <p:spPr>
          <a:xfrm flipV="1">
            <a:off x="2345483" y="4978398"/>
            <a:ext cx="0" cy="60124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C768212-EBED-2995-4027-E2BD64E3F2D9}"/>
              </a:ext>
            </a:extLst>
          </p:cNvPr>
          <p:cNvCxnSpPr>
            <a:cxnSpLocks/>
          </p:cNvCxnSpPr>
          <p:nvPr/>
        </p:nvCxnSpPr>
        <p:spPr>
          <a:xfrm>
            <a:off x="2173342" y="5095915"/>
            <a:ext cx="0" cy="3406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871D00AD-7872-EAFF-437D-1E5485F17FEB}"/>
              </a:ext>
            </a:extLst>
          </p:cNvPr>
          <p:cNvSpPr txBox="1"/>
          <p:nvPr/>
        </p:nvSpPr>
        <p:spPr>
          <a:xfrm rot="5400000">
            <a:off x="1556461" y="5229008"/>
            <a:ext cx="898072" cy="253916"/>
          </a:xfrm>
          <a:prstGeom prst="rect">
            <a:avLst/>
          </a:prstGeom>
          <a:noFill/>
        </p:spPr>
        <p:txBody>
          <a:bodyPr wrap="square" rtlCol="0">
            <a:spAutoFit/>
          </a:bodyPr>
          <a:lstStyle/>
          <a:p>
            <a:r>
              <a:rPr lang="en-GB" sz="1050" dirty="0"/>
              <a:t>1.1 write()</a:t>
            </a:r>
          </a:p>
        </p:txBody>
      </p:sp>
      <p:cxnSp>
        <p:nvCxnSpPr>
          <p:cNvPr id="58" name="Straight Arrow Connector 57">
            <a:extLst>
              <a:ext uri="{FF2B5EF4-FFF2-40B4-BE49-F238E27FC236}">
                <a16:creationId xmlns:a16="http://schemas.microsoft.com/office/drawing/2014/main" id="{9AAC60B4-8A8C-117A-3AC8-4B72A1977C72}"/>
              </a:ext>
            </a:extLst>
          </p:cNvPr>
          <p:cNvCxnSpPr>
            <a:cxnSpLocks/>
          </p:cNvCxnSpPr>
          <p:nvPr/>
        </p:nvCxnSpPr>
        <p:spPr>
          <a:xfrm flipV="1">
            <a:off x="2508259" y="5095915"/>
            <a:ext cx="0" cy="3406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112EFA37-ED98-D6FC-881B-2B036C2ED6DC}"/>
              </a:ext>
            </a:extLst>
          </p:cNvPr>
          <p:cNvSpPr txBox="1"/>
          <p:nvPr/>
        </p:nvSpPr>
        <p:spPr>
          <a:xfrm rot="16200000">
            <a:off x="2255847" y="5087781"/>
            <a:ext cx="898072" cy="253916"/>
          </a:xfrm>
          <a:prstGeom prst="rect">
            <a:avLst/>
          </a:prstGeom>
          <a:noFill/>
        </p:spPr>
        <p:txBody>
          <a:bodyPr wrap="square" rtlCol="0">
            <a:spAutoFit/>
          </a:bodyPr>
          <a:lstStyle/>
          <a:p>
            <a:r>
              <a:rPr lang="en-GB" sz="1050" dirty="0"/>
              <a:t>1.2 read()</a:t>
            </a:r>
          </a:p>
        </p:txBody>
      </p:sp>
    </p:spTree>
    <p:extLst>
      <p:ext uri="{BB962C8B-B14F-4D97-AF65-F5344CB8AC3E}">
        <p14:creationId xmlns:p14="http://schemas.microsoft.com/office/powerpoint/2010/main" val="1939534904"/>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E7C49B-ECD7-BE2F-5F44-13A9B388EAF0}"/>
              </a:ext>
            </a:extLst>
          </p:cNvPr>
          <p:cNvSpPr>
            <a:spLocks noGrp="1"/>
          </p:cNvSpPr>
          <p:nvPr>
            <p:ph type="sldNum" sz="quarter" idx="12"/>
          </p:nvPr>
        </p:nvSpPr>
        <p:spPr/>
        <p:txBody>
          <a:bodyPr/>
          <a:lstStyle/>
          <a:p>
            <a:fld id="{867D4A06-35AE-BD4A-84A9-613A26F3D41D}" type="slidenum">
              <a:rPr lang="en-US" smtClean="0"/>
              <a:pPr/>
              <a:t>92</a:t>
            </a:fld>
            <a:endParaRPr lang="en-US"/>
          </a:p>
        </p:txBody>
      </p:sp>
      <p:graphicFrame>
        <p:nvGraphicFramePr>
          <p:cNvPr id="3" name="Table 2">
            <a:extLst>
              <a:ext uri="{FF2B5EF4-FFF2-40B4-BE49-F238E27FC236}">
                <a16:creationId xmlns:a16="http://schemas.microsoft.com/office/drawing/2014/main" id="{69FDE59F-B48E-C882-B2C6-972206E59C32}"/>
              </a:ext>
            </a:extLst>
          </p:cNvPr>
          <p:cNvGraphicFramePr>
            <a:graphicFrameLocks noGrp="1"/>
          </p:cNvGraphicFramePr>
          <p:nvPr>
            <p:extLst>
              <p:ext uri="{D42A27DB-BD31-4B8C-83A1-F6EECF244321}">
                <p14:modId xmlns:p14="http://schemas.microsoft.com/office/powerpoint/2010/main" val="2415852153"/>
              </p:ext>
            </p:extLst>
          </p:nvPr>
        </p:nvGraphicFramePr>
        <p:xfrm>
          <a:off x="620784" y="1155585"/>
          <a:ext cx="7902432" cy="4546830"/>
        </p:xfrm>
        <a:graphic>
          <a:graphicData uri="http://schemas.openxmlformats.org/drawingml/2006/table">
            <a:tbl>
              <a:tblPr firstRow="1" bandRow="1">
                <a:tableStyleId>{D7AC3CCA-C797-4891-BE02-D94E43425B78}</a:tableStyleId>
              </a:tblPr>
              <a:tblGrid>
                <a:gridCol w="2634144">
                  <a:extLst>
                    <a:ext uri="{9D8B030D-6E8A-4147-A177-3AD203B41FA5}">
                      <a16:colId xmlns:a16="http://schemas.microsoft.com/office/drawing/2014/main" val="398218166"/>
                    </a:ext>
                  </a:extLst>
                </a:gridCol>
                <a:gridCol w="2634144">
                  <a:extLst>
                    <a:ext uri="{9D8B030D-6E8A-4147-A177-3AD203B41FA5}">
                      <a16:colId xmlns:a16="http://schemas.microsoft.com/office/drawing/2014/main" val="463076022"/>
                    </a:ext>
                  </a:extLst>
                </a:gridCol>
                <a:gridCol w="2634144">
                  <a:extLst>
                    <a:ext uri="{9D8B030D-6E8A-4147-A177-3AD203B41FA5}">
                      <a16:colId xmlns:a16="http://schemas.microsoft.com/office/drawing/2014/main" val="273759902"/>
                    </a:ext>
                  </a:extLst>
                </a:gridCol>
              </a:tblGrid>
              <a:tr h="757805">
                <a:tc>
                  <a:txBody>
                    <a:bodyPr/>
                    <a:lstStyle/>
                    <a:p>
                      <a:r>
                        <a:rPr lang="en-US" dirty="0"/>
                        <a:t>Turn Taking</a:t>
                      </a:r>
                    </a:p>
                  </a:txBody>
                  <a:tcPr/>
                </a:tc>
                <a:tc>
                  <a:txBody>
                    <a:bodyPr/>
                    <a:lstStyle/>
                    <a:p>
                      <a:r>
                        <a:rPr lang="en-US" dirty="0"/>
                        <a:t>Routing Slip</a:t>
                      </a:r>
                    </a:p>
                  </a:txBody>
                  <a:tcPr/>
                </a:tc>
                <a:tc>
                  <a:txBody>
                    <a:bodyPr/>
                    <a:lstStyle/>
                    <a:p>
                      <a:r>
                        <a:rPr lang="en-US"/>
                        <a:t>Process Manager (Saga)</a:t>
                      </a:r>
                      <a:endParaRPr lang="en-US" dirty="0"/>
                    </a:p>
                  </a:txBody>
                  <a:tcPr/>
                </a:tc>
                <a:extLst>
                  <a:ext uri="{0D108BD9-81ED-4DB2-BD59-A6C34878D82A}">
                    <a16:rowId xmlns:a16="http://schemas.microsoft.com/office/drawing/2014/main" val="2411334336"/>
                  </a:ext>
                </a:extLst>
              </a:tr>
              <a:tr h="757805">
                <a:tc>
                  <a:txBody>
                    <a:bodyPr/>
                    <a:lstStyle/>
                    <a:p>
                      <a:pPr algn="ctr"/>
                      <a:r>
                        <a:rPr lang="en-US" sz="1600" dirty="0"/>
                        <a:t>Complex Flow</a:t>
                      </a:r>
                    </a:p>
                  </a:txBody>
                  <a:tcPr/>
                </a:tc>
                <a:tc>
                  <a:txBody>
                    <a:bodyPr/>
                    <a:lstStyle/>
                    <a:p>
                      <a:pPr algn="ctr"/>
                      <a:r>
                        <a:rPr lang="en-US" sz="1600" dirty="0"/>
                        <a:t>Simple Flow</a:t>
                      </a:r>
                    </a:p>
                  </a:txBody>
                  <a:tcPr/>
                </a:tc>
                <a:tc>
                  <a:txBody>
                    <a:bodyPr/>
                    <a:lstStyle/>
                    <a:p>
                      <a:pPr algn="ctr"/>
                      <a:r>
                        <a:rPr lang="en-US" sz="1600" dirty="0"/>
                        <a:t>Complex Flow</a:t>
                      </a:r>
                    </a:p>
                  </a:txBody>
                  <a:tcPr/>
                </a:tc>
                <a:extLst>
                  <a:ext uri="{0D108BD9-81ED-4DB2-BD59-A6C34878D82A}">
                    <a16:rowId xmlns:a16="http://schemas.microsoft.com/office/drawing/2014/main" val="4264733605"/>
                  </a:ext>
                </a:extLst>
              </a:tr>
              <a:tr h="757805">
                <a:tc>
                  <a:txBody>
                    <a:bodyPr/>
                    <a:lstStyle/>
                    <a:p>
                      <a:pPr algn="ctr"/>
                      <a:r>
                        <a:rPr lang="en-US" sz="1600" dirty="0"/>
                        <a:t>Rigid Flow</a:t>
                      </a:r>
                    </a:p>
                  </a:txBody>
                  <a:tcPr/>
                </a:tc>
                <a:tc>
                  <a:txBody>
                    <a:bodyPr/>
                    <a:lstStyle/>
                    <a:p>
                      <a:pPr algn="ctr"/>
                      <a:r>
                        <a:rPr lang="en-US" sz="1600" dirty="0"/>
                        <a:t>Dynamic Flow</a:t>
                      </a:r>
                    </a:p>
                  </a:txBody>
                  <a:tcPr/>
                </a:tc>
                <a:tc>
                  <a:txBody>
                    <a:bodyPr/>
                    <a:lstStyle/>
                    <a:p>
                      <a:pPr algn="ctr"/>
                      <a:r>
                        <a:rPr lang="en-US" sz="1600" dirty="0"/>
                        <a:t>Dynamic Flow</a:t>
                      </a:r>
                    </a:p>
                  </a:txBody>
                  <a:tcPr/>
                </a:tc>
                <a:extLst>
                  <a:ext uri="{0D108BD9-81ED-4DB2-BD59-A6C34878D82A}">
                    <a16:rowId xmlns:a16="http://schemas.microsoft.com/office/drawing/2014/main" val="3726639980"/>
                  </a:ext>
                </a:extLst>
              </a:tr>
              <a:tr h="757805">
                <a:tc>
                  <a:txBody>
                    <a:bodyPr/>
                    <a:lstStyle/>
                    <a:p>
                      <a:pPr algn="ctr"/>
                      <a:r>
                        <a:rPr lang="en-US" sz="1600" dirty="0"/>
                        <a:t>No central point of failure</a:t>
                      </a:r>
                    </a:p>
                  </a:txBody>
                  <a:tcPr/>
                </a:tc>
                <a:tc>
                  <a:txBody>
                    <a:bodyPr/>
                    <a:lstStyle/>
                    <a:p>
                      <a:pPr algn="ctr"/>
                      <a:r>
                        <a:rPr lang="en-US" sz="1600" dirty="0"/>
                        <a:t>No central point of failure</a:t>
                      </a:r>
                    </a:p>
                  </a:txBody>
                  <a:tcPr/>
                </a:tc>
                <a:tc>
                  <a:txBody>
                    <a:bodyPr/>
                    <a:lstStyle/>
                    <a:p>
                      <a:pPr algn="ctr"/>
                      <a:r>
                        <a:rPr lang="en-US" sz="1600" dirty="0"/>
                        <a:t>Central point of failure</a:t>
                      </a:r>
                    </a:p>
                  </a:txBody>
                  <a:tcPr/>
                </a:tc>
                <a:extLst>
                  <a:ext uri="{0D108BD9-81ED-4DB2-BD59-A6C34878D82A}">
                    <a16:rowId xmlns:a16="http://schemas.microsoft.com/office/drawing/2014/main" val="2250548943"/>
                  </a:ext>
                </a:extLst>
              </a:tr>
              <a:tr h="757805">
                <a:tc>
                  <a:txBody>
                    <a:bodyPr/>
                    <a:lstStyle/>
                    <a:p>
                      <a:pPr algn="ctr"/>
                      <a:r>
                        <a:rPr lang="en-US" sz="1600" dirty="0"/>
                        <a:t>Distributed</a:t>
                      </a:r>
                    </a:p>
                  </a:txBody>
                  <a:tcPr/>
                </a:tc>
                <a:tc>
                  <a:txBody>
                    <a:bodyPr/>
                    <a:lstStyle/>
                    <a:p>
                      <a:pPr algn="ctr"/>
                      <a:r>
                        <a:rPr lang="en-US" sz="1600" dirty="0"/>
                        <a:t>Distributed</a:t>
                      </a:r>
                    </a:p>
                  </a:txBody>
                  <a:tcPr/>
                </a:tc>
                <a:tc>
                  <a:txBody>
                    <a:bodyPr/>
                    <a:lstStyle/>
                    <a:p>
                      <a:pPr algn="ctr"/>
                      <a:r>
                        <a:rPr lang="en-US" sz="1600" dirty="0"/>
                        <a:t>Hub-and-Spoke</a:t>
                      </a:r>
                    </a:p>
                  </a:txBody>
                  <a:tcPr/>
                </a:tc>
                <a:extLst>
                  <a:ext uri="{0D108BD9-81ED-4DB2-BD59-A6C34878D82A}">
                    <a16:rowId xmlns:a16="http://schemas.microsoft.com/office/drawing/2014/main" val="2554491901"/>
                  </a:ext>
                </a:extLst>
              </a:tr>
              <a:tr h="757805">
                <a:tc>
                  <a:txBody>
                    <a:bodyPr/>
                    <a:lstStyle/>
                    <a:p>
                      <a:pPr algn="ctr"/>
                      <a:r>
                        <a:rPr lang="en-US" sz="1600" dirty="0"/>
                        <a:t>No central administration or reporting</a:t>
                      </a:r>
                    </a:p>
                  </a:txBody>
                  <a:tcPr/>
                </a:tc>
                <a:tc>
                  <a:txBody>
                    <a:bodyPr/>
                    <a:lstStyle/>
                    <a:p>
                      <a:pPr algn="ctr"/>
                      <a:r>
                        <a:rPr lang="en-US" sz="1600" dirty="0"/>
                        <a:t>Central administration but not reporting</a:t>
                      </a:r>
                    </a:p>
                  </a:txBody>
                  <a:tcPr/>
                </a:tc>
                <a:tc>
                  <a:txBody>
                    <a:bodyPr/>
                    <a:lstStyle/>
                    <a:p>
                      <a:pPr algn="ctr"/>
                      <a:r>
                        <a:rPr lang="en-US" sz="1600" dirty="0"/>
                        <a:t>Central Administration and Reporting</a:t>
                      </a:r>
                    </a:p>
                  </a:txBody>
                  <a:tcPr/>
                </a:tc>
                <a:extLst>
                  <a:ext uri="{0D108BD9-81ED-4DB2-BD59-A6C34878D82A}">
                    <a16:rowId xmlns:a16="http://schemas.microsoft.com/office/drawing/2014/main" val="3573434767"/>
                  </a:ext>
                </a:extLst>
              </a:tr>
            </a:tbl>
          </a:graphicData>
        </a:graphic>
      </p:graphicFrame>
    </p:spTree>
    <p:extLst>
      <p:ext uri="{BB962C8B-B14F-4D97-AF65-F5344CB8AC3E}">
        <p14:creationId xmlns:p14="http://schemas.microsoft.com/office/powerpoint/2010/main" val="10377141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B67DB-185C-0171-4FE3-7ADDB71330A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597A06-D84B-48AD-3587-557F27FEA51C}"/>
              </a:ext>
            </a:extLst>
          </p:cNvPr>
          <p:cNvSpPr>
            <a:spLocks noGrp="1"/>
          </p:cNvSpPr>
          <p:nvPr>
            <p:ph type="sldNum" sz="quarter" idx="12"/>
          </p:nvPr>
        </p:nvSpPr>
        <p:spPr/>
        <p:txBody>
          <a:bodyPr/>
          <a:lstStyle/>
          <a:p>
            <a:fld id="{867D4A06-35AE-BD4A-84A9-613A26F3D41D}" type="slidenum">
              <a:rPr lang="en-US" smtClean="0"/>
              <a:pPr/>
              <a:t>93</a:t>
            </a:fld>
            <a:endParaRPr lang="en-US"/>
          </a:p>
        </p:txBody>
      </p:sp>
      <p:sp>
        <p:nvSpPr>
          <p:cNvPr id="6" name="TextBox 5">
            <a:extLst>
              <a:ext uri="{FF2B5EF4-FFF2-40B4-BE49-F238E27FC236}">
                <a16:creationId xmlns:a16="http://schemas.microsoft.com/office/drawing/2014/main" id="{9B96F1AF-9C75-ECB1-F467-3F24D39FC28E}"/>
              </a:ext>
            </a:extLst>
          </p:cNvPr>
          <p:cNvSpPr txBox="1"/>
          <p:nvPr/>
        </p:nvSpPr>
        <p:spPr>
          <a:xfrm>
            <a:off x="671513" y="2715578"/>
            <a:ext cx="2928937" cy="646331"/>
          </a:xfrm>
          <a:prstGeom prst="rect">
            <a:avLst/>
          </a:prstGeom>
          <a:noFill/>
        </p:spPr>
        <p:txBody>
          <a:bodyPr wrap="square" rtlCol="0">
            <a:spAutoFit/>
          </a:bodyPr>
          <a:lstStyle/>
          <a:p>
            <a:pPr marL="457200" indent="-457200">
              <a:buFont typeface="Arial" panose="020B0604020202020204" pitchFamily="34" charset="0"/>
              <a:buChar char="•"/>
            </a:pPr>
            <a:r>
              <a:rPr lang="en-GB" dirty="0"/>
              <a:t>Readme</a:t>
            </a:r>
          </a:p>
          <a:p>
            <a:pPr marL="457200" indent="-457200">
              <a:buFont typeface="Arial" panose="020B0604020202020204" pitchFamily="34" charset="0"/>
              <a:buChar char="•"/>
            </a:pPr>
            <a:r>
              <a:rPr lang="en-GB" dirty="0"/>
              <a:t>Slides</a:t>
            </a:r>
          </a:p>
        </p:txBody>
      </p:sp>
      <p:sp>
        <p:nvSpPr>
          <p:cNvPr id="7" name="TextBox 6">
            <a:extLst>
              <a:ext uri="{FF2B5EF4-FFF2-40B4-BE49-F238E27FC236}">
                <a16:creationId xmlns:a16="http://schemas.microsoft.com/office/drawing/2014/main" id="{D9F6518E-EC1C-679A-29AE-4DBA6BDCAA4E}"/>
              </a:ext>
            </a:extLst>
          </p:cNvPr>
          <p:cNvSpPr txBox="1"/>
          <p:nvPr/>
        </p:nvSpPr>
        <p:spPr>
          <a:xfrm>
            <a:off x="742188" y="1866553"/>
            <a:ext cx="3451860" cy="400110"/>
          </a:xfrm>
          <a:prstGeom prst="rect">
            <a:avLst/>
          </a:prstGeom>
          <a:noFill/>
        </p:spPr>
        <p:txBody>
          <a:bodyPr wrap="square" rtlCol="0">
            <a:spAutoFit/>
          </a:bodyPr>
          <a:lstStyle/>
          <a:p>
            <a:r>
              <a:rPr lang="en-GB" sz="2000" dirty="0"/>
              <a:t>Conversations</a:t>
            </a:r>
          </a:p>
        </p:txBody>
      </p:sp>
      <p:sp>
        <p:nvSpPr>
          <p:cNvPr id="2" name="Title 3">
            <a:extLst>
              <a:ext uri="{FF2B5EF4-FFF2-40B4-BE49-F238E27FC236}">
                <a16:creationId xmlns:a16="http://schemas.microsoft.com/office/drawing/2014/main" id="{7D2800C0-EF2D-66BC-146B-F1B2AB28FA79}"/>
              </a:ext>
            </a:extLst>
          </p:cNvPr>
          <p:cNvSpPr>
            <a:spLocks noGrp="1"/>
          </p:cNvSpPr>
          <p:nvPr>
            <p:ph type="title"/>
          </p:nvPr>
        </p:nvSpPr>
        <p:spPr>
          <a:xfrm>
            <a:off x="457200" y="274638"/>
            <a:ext cx="8229600" cy="1143000"/>
          </a:xfrm>
        </p:spPr>
        <p:txBody>
          <a:bodyPr>
            <a:normAutofit/>
          </a:bodyPr>
          <a:lstStyle/>
          <a:p>
            <a:pPr algn="l"/>
            <a:r>
              <a:rPr lang="en-US" sz="2800" dirty="0"/>
              <a:t>Exercise material</a:t>
            </a:r>
          </a:p>
        </p:txBody>
      </p:sp>
      <p:pic>
        <p:nvPicPr>
          <p:cNvPr id="1026" name="Picture 2" descr="Don't Panic text decor, The Hitchhiker's Guide to the Galaxy ...">
            <a:extLst>
              <a:ext uri="{FF2B5EF4-FFF2-40B4-BE49-F238E27FC236}">
                <a16:creationId xmlns:a16="http://schemas.microsoft.com/office/drawing/2014/main" id="{71616B32-EAF0-D48E-3F0E-53A5C41D5F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64674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FC78B-FEE3-324B-91A6-2B27F4BE3B17}"/>
              </a:ext>
            </a:extLst>
          </p:cNvPr>
          <p:cNvSpPr>
            <a:spLocks noGrp="1"/>
          </p:cNvSpPr>
          <p:nvPr>
            <p:ph type="title"/>
          </p:nvPr>
        </p:nvSpPr>
        <p:spPr/>
        <p:txBody>
          <a:bodyPr/>
          <a:lstStyle/>
          <a:p>
            <a:r>
              <a:rPr lang="en-US" dirty="0"/>
              <a:t>Reactive Architectures</a:t>
            </a:r>
          </a:p>
        </p:txBody>
      </p:sp>
      <p:sp>
        <p:nvSpPr>
          <p:cNvPr id="4" name="Text Placeholder 3">
            <a:extLst>
              <a:ext uri="{FF2B5EF4-FFF2-40B4-BE49-F238E27FC236}">
                <a16:creationId xmlns:a16="http://schemas.microsoft.com/office/drawing/2014/main" id="{3AF45E06-83EC-214A-8D67-ED519F780FA8}"/>
              </a:ext>
            </a:extLst>
          </p:cNvPr>
          <p:cNvSpPr>
            <a:spLocks noGrp="1"/>
          </p:cNvSpPr>
          <p:nvPr>
            <p:ph type="body" idx="1"/>
          </p:nvPr>
        </p:nvSpPr>
        <p:spPr/>
        <p:txBody>
          <a:bodyPr/>
          <a:lstStyle/>
          <a:p>
            <a:endParaRPr lang="en-US" dirty="0"/>
          </a:p>
        </p:txBody>
      </p:sp>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94</a:t>
            </a:fld>
            <a:endParaRPr lang="en-US"/>
          </a:p>
        </p:txBody>
      </p:sp>
    </p:spTree>
    <p:extLst>
      <p:ext uri="{BB962C8B-B14F-4D97-AF65-F5344CB8AC3E}">
        <p14:creationId xmlns:p14="http://schemas.microsoft.com/office/powerpoint/2010/main" val="3191094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game&#10;&#10;Description automatically generated">
            <a:extLst>
              <a:ext uri="{FF2B5EF4-FFF2-40B4-BE49-F238E27FC236}">
                <a16:creationId xmlns:a16="http://schemas.microsoft.com/office/drawing/2014/main" id="{775B178B-2543-EF65-793B-99F2C6DA2999}"/>
              </a:ext>
            </a:extLst>
          </p:cNvPr>
          <p:cNvPicPr>
            <a:picLocks noChangeAspect="1"/>
          </p:cNvPicPr>
          <p:nvPr/>
        </p:nvPicPr>
        <p:blipFill>
          <a:blip r:embed="rId3"/>
          <a:stretch>
            <a:fillRect/>
          </a:stretch>
        </p:blipFill>
        <p:spPr>
          <a:xfrm>
            <a:off x="481540" y="1136115"/>
            <a:ext cx="7691633" cy="4585771"/>
          </a:xfrm>
          <a:prstGeom prst="rect">
            <a:avLst/>
          </a:prstGeom>
        </p:spPr>
      </p:pic>
    </p:spTree>
    <p:extLst>
      <p:ext uri="{BB962C8B-B14F-4D97-AF65-F5344CB8AC3E}">
        <p14:creationId xmlns:p14="http://schemas.microsoft.com/office/powerpoint/2010/main" val="128392360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96</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847128"/>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a:t>Paper Workflows</a:t>
            </a:r>
            <a:endParaRPr lang="en-GB" dirty="0"/>
          </a:p>
        </p:txBody>
      </p:sp>
      <p:sp>
        <p:nvSpPr>
          <p:cNvPr id="6" name="Google Shape;70;p14">
            <a:extLst>
              <a:ext uri="{FF2B5EF4-FFF2-40B4-BE49-F238E27FC236}">
                <a16:creationId xmlns:a16="http://schemas.microsoft.com/office/drawing/2014/main" id="{3C28049A-0B45-C146-B441-4ECF45B5FDA0}"/>
              </a:ext>
            </a:extLst>
          </p:cNvPr>
          <p:cNvSpPr txBox="1">
            <a:spLocks/>
          </p:cNvSpPr>
          <p:nvPr/>
        </p:nvSpPr>
        <p:spPr>
          <a:xfrm>
            <a:off x="318300" y="3429000"/>
            <a:ext cx="8507400" cy="3777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1400" dirty="0"/>
              <a:t>“My life looked good on paper - where, in fact, almost all of it was being lived.”  - Martin Amis</a:t>
            </a:r>
          </a:p>
        </p:txBody>
      </p:sp>
    </p:spTree>
    <p:extLst>
      <p:ext uri="{BB962C8B-B14F-4D97-AF65-F5344CB8AC3E}">
        <p14:creationId xmlns:p14="http://schemas.microsoft.com/office/powerpoint/2010/main" val="30028053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97</a:t>
            </a:fld>
            <a:endParaRPr lang="en-US"/>
          </a:p>
        </p:txBody>
      </p:sp>
      <p:pic>
        <p:nvPicPr>
          <p:cNvPr id="3" name="Picture 2" descr="See the source image">
            <a:extLst>
              <a:ext uri="{FF2B5EF4-FFF2-40B4-BE49-F238E27FC236}">
                <a16:creationId xmlns:a16="http://schemas.microsoft.com/office/drawing/2014/main" id="{7D54FB69-A601-FB4E-A007-62A6E897946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09896" y="1479196"/>
            <a:ext cx="257175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See the source image">
            <a:extLst>
              <a:ext uri="{FF2B5EF4-FFF2-40B4-BE49-F238E27FC236}">
                <a16:creationId xmlns:a16="http://schemas.microsoft.com/office/drawing/2014/main" id="{7FDF82A4-2EF6-F849-87F8-7BE5428B94C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996755" y="1365353"/>
            <a:ext cx="2819873" cy="26855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36AE37D-FC25-394E-B6C6-93E87FF9547C}"/>
              </a:ext>
            </a:extLst>
          </p:cNvPr>
          <p:cNvSpPr txBox="1"/>
          <p:nvPr/>
        </p:nvSpPr>
        <p:spPr>
          <a:xfrm>
            <a:off x="1167967" y="4348343"/>
            <a:ext cx="2795629" cy="369332"/>
          </a:xfrm>
          <a:prstGeom prst="rect">
            <a:avLst/>
          </a:prstGeom>
          <a:noFill/>
        </p:spPr>
        <p:txBody>
          <a:bodyPr wrap="square" rtlCol="0">
            <a:spAutoFit/>
          </a:bodyPr>
          <a:lstStyle/>
          <a:p>
            <a:r>
              <a:rPr lang="en-US" dirty="0"/>
              <a:t>Messaging/Discrete Event</a:t>
            </a:r>
          </a:p>
        </p:txBody>
      </p:sp>
      <p:sp>
        <p:nvSpPr>
          <p:cNvPr id="6" name="TextBox 5">
            <a:extLst>
              <a:ext uri="{FF2B5EF4-FFF2-40B4-BE49-F238E27FC236}">
                <a16:creationId xmlns:a16="http://schemas.microsoft.com/office/drawing/2014/main" id="{246E62F0-B6E0-754A-B1DA-C607522FA24B}"/>
              </a:ext>
            </a:extLst>
          </p:cNvPr>
          <p:cNvSpPr txBox="1"/>
          <p:nvPr/>
        </p:nvSpPr>
        <p:spPr>
          <a:xfrm>
            <a:off x="5452711" y="4348343"/>
            <a:ext cx="2872462" cy="369332"/>
          </a:xfrm>
          <a:prstGeom prst="rect">
            <a:avLst/>
          </a:prstGeom>
          <a:noFill/>
        </p:spPr>
        <p:txBody>
          <a:bodyPr wrap="square" rtlCol="0">
            <a:spAutoFit/>
          </a:bodyPr>
          <a:lstStyle/>
          <a:p>
            <a:r>
              <a:rPr lang="en-US" dirty="0"/>
              <a:t>Series Event (Document)</a:t>
            </a:r>
          </a:p>
        </p:txBody>
      </p:sp>
      <p:sp>
        <p:nvSpPr>
          <p:cNvPr id="7" name="TextBox 6">
            <a:extLst>
              <a:ext uri="{FF2B5EF4-FFF2-40B4-BE49-F238E27FC236}">
                <a16:creationId xmlns:a16="http://schemas.microsoft.com/office/drawing/2014/main" id="{D21FD73E-4DBF-804B-9EBE-2B95DF79D958}"/>
              </a:ext>
            </a:extLst>
          </p:cNvPr>
          <p:cNvSpPr txBox="1"/>
          <p:nvPr/>
        </p:nvSpPr>
        <p:spPr>
          <a:xfrm>
            <a:off x="972368" y="4866374"/>
            <a:ext cx="3328417" cy="307777"/>
          </a:xfrm>
          <a:prstGeom prst="rect">
            <a:avLst/>
          </a:prstGeom>
          <a:noFill/>
        </p:spPr>
        <p:txBody>
          <a:bodyPr wrap="square" rtlCol="0">
            <a:spAutoFit/>
          </a:bodyPr>
          <a:lstStyle/>
          <a:p>
            <a:pPr algn="ctr"/>
            <a:r>
              <a:rPr lang="en-US" dirty="0"/>
              <a:t>Discrete, Immediately Actioned</a:t>
            </a:r>
          </a:p>
        </p:txBody>
      </p:sp>
      <p:sp>
        <p:nvSpPr>
          <p:cNvPr id="8" name="TextBox 7">
            <a:extLst>
              <a:ext uri="{FF2B5EF4-FFF2-40B4-BE49-F238E27FC236}">
                <a16:creationId xmlns:a16="http://schemas.microsoft.com/office/drawing/2014/main" id="{A7D1BEA3-7906-324A-93B2-8BEBE2207CED}"/>
              </a:ext>
            </a:extLst>
          </p:cNvPr>
          <p:cNvSpPr txBox="1"/>
          <p:nvPr/>
        </p:nvSpPr>
        <p:spPr>
          <a:xfrm>
            <a:off x="4996756" y="4877376"/>
            <a:ext cx="3328417" cy="307777"/>
          </a:xfrm>
          <a:prstGeom prst="rect">
            <a:avLst/>
          </a:prstGeom>
          <a:noFill/>
        </p:spPr>
        <p:txBody>
          <a:bodyPr wrap="square" rtlCol="0">
            <a:spAutoFit/>
          </a:bodyPr>
          <a:lstStyle/>
          <a:p>
            <a:pPr algn="ctr"/>
            <a:r>
              <a:rPr lang="en-US" dirty="0"/>
              <a:t>Series, Supports Action</a:t>
            </a:r>
          </a:p>
        </p:txBody>
      </p:sp>
      <p:sp>
        <p:nvSpPr>
          <p:cNvPr id="9" name="TextBox 8">
            <a:extLst>
              <a:ext uri="{FF2B5EF4-FFF2-40B4-BE49-F238E27FC236}">
                <a16:creationId xmlns:a16="http://schemas.microsoft.com/office/drawing/2014/main" id="{520533A5-624C-AC3A-D521-6845DB8D7B3D}"/>
              </a:ext>
            </a:extLst>
          </p:cNvPr>
          <p:cNvSpPr txBox="1"/>
          <p:nvPr/>
        </p:nvSpPr>
        <p:spPr>
          <a:xfrm>
            <a:off x="972368" y="5322850"/>
            <a:ext cx="3328417" cy="369332"/>
          </a:xfrm>
          <a:prstGeom prst="rect">
            <a:avLst/>
          </a:prstGeom>
          <a:noFill/>
        </p:spPr>
        <p:txBody>
          <a:bodyPr wrap="square" rtlCol="0">
            <a:spAutoFit/>
          </a:bodyPr>
          <a:lstStyle/>
          <a:p>
            <a:pPr algn="ctr"/>
            <a:r>
              <a:rPr lang="en-US" dirty="0"/>
              <a:t>Skinny</a:t>
            </a:r>
          </a:p>
        </p:txBody>
      </p:sp>
      <p:sp>
        <p:nvSpPr>
          <p:cNvPr id="10" name="TextBox 9">
            <a:extLst>
              <a:ext uri="{FF2B5EF4-FFF2-40B4-BE49-F238E27FC236}">
                <a16:creationId xmlns:a16="http://schemas.microsoft.com/office/drawing/2014/main" id="{8E42D7FE-DDB4-F2EE-52F3-2640F6A825D6}"/>
              </a:ext>
            </a:extLst>
          </p:cNvPr>
          <p:cNvSpPr txBox="1"/>
          <p:nvPr/>
        </p:nvSpPr>
        <p:spPr>
          <a:xfrm>
            <a:off x="4996755" y="5432197"/>
            <a:ext cx="3328417" cy="369332"/>
          </a:xfrm>
          <a:prstGeom prst="rect">
            <a:avLst/>
          </a:prstGeom>
          <a:noFill/>
        </p:spPr>
        <p:txBody>
          <a:bodyPr wrap="square" rtlCol="0">
            <a:spAutoFit/>
          </a:bodyPr>
          <a:lstStyle/>
          <a:p>
            <a:pPr algn="ctr"/>
            <a:r>
              <a:rPr lang="en-US" dirty="0"/>
              <a:t>Fat</a:t>
            </a:r>
          </a:p>
        </p:txBody>
      </p:sp>
    </p:spTree>
    <p:extLst>
      <p:ext uri="{BB962C8B-B14F-4D97-AF65-F5344CB8AC3E}">
        <p14:creationId xmlns:p14="http://schemas.microsoft.com/office/powerpoint/2010/main" val="323915656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98</a:t>
            </a:fld>
            <a:endParaRPr lang="en-US"/>
          </a:p>
        </p:txBody>
      </p:sp>
      <p:pic>
        <p:nvPicPr>
          <p:cNvPr id="4" name="Picture 4" descr="See the source image">
            <a:extLst>
              <a:ext uri="{FF2B5EF4-FFF2-40B4-BE49-F238E27FC236}">
                <a16:creationId xmlns:a16="http://schemas.microsoft.com/office/drawing/2014/main" id="{DE813034-5A02-4444-88CF-C0830A9D283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74693" y="2277671"/>
            <a:ext cx="4097307" cy="27248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See the source image">
            <a:extLst>
              <a:ext uri="{FF2B5EF4-FFF2-40B4-BE49-F238E27FC236}">
                <a16:creationId xmlns:a16="http://schemas.microsoft.com/office/drawing/2014/main" id="{1BBEE350-B2B5-1E41-8091-7C5EE611E56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71924" y="2277671"/>
            <a:ext cx="3772814" cy="2724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95897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D8CF73DF-C1E6-6943-869B-60B22606F39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74180" y="1228958"/>
            <a:ext cx="5555166" cy="41663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6459FC7-7508-A342-BF12-E7AA74920EC8}"/>
              </a:ext>
            </a:extLst>
          </p:cNvPr>
          <p:cNvSpPr>
            <a:spLocks noGrp="1"/>
          </p:cNvSpPr>
          <p:nvPr>
            <p:ph type="sldNum" sz="quarter" idx="12"/>
          </p:nvPr>
        </p:nvSpPr>
        <p:spPr/>
        <p:txBody>
          <a:bodyPr/>
          <a:lstStyle/>
          <a:p>
            <a:fld id="{B9A0A49B-320C-1A4F-B83C-2E5340668522}" type="slidenum">
              <a:rPr lang="en-US" smtClean="0"/>
              <a:t>99</a:t>
            </a:fld>
            <a:endParaRPr lang="en-US"/>
          </a:p>
        </p:txBody>
      </p:sp>
    </p:spTree>
    <p:extLst>
      <p:ext uri="{BB962C8B-B14F-4D97-AF65-F5344CB8AC3E}">
        <p14:creationId xmlns:p14="http://schemas.microsoft.com/office/powerpoint/2010/main" val="18150779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44205</TotalTime>
  <Words>9679</Words>
  <Application>Microsoft Macintosh PowerPoint</Application>
  <PresentationFormat>On-screen Show (4:3)</PresentationFormat>
  <Paragraphs>1654</Paragraphs>
  <Slides>183</Slides>
  <Notes>59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183</vt:i4>
      </vt:variant>
    </vt:vector>
  </HeadingPairs>
  <TitlesOfParts>
    <vt:vector size="190" baseType="lpstr">
      <vt:lpstr>Arial</vt:lpstr>
      <vt:lpstr>Calibri</vt:lpstr>
      <vt:lpstr>Chalkboard</vt:lpstr>
      <vt:lpstr>Fira Code VF</vt:lpstr>
      <vt:lpstr>Inter-Regular</vt:lpstr>
      <vt:lpstr>Ubuntu</vt:lpstr>
      <vt:lpstr>Office Theme</vt:lpstr>
      <vt:lpstr>Practical Messaging</vt:lpstr>
      <vt:lpstr>Who are you?</vt:lpstr>
      <vt:lpstr>Day One Messaging</vt:lpstr>
      <vt:lpstr>Day Two Conversations</vt:lpstr>
      <vt:lpstr>PowerPoint Presentation</vt:lpstr>
      <vt:lpstr>Queues and Streams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material</vt:lpstr>
      <vt:lpstr>Conversation Patterns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Activity AND Correlation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Repair and Clarification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Reliable messaging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Fat AND Skinny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Domain, Summary, Ordering</vt:lpstr>
      <vt:lpstr>PowerPoint Presentation</vt:lpstr>
      <vt:lpstr>PowerPoint Presentation</vt:lpstr>
      <vt:lpstr>PowerPoint Presentation</vt:lpstr>
      <vt:lpstr>PowerPoint Presentation</vt:lpstr>
      <vt:lpstr>PowerPoint Presentation</vt:lpstr>
      <vt:lpstr>Conversations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material</vt:lpstr>
      <vt:lpstr>Reactive Architectures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microservice?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material</vt:lpstr>
      <vt:lpstr>Managing Asynchronous APIs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Steps</vt:lpstr>
      <vt:lpstr>Further Reading</vt:lpstr>
      <vt:lpstr>Further Reading</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Cooper</dc:creator>
  <cp:lastModifiedBy>Ian Cooper</cp:lastModifiedBy>
  <cp:revision>987</cp:revision>
  <dcterms:created xsi:type="dcterms:W3CDTF">2012-05-22T19:34:54Z</dcterms:created>
  <dcterms:modified xsi:type="dcterms:W3CDTF">2024-06-22T17:41:20Z</dcterms:modified>
</cp:coreProperties>
</file>